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6" r:id="rId9"/>
    <p:sldId id="261" r:id="rId10"/>
    <p:sldId id="262" r:id="rId11"/>
    <p:sldId id="263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Лист1!$B$32</c:f>
              <c:strCache>
                <c:ptCount val="1"/>
                <c:pt idx="0">
                  <c:v>Инерционный сценарий (рождаемость, смертность и миграция, как в 2014 году)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Лист1!$C$31:$W$31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Лист1!$C$32:$W$32</c:f>
              <c:numCache>
                <c:formatCode>General</c:formatCode>
                <c:ptCount val="21"/>
                <c:pt idx="0">
                  <c:v>1191010</c:v>
                </c:pt>
                <c:pt idx="1">
                  <c:v>1188432.2105923682</c:v>
                </c:pt>
                <c:pt idx="2">
                  <c:v>1185474.6576429689</c:v>
                </c:pt>
                <c:pt idx="3">
                  <c:v>1181889.7906779996</c:v>
                </c:pt>
                <c:pt idx="4">
                  <c:v>1177601.395915655</c:v>
                </c:pt>
                <c:pt idx="5">
                  <c:v>1172630.3703449862</c:v>
                </c:pt>
                <c:pt idx="6">
                  <c:v>1166768.5925418511</c:v>
                </c:pt>
                <c:pt idx="7">
                  <c:v>1160115.4164573876</c:v>
                </c:pt>
                <c:pt idx="8">
                  <c:v>1152754.5247188851</c:v>
                </c:pt>
                <c:pt idx="9">
                  <c:v>1144732.3584551425</c:v>
                </c:pt>
                <c:pt idx="10">
                  <c:v>1136166.1668236782</c:v>
                </c:pt>
                <c:pt idx="11">
                  <c:v>1127043.0046062914</c:v>
                </c:pt>
                <c:pt idx="12">
                  <c:v>1117408.8235676128</c:v>
                </c:pt>
                <c:pt idx="13">
                  <c:v>1107416.9128781168</c:v>
                </c:pt>
                <c:pt idx="14">
                  <c:v>1097168.1866214941</c:v>
                </c:pt>
                <c:pt idx="15">
                  <c:v>1086769.1608101968</c:v>
                </c:pt>
                <c:pt idx="16">
                  <c:v>1076279.4112316589</c:v>
                </c:pt>
                <c:pt idx="17">
                  <c:v>1065734.4568841469</c:v>
                </c:pt>
                <c:pt idx="18">
                  <c:v>1055280.5533206242</c:v>
                </c:pt>
                <c:pt idx="19">
                  <c:v>1045071.5525392876</c:v>
                </c:pt>
                <c:pt idx="20">
                  <c:v>1035128.4586825971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Лист1!$B$33</c:f>
              <c:strCache>
                <c:ptCount val="1"/>
                <c:pt idx="0">
                  <c:v>Оптимистичный сценарий (увеличение рождаемости на 5%, снижение смертности на 5% относительно 2014 г и сохранение миграции)</c:v>
                </c:pt>
              </c:strCache>
            </c:strRef>
          </c:tx>
          <c:marker>
            <c:symbol val="none"/>
          </c:marker>
          <c:cat>
            <c:numRef>
              <c:f>Лист1!$C$31:$W$31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Лист1!$C$33:$W$33</c:f>
              <c:numCache>
                <c:formatCode>General</c:formatCode>
                <c:ptCount val="21"/>
                <c:pt idx="0">
                  <c:v>1191010</c:v>
                </c:pt>
                <c:pt idx="1">
                  <c:v>1190095.9982944005</c:v>
                </c:pt>
                <c:pt idx="2">
                  <c:v>1188728.2381710699</c:v>
                </c:pt>
                <c:pt idx="3">
                  <c:v>1186670.0584876058</c:v>
                </c:pt>
                <c:pt idx="4">
                  <c:v>1183843.556447529</c:v>
                </c:pt>
                <c:pt idx="5">
                  <c:v>1180270.7823695247</c:v>
                </c:pt>
                <c:pt idx="6">
                  <c:v>1175756.6159403413</c:v>
                </c:pt>
                <c:pt idx="7">
                  <c:v>1170397.3588646848</c:v>
                </c:pt>
                <c:pt idx="8">
                  <c:v>1164278.4342632922</c:v>
                </c:pt>
                <c:pt idx="9">
                  <c:v>1157447.6863977499</c:v>
                </c:pt>
                <c:pt idx="10">
                  <c:v>1150025.7050498903</c:v>
                </c:pt>
                <c:pt idx="11">
                  <c:v>1142004.8632215122</c:v>
                </c:pt>
                <c:pt idx="12">
                  <c:v>1133431.3188021234</c:v>
                </c:pt>
                <c:pt idx="13">
                  <c:v>1124460.5209549651</c:v>
                </c:pt>
                <c:pt idx="14">
                  <c:v>1115198.1618516694</c:v>
                </c:pt>
                <c:pt idx="15">
                  <c:v>1105754.6746703167</c:v>
                </c:pt>
                <c:pt idx="16">
                  <c:v>1096191.8565198141</c:v>
                </c:pt>
                <c:pt idx="17">
                  <c:v>1086547.5159541678</c:v>
                </c:pt>
                <c:pt idx="18">
                  <c:v>1076971.1978865622</c:v>
                </c:pt>
                <c:pt idx="19">
                  <c:v>1067618.97288076</c:v>
                </c:pt>
                <c:pt idx="20">
                  <c:v>1058513.0932046287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Лист1!$B$34</c:f>
              <c:strCache>
                <c:ptCount val="1"/>
                <c:pt idx="0">
                  <c:v>Пессимистичный сценарий (снижение рождаемости на 5%, увеличение смертности на 5% относительно 2014 г и сохранение миграции)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Лист1!$C$31:$W$31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Лист1!$C$34:$W$34</c:f>
              <c:numCache>
                <c:formatCode>General</c:formatCode>
                <c:ptCount val="21"/>
                <c:pt idx="0">
                  <c:v>1191010</c:v>
                </c:pt>
                <c:pt idx="1">
                  <c:v>1186768.4228903358</c:v>
                </c:pt>
                <c:pt idx="2">
                  <c:v>1182226.1143647046</c:v>
                </c:pt>
                <c:pt idx="3">
                  <c:v>1177123.9827113105</c:v>
                </c:pt>
                <c:pt idx="4">
                  <c:v>1171387.0121707697</c:v>
                </c:pt>
                <c:pt idx="5">
                  <c:v>1165034.4981025006</c:v>
                </c:pt>
                <c:pt idx="6">
                  <c:v>1157845.0824776925</c:v>
                </c:pt>
                <c:pt idx="7">
                  <c:v>1149920.6839681687</c:v>
                </c:pt>
                <c:pt idx="8">
                  <c:v>1141342.9290862116</c:v>
                </c:pt>
                <c:pt idx="9">
                  <c:v>1132156.5511052473</c:v>
                </c:pt>
                <c:pt idx="10">
                  <c:v>1122475.1630527105</c:v>
                </c:pt>
                <c:pt idx="11">
                  <c:v>1112280.317949791</c:v>
                </c:pt>
                <c:pt idx="12">
                  <c:v>1101617.5126604745</c:v>
                </c:pt>
                <c:pt idx="13">
                  <c:v>1090637.5888495089</c:v>
                </c:pt>
                <c:pt idx="14">
                  <c:v>1079436.4573534941</c:v>
                </c:pt>
                <c:pt idx="15">
                  <c:v>1068116.4928109313</c:v>
                </c:pt>
                <c:pt idx="16">
                  <c:v>1056734.8518401054</c:v>
                </c:pt>
                <c:pt idx="17">
                  <c:v>1045325.41793822</c:v>
                </c:pt>
                <c:pt idx="18">
                  <c:v>1034030.8917621601</c:v>
                </c:pt>
                <c:pt idx="19">
                  <c:v>1023002.6083323539</c:v>
                </c:pt>
                <c:pt idx="20">
                  <c:v>1012260.0959300809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4432"/>
        <c:axId val="194147072"/>
      </c:lineChart>
      <c:catAx>
        <c:axId val="183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147072"/>
        <c:crosses val="autoZero"/>
        <c:auto val="1"/>
        <c:lblAlgn val="ctr"/>
        <c:lblOffset val="100"/>
        <c:noMultiLvlLbl val="0"/>
      </c:catAx>
      <c:valAx>
        <c:axId val="19414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95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37349150264762E-2"/>
          <c:y val="0.68938305796710408"/>
          <c:w val="0.8772530169947047"/>
          <c:h val="0.285421328847059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(Лист1!$C$4:$T$4,Лист1!$U$4)</c:f>
              <c:numCache>
                <c:formatCode>General</c:formatCode>
                <c:ptCount val="19"/>
                <c:pt idx="0">
                  <c:v>1990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Лист1!$C$5:$T$5</c:f>
              <c:numCache>
                <c:formatCode>General</c:formatCode>
                <c:ptCount val="18"/>
                <c:pt idx="0">
                  <c:v>14.8</c:v>
                </c:pt>
                <c:pt idx="1">
                  <c:v>28.5</c:v>
                </c:pt>
                <c:pt idx="2">
                  <c:v>35.6</c:v>
                </c:pt>
                <c:pt idx="3">
                  <c:v>38</c:v>
                </c:pt>
                <c:pt idx="4">
                  <c:v>39.299999999999997</c:v>
                </c:pt>
                <c:pt idx="5">
                  <c:v>39.9</c:v>
                </c:pt>
                <c:pt idx="6">
                  <c:v>40</c:v>
                </c:pt>
                <c:pt idx="7">
                  <c:v>40.200000000000003</c:v>
                </c:pt>
                <c:pt idx="8">
                  <c:v>40.700000000000003</c:v>
                </c:pt>
                <c:pt idx="9">
                  <c:v>39.799999999999997</c:v>
                </c:pt>
                <c:pt idx="10">
                  <c:v>39</c:v>
                </c:pt>
                <c:pt idx="11">
                  <c:v>37.299999999999997</c:v>
                </c:pt>
                <c:pt idx="12">
                  <c:v>36.1</c:v>
                </c:pt>
                <c:pt idx="13">
                  <c:v>35.5</c:v>
                </c:pt>
                <c:pt idx="14">
                  <c:v>34.9</c:v>
                </c:pt>
                <c:pt idx="15">
                  <c:v>34.1</c:v>
                </c:pt>
                <c:pt idx="16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(Лист1!$C$4:$T$4,Лист1!$U$4)</c:f>
              <c:numCache>
                <c:formatCode>General</c:formatCode>
                <c:ptCount val="19"/>
                <c:pt idx="0">
                  <c:v>1990</c:v>
                </c:pt>
                <c:pt idx="1">
                  <c:v>1995</c:v>
                </c:pt>
                <c:pt idx="2">
                  <c:v>1998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(Лист1!$C$6:$T$6,Лист1!$U$6)</c:f>
              <c:numCache>
                <c:formatCode>General</c:formatCode>
                <c:ptCount val="19"/>
                <c:pt idx="0">
                  <c:v>17.8</c:v>
                </c:pt>
                <c:pt idx="1">
                  <c:v>36.1</c:v>
                </c:pt>
                <c:pt idx="2">
                  <c:v>39.9</c:v>
                </c:pt>
                <c:pt idx="3">
                  <c:v>39.9</c:v>
                </c:pt>
                <c:pt idx="4">
                  <c:v>40.5</c:v>
                </c:pt>
                <c:pt idx="5">
                  <c:v>40.4</c:v>
                </c:pt>
                <c:pt idx="6">
                  <c:v>38.700000000000003</c:v>
                </c:pt>
                <c:pt idx="7">
                  <c:v>38.6</c:v>
                </c:pt>
                <c:pt idx="8">
                  <c:v>38.6</c:v>
                </c:pt>
                <c:pt idx="9">
                  <c:v>35.6</c:v>
                </c:pt>
                <c:pt idx="10">
                  <c:v>32.5</c:v>
                </c:pt>
                <c:pt idx="11">
                  <c:v>31.2</c:v>
                </c:pt>
                <c:pt idx="12">
                  <c:v>27.9</c:v>
                </c:pt>
                <c:pt idx="13">
                  <c:v>29.3</c:v>
                </c:pt>
                <c:pt idx="14">
                  <c:v>28.6</c:v>
                </c:pt>
                <c:pt idx="15">
                  <c:v>28.6</c:v>
                </c:pt>
                <c:pt idx="16">
                  <c:v>28.5</c:v>
                </c:pt>
                <c:pt idx="17">
                  <c:v>27.9</c:v>
                </c:pt>
                <c:pt idx="18">
                  <c:v>26.9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071104"/>
        <c:axId val="229482880"/>
      </c:barChart>
      <c:catAx>
        <c:axId val="2290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ru-RU"/>
          </a:p>
        </c:txPr>
        <c:crossAx val="229482880"/>
        <c:crosses val="autoZero"/>
        <c:auto val="1"/>
        <c:lblAlgn val="ctr"/>
        <c:lblOffset val="100"/>
        <c:noMultiLvlLbl val="0"/>
      </c:catAx>
      <c:valAx>
        <c:axId val="229482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90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08758627393796E-2"/>
          <c:y val="6.5867087291699031E-2"/>
          <c:w val="0.80270959636538941"/>
          <c:h val="0.76448607718805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Лист1!$C$25:$R$25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Лист1!$C$26:$Q$26</c:f>
              <c:numCache>
                <c:formatCode>General</c:formatCode>
                <c:ptCount val="15"/>
                <c:pt idx="0">
                  <c:v>146235.6</c:v>
                </c:pt>
                <c:pt idx="1">
                  <c:v>148122.5</c:v>
                </c:pt>
                <c:pt idx="2">
                  <c:v>159581.20000000001</c:v>
                </c:pt>
                <c:pt idx="3">
                  <c:v>162927.79999999999</c:v>
                </c:pt>
                <c:pt idx="4">
                  <c:v>165364.6</c:v>
                </c:pt>
                <c:pt idx="5">
                  <c:v>171774.8</c:v>
                </c:pt>
                <c:pt idx="6">
                  <c:v>175072.4</c:v>
                </c:pt>
                <c:pt idx="7">
                  <c:v>180241.4</c:v>
                </c:pt>
                <c:pt idx="8">
                  <c:v>180322.5</c:v>
                </c:pt>
                <c:pt idx="9">
                  <c:v>192405.9</c:v>
                </c:pt>
                <c:pt idx="10">
                  <c:v>188686.9</c:v>
                </c:pt>
                <c:pt idx="11">
                  <c:v>191265.3</c:v>
                </c:pt>
                <c:pt idx="12">
                  <c:v>189007.4</c:v>
                </c:pt>
                <c:pt idx="13">
                  <c:v>186815.1</c:v>
                </c:pt>
                <c:pt idx="14">
                  <c:v>183499.4</c:v>
                </c:pt>
              </c:numCache>
            </c:numRef>
          </c:val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Лист1!$C$25:$R$25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Лист1!$C$27:$R$27</c:f>
              <c:numCache>
                <c:formatCode>General</c:formatCode>
                <c:ptCount val="16"/>
                <c:pt idx="0">
                  <c:v>184809.2</c:v>
                </c:pt>
                <c:pt idx="1">
                  <c:v>187880.4</c:v>
                </c:pt>
                <c:pt idx="2">
                  <c:v>193265.7</c:v>
                </c:pt>
                <c:pt idx="3">
                  <c:v>193897.2</c:v>
                </c:pt>
                <c:pt idx="4">
                  <c:v>198769.8</c:v>
                </c:pt>
                <c:pt idx="5">
                  <c:v>206035.8</c:v>
                </c:pt>
                <c:pt idx="6">
                  <c:v>230750.8</c:v>
                </c:pt>
                <c:pt idx="7">
                  <c:v>227521</c:v>
                </c:pt>
                <c:pt idx="8">
                  <c:v>235725.6</c:v>
                </c:pt>
                <c:pt idx="9">
                  <c:v>261267</c:v>
                </c:pt>
                <c:pt idx="10">
                  <c:v>255773</c:v>
                </c:pt>
                <c:pt idx="11">
                  <c:v>250488</c:v>
                </c:pt>
                <c:pt idx="12">
                  <c:v>253500</c:v>
                </c:pt>
                <c:pt idx="13">
                  <c:v>246082</c:v>
                </c:pt>
                <c:pt idx="14">
                  <c:v>243861</c:v>
                </c:pt>
                <c:pt idx="15">
                  <c:v>248456.7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29610624"/>
        <c:axId val="229612544"/>
      </c:barChart>
      <c:catAx>
        <c:axId val="2296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ru-RU"/>
          </a:p>
        </c:txPr>
        <c:crossAx val="229612544"/>
        <c:crosses val="autoZero"/>
        <c:auto val="1"/>
        <c:lblAlgn val="ctr"/>
        <c:lblOffset val="100"/>
        <c:noMultiLvlLbl val="0"/>
      </c:catAx>
      <c:valAx>
        <c:axId val="229612544"/>
        <c:scaling>
          <c:orientation val="minMax"/>
          <c:max val="275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29610624"/>
        <c:crosses val="autoZero"/>
        <c:crossBetween val="between"/>
        <c:majorUnit val="25000"/>
        <c:minorUnit val="500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655793346353971E-17"/>
                  <c:y val="-3.7037037037037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655793346353971E-17"/>
                  <c:y val="-3.24074074074074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4.6296296296296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Лист1!$E$50:$T$50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Лист1!$E$51:$S$51</c:f>
              <c:numCache>
                <c:formatCode>General</c:formatCode>
                <c:ptCount val="15"/>
                <c:pt idx="0">
                  <c:v>88513.7</c:v>
                </c:pt>
                <c:pt idx="1">
                  <c:v>90911.9</c:v>
                </c:pt>
                <c:pt idx="2">
                  <c:v>97531.4</c:v>
                </c:pt>
                <c:pt idx="3">
                  <c:v>104085.2</c:v>
                </c:pt>
                <c:pt idx="4">
                  <c:v>106016</c:v>
                </c:pt>
                <c:pt idx="5">
                  <c:v>111406</c:v>
                </c:pt>
                <c:pt idx="6">
                  <c:v>118382.2</c:v>
                </c:pt>
                <c:pt idx="7">
                  <c:v>123547.5</c:v>
                </c:pt>
                <c:pt idx="8">
                  <c:v>124944.3</c:v>
                </c:pt>
                <c:pt idx="9">
                  <c:v>141504</c:v>
                </c:pt>
                <c:pt idx="10">
                  <c:v>138300</c:v>
                </c:pt>
                <c:pt idx="11">
                  <c:v>138419</c:v>
                </c:pt>
                <c:pt idx="12">
                  <c:v>139596</c:v>
                </c:pt>
                <c:pt idx="13">
                  <c:v>141884</c:v>
                </c:pt>
                <c:pt idx="14">
                  <c:v>141653</c:v>
                </c:pt>
              </c:numCache>
            </c:numRef>
          </c:val>
        </c:ser>
        <c:ser>
          <c:idx val="1"/>
          <c:order val="1"/>
          <c:tx>
            <c:strRef>
              <c:f>Лист1!$B$52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Лист1!$E$50:$T$50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Лист1!$E$52:$T$52</c:f>
              <c:numCache>
                <c:formatCode>General</c:formatCode>
                <c:ptCount val="16"/>
                <c:pt idx="0">
                  <c:v>125170.1</c:v>
                </c:pt>
                <c:pt idx="1">
                  <c:v>121750.39999999999</c:v>
                </c:pt>
                <c:pt idx="2">
                  <c:v>122503.5</c:v>
                </c:pt>
                <c:pt idx="3">
                  <c:v>125890.2</c:v>
                </c:pt>
                <c:pt idx="4">
                  <c:v>128609</c:v>
                </c:pt>
                <c:pt idx="5">
                  <c:v>126428</c:v>
                </c:pt>
                <c:pt idx="6">
                  <c:v>140589.5</c:v>
                </c:pt>
                <c:pt idx="7">
                  <c:v>132209.60000000001</c:v>
                </c:pt>
                <c:pt idx="8">
                  <c:v>143149.79999999999</c:v>
                </c:pt>
                <c:pt idx="9">
                  <c:v>158488.20000000001</c:v>
                </c:pt>
                <c:pt idx="10">
                  <c:v>161115</c:v>
                </c:pt>
                <c:pt idx="11">
                  <c:v>169045</c:v>
                </c:pt>
                <c:pt idx="12">
                  <c:v>162329</c:v>
                </c:pt>
                <c:pt idx="13">
                  <c:v>158652</c:v>
                </c:pt>
                <c:pt idx="14">
                  <c:v>156845</c:v>
                </c:pt>
                <c:pt idx="15">
                  <c:v>163434.29999999999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32595840"/>
        <c:axId val="232766464"/>
      </c:barChart>
      <c:catAx>
        <c:axId val="2325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ru-RU"/>
          </a:p>
        </c:txPr>
        <c:crossAx val="232766464"/>
        <c:crosses val="autoZero"/>
        <c:auto val="1"/>
        <c:lblAlgn val="ctr"/>
        <c:lblOffset val="100"/>
        <c:noMultiLvlLbl val="0"/>
      </c:catAx>
      <c:valAx>
        <c:axId val="2327664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25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31708852806101"/>
          <c:y val="2.8116843700136378E-2"/>
          <c:w val="0.82637157535090855"/>
          <c:h val="0.49439333632816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итог!$B$33</c:f>
              <c:strCache>
                <c:ptCount val="1"/>
                <c:pt idx="0">
                  <c:v>Здоров (I группа)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итог!$P$33:$U$33</c:f>
              <c:numCache>
                <c:formatCode>0.0%</c:formatCode>
                <c:ptCount val="6"/>
                <c:pt idx="0">
                  <c:v>0.42799999999999999</c:v>
                </c:pt>
                <c:pt idx="1">
                  <c:v>0.49299999999999999</c:v>
                </c:pt>
                <c:pt idx="2">
                  <c:v>0.49199999999999999</c:v>
                </c:pt>
                <c:pt idx="3">
                  <c:v>0.432</c:v>
                </c:pt>
                <c:pt idx="4">
                  <c:v>0.36399999999999999</c:v>
                </c:pt>
                <c:pt idx="5">
                  <c:v>0.36299999999999999</c:v>
                </c:pt>
              </c:numCache>
            </c:numRef>
          </c:val>
        </c:ser>
        <c:ser>
          <c:idx val="1"/>
          <c:order val="1"/>
          <c:tx>
            <c:strRef>
              <c:f>итог!$B$34</c:f>
              <c:strCache>
                <c:ptCount val="1"/>
                <c:pt idx="0">
                  <c:v>Имеются функциональные отклонения, незначительные нарушения (II группа)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итог!$P$34:$U$34</c:f>
              <c:numCache>
                <c:formatCode>0.0%</c:formatCode>
                <c:ptCount val="6"/>
                <c:pt idx="0">
                  <c:v>0.36399999999999999</c:v>
                </c:pt>
                <c:pt idx="1">
                  <c:v>0.34100000000000003</c:v>
                </c:pt>
                <c:pt idx="2">
                  <c:v>0.34799999999999998</c:v>
                </c:pt>
                <c:pt idx="3">
                  <c:v>0.372</c:v>
                </c:pt>
                <c:pt idx="4">
                  <c:v>0.38100000000000001</c:v>
                </c:pt>
                <c:pt idx="5">
                  <c:v>0.374</c:v>
                </c:pt>
              </c:numCache>
            </c:numRef>
          </c:val>
        </c:ser>
        <c:ser>
          <c:idx val="2"/>
          <c:order val="2"/>
          <c:tx>
            <c:strRef>
              <c:f>итог!$B$35</c:f>
              <c:strCache>
                <c:ptCount val="1"/>
                <c:pt idx="0">
                  <c:v>Есть хронические заболевания, которые не препятствуют привычному образу жизни ребёнка (III группа)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итог!$P$35:$U$35</c:f>
              <c:numCache>
                <c:formatCode>0.0%</c:formatCode>
                <c:ptCount val="6"/>
                <c:pt idx="0">
                  <c:v>0.13800000000000001</c:v>
                </c:pt>
                <c:pt idx="1">
                  <c:v>6.7000000000000004E-2</c:v>
                </c:pt>
                <c:pt idx="2">
                  <c:v>0.09</c:v>
                </c:pt>
                <c:pt idx="3">
                  <c:v>0.15</c:v>
                </c:pt>
                <c:pt idx="4">
                  <c:v>0.19</c:v>
                </c:pt>
                <c:pt idx="5">
                  <c:v>0.189</c:v>
                </c:pt>
              </c:numCache>
            </c:numRef>
          </c:val>
        </c:ser>
        <c:ser>
          <c:idx val="3"/>
          <c:order val="3"/>
          <c:tx>
            <c:strRef>
              <c:f>итог!$B$36</c:f>
              <c:strCache>
                <c:ptCount val="1"/>
                <c:pt idx="0">
                  <c:v>Есть тяжёлые хронические заболевания, влияющие на образ жизни ребёнка (IV группа)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итог!$P$36:$U$36</c:f>
              <c:numCache>
                <c:formatCode>0.0%</c:formatCode>
                <c:ptCount val="6"/>
                <c:pt idx="0">
                  <c:v>8.9999999999999993E-3</c:v>
                </c:pt>
                <c:pt idx="1">
                  <c:v>0</c:v>
                </c:pt>
                <c:pt idx="2">
                  <c:v>1.2E-2</c:v>
                </c:pt>
                <c:pt idx="3">
                  <c:v>4.0000000000000001E-3</c:v>
                </c:pt>
                <c:pt idx="4">
                  <c:v>3.0000000000000001E-3</c:v>
                </c:pt>
                <c:pt idx="5">
                  <c:v>3.2000000000000001E-2</c:v>
                </c:pt>
              </c:numCache>
            </c:numRef>
          </c:val>
        </c:ser>
        <c:ser>
          <c:idx val="4"/>
          <c:order val="4"/>
          <c:tx>
            <c:strRef>
              <c:f>итог!$B$37</c:f>
              <c:strCache>
                <c:ptCount val="1"/>
                <c:pt idx="0">
                  <c:v>Есть инвалидность (V группа)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итог!$P$37:$U$37</c:f>
              <c:numCache>
                <c:formatCode>0.0%</c:formatCode>
                <c:ptCount val="6"/>
                <c:pt idx="0">
                  <c:v>5.0000000000000001E-3</c:v>
                </c:pt>
                <c:pt idx="1">
                  <c:v>8.9999999999999993E-3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5.0000000000000001E-3</c:v>
                </c:pt>
              </c:numCache>
            </c:numRef>
          </c:val>
        </c:ser>
        <c:ser>
          <c:idx val="5"/>
          <c:order val="5"/>
          <c:tx>
            <c:strRef>
              <c:f>итог!$B$38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итог!$P$38:$U$38</c:f>
              <c:numCache>
                <c:formatCode>0.0%</c:formatCode>
                <c:ptCount val="6"/>
                <c:pt idx="0">
                  <c:v>5.6000000000000001E-2</c:v>
                </c:pt>
                <c:pt idx="1">
                  <c:v>0.09</c:v>
                </c:pt>
                <c:pt idx="2">
                  <c:v>5.7000000000000002E-2</c:v>
                </c:pt>
                <c:pt idx="3">
                  <c:v>4.2999999999999997E-2</c:v>
                </c:pt>
                <c:pt idx="4">
                  <c:v>5.0999999999999997E-2</c:v>
                </c:pt>
                <c:pt idx="5">
                  <c:v>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0470784"/>
        <c:axId val="230473088"/>
      </c:barChart>
      <c:catAx>
        <c:axId val="23047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15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473088"/>
        <c:crosses val="autoZero"/>
        <c:auto val="1"/>
        <c:lblAlgn val="ctr"/>
        <c:lblOffset val="100"/>
        <c:noMultiLvlLbl val="0"/>
      </c:catAx>
      <c:valAx>
        <c:axId val="230473088"/>
        <c:scaling>
          <c:orientation val="minMax"/>
          <c:max val="1"/>
        </c:scaling>
        <c:delete val="0"/>
        <c:axPos val="b"/>
        <c:majorGridlines>
          <c:spPr>
            <a:ln w="1215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12157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470784"/>
        <c:crosses val="autoZero"/>
        <c:crossBetween val="between"/>
      </c:valAx>
      <c:spPr>
        <a:noFill/>
        <a:ln w="32418">
          <a:noFill/>
        </a:ln>
      </c:spPr>
    </c:plotArea>
    <c:legend>
      <c:legendPos val="b"/>
      <c:layout>
        <c:manualLayout>
          <c:xMode val="edge"/>
          <c:yMode val="edge"/>
          <c:x val="3.2158816379654863E-2"/>
          <c:y val="0.56401965804121601"/>
          <c:w val="0.85783224591470097"/>
          <c:h val="0.42503903243996893"/>
        </c:manualLayout>
      </c:layout>
      <c:overlay val="0"/>
      <c:spPr>
        <a:noFill/>
        <a:ln w="32418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итог!$B$1296</c:f>
              <c:strCache>
                <c:ptCount val="1"/>
                <c:pt idx="0">
                  <c:v>Опережает возраст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 w="4201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итог!$P$1296:$U$1296</c:f>
              <c:numCache>
                <c:formatCode>0.0%</c:formatCode>
                <c:ptCount val="6"/>
                <c:pt idx="0">
                  <c:v>7.3999999999999996E-2</c:v>
                </c:pt>
                <c:pt idx="1">
                  <c:v>5.8999999999999997E-2</c:v>
                </c:pt>
                <c:pt idx="2">
                  <c:v>4.9000000000000002E-2</c:v>
                </c:pt>
                <c:pt idx="3">
                  <c:v>8.6999999999999994E-2</c:v>
                </c:pt>
                <c:pt idx="4">
                  <c:v>8.2000000000000003E-2</c:v>
                </c:pt>
                <c:pt idx="5">
                  <c:v>9.6000000000000002E-2</c:v>
                </c:pt>
              </c:numCache>
            </c:numRef>
          </c:val>
        </c:ser>
        <c:ser>
          <c:idx val="1"/>
          <c:order val="1"/>
          <c:tx>
            <c:strRef>
              <c:f>итог!$B$1297</c:f>
              <c:strCache>
                <c:ptCount val="1"/>
                <c:pt idx="0">
                  <c:v>Соответствует возрасту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 w="4201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итог!$P$1297:$U$1297</c:f>
              <c:numCache>
                <c:formatCode>0.0%</c:formatCode>
                <c:ptCount val="6"/>
                <c:pt idx="0">
                  <c:v>0.89100000000000001</c:v>
                </c:pt>
                <c:pt idx="1">
                  <c:v>0.88700000000000001</c:v>
                </c:pt>
                <c:pt idx="2">
                  <c:v>0.91400000000000003</c:v>
                </c:pt>
                <c:pt idx="3">
                  <c:v>0.88300000000000001</c:v>
                </c:pt>
                <c:pt idx="4">
                  <c:v>0.88300000000000001</c:v>
                </c:pt>
                <c:pt idx="5">
                  <c:v>0.88800000000000001</c:v>
                </c:pt>
              </c:numCache>
            </c:numRef>
          </c:val>
        </c:ser>
        <c:ser>
          <c:idx val="2"/>
          <c:order val="2"/>
          <c:tx>
            <c:strRef>
              <c:f>итог!$B$1298</c:f>
              <c:strCache>
                <c:ptCount val="1"/>
                <c:pt idx="0">
                  <c:v>Немного отстаёт от нормы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4201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итог!$P$1298:$U$1298</c:f>
              <c:numCache>
                <c:formatCode>0.0%</c:formatCode>
                <c:ptCount val="6"/>
                <c:pt idx="0">
                  <c:v>3.4000000000000002E-2</c:v>
                </c:pt>
                <c:pt idx="1">
                  <c:v>5.3999999999999999E-2</c:v>
                </c:pt>
                <c:pt idx="2">
                  <c:v>3.3000000000000002E-2</c:v>
                </c:pt>
                <c:pt idx="3">
                  <c:v>0.03</c:v>
                </c:pt>
                <c:pt idx="4">
                  <c:v>3.4000000000000002E-2</c:v>
                </c:pt>
                <c:pt idx="5">
                  <c:v>1.6E-2</c:v>
                </c:pt>
              </c:numCache>
            </c:numRef>
          </c:val>
        </c:ser>
        <c:ser>
          <c:idx val="3"/>
          <c:order val="3"/>
          <c:tx>
            <c:strRef>
              <c:f>итог!$B$1299</c:f>
              <c:strCache>
                <c:ptCount val="1"/>
                <c:pt idx="0">
                  <c:v>Значительно отстаёт от норм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809E-3"/>
                  <c:y val="9.2592592592592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5.5555555555554508E-3"/>
                  <c:y val="1.8518518518518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 w="42017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итог!$P$1299:$U$1299</c:f>
              <c:numCache>
                <c:formatCode>0.0%</c:formatCode>
                <c:ptCount val="6"/>
                <c:pt idx="0">
                  <c:v>1E-3</c:v>
                </c:pt>
                <c:pt idx="1">
                  <c:v>0</c:v>
                </c:pt>
                <c:pt idx="2">
                  <c:v>4.0000000000000001E-3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497280"/>
        <c:axId val="230773888"/>
      </c:barChart>
      <c:catAx>
        <c:axId val="23049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75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773888"/>
        <c:crosses val="autoZero"/>
        <c:auto val="1"/>
        <c:lblAlgn val="ctr"/>
        <c:lblOffset val="100"/>
        <c:noMultiLvlLbl val="0"/>
      </c:catAx>
      <c:valAx>
        <c:axId val="230773888"/>
        <c:scaling>
          <c:orientation val="minMax"/>
        </c:scaling>
        <c:delete val="0"/>
        <c:axPos val="l"/>
        <c:majorGridlines>
          <c:spPr>
            <a:ln w="1575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15756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0497280"/>
        <c:crosses val="autoZero"/>
        <c:crossBetween val="between"/>
      </c:valAx>
      <c:spPr>
        <a:noFill/>
        <a:ln w="42017">
          <a:noFill/>
        </a:ln>
      </c:spPr>
    </c:plotArea>
    <c:legend>
      <c:legendPos val="b"/>
      <c:layout/>
      <c:overlay val="0"/>
      <c:spPr>
        <a:noFill/>
        <a:ln w="42017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23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349956255468071E-2"/>
          <c:y val="5.0925925925925923E-2"/>
          <c:w val="0.88109448818897662"/>
          <c:h val="0.69325333089582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итог!$B$1301</c:f>
              <c:strCache>
                <c:ptCount val="1"/>
                <c:pt idx="0">
                  <c:v>Соответствует возрасту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 w="428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8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итог!$P$1301:$U$1301</c:f>
              <c:numCache>
                <c:formatCode>0.0%</c:formatCode>
                <c:ptCount val="6"/>
                <c:pt idx="0">
                  <c:v>0.78100000000000003</c:v>
                </c:pt>
                <c:pt idx="1">
                  <c:v>0.79400000000000004</c:v>
                </c:pt>
                <c:pt idx="2">
                  <c:v>0.75</c:v>
                </c:pt>
                <c:pt idx="3">
                  <c:v>0.71599999999999997</c:v>
                </c:pt>
                <c:pt idx="4">
                  <c:v>0.80100000000000005</c:v>
                </c:pt>
                <c:pt idx="5">
                  <c:v>0.85099999999999998</c:v>
                </c:pt>
              </c:numCache>
            </c:numRef>
          </c:val>
        </c:ser>
        <c:ser>
          <c:idx val="1"/>
          <c:order val="1"/>
          <c:tx>
            <c:strRef>
              <c:f>итог!$B$1302</c:f>
              <c:strCache>
                <c:ptCount val="1"/>
                <c:pt idx="0">
                  <c:v>Опережает возраст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018506752641601E-16"/>
                  <c:y val="-5.5555555555555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28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8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итог!$P$1302:$U$1302</c:f>
              <c:numCache>
                <c:formatCode>0.0%</c:formatCode>
                <c:ptCount val="6"/>
                <c:pt idx="0">
                  <c:v>0.129</c:v>
                </c:pt>
                <c:pt idx="1">
                  <c:v>0.11700000000000001</c:v>
                </c:pt>
                <c:pt idx="2">
                  <c:v>0.152</c:v>
                </c:pt>
                <c:pt idx="3">
                  <c:v>0.19700000000000001</c:v>
                </c:pt>
                <c:pt idx="4">
                  <c:v>0.12</c:v>
                </c:pt>
                <c:pt idx="5">
                  <c:v>4.8000000000000001E-2</c:v>
                </c:pt>
              </c:numCache>
            </c:numRef>
          </c:val>
        </c:ser>
        <c:ser>
          <c:idx val="2"/>
          <c:order val="2"/>
          <c:tx>
            <c:strRef>
              <c:f>итог!$B$1303</c:f>
              <c:strCache>
                <c:ptCount val="1"/>
                <c:pt idx="0">
                  <c:v>Отстаёт от возраста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spPr>
              <a:noFill/>
              <a:ln w="428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8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итог!$P$1303:$U$1303</c:f>
              <c:numCache>
                <c:formatCode>0.0%</c:formatCode>
                <c:ptCount val="6"/>
                <c:pt idx="0">
                  <c:v>3.2000000000000001E-2</c:v>
                </c:pt>
                <c:pt idx="1">
                  <c:v>0.04</c:v>
                </c:pt>
                <c:pt idx="2">
                  <c:v>2.9000000000000001E-2</c:v>
                </c:pt>
                <c:pt idx="3">
                  <c:v>3.9E-2</c:v>
                </c:pt>
                <c:pt idx="4">
                  <c:v>2.1000000000000001E-2</c:v>
                </c:pt>
                <c:pt idx="5">
                  <c:v>3.6999999999999998E-2</c:v>
                </c:pt>
              </c:numCache>
            </c:numRef>
          </c:val>
        </c:ser>
        <c:ser>
          <c:idx val="3"/>
          <c:order val="3"/>
          <c:tx>
            <c:strRef>
              <c:f>итог!$B$1304</c:f>
              <c:strCache>
                <c:ptCount val="1"/>
                <c:pt idx="0">
                  <c:v>В чём-то отстаёт, а в чём-то опережает возраст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9444444444444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296296296296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6296296296296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8506752641601E-16"/>
                  <c:y val="-6.9444444444444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601E-16"/>
                  <c:y val="-8.3333333333333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7.8703703703703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28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8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(итог!$P$2,итог!$Q$3:$U$3)</c:f>
              <c:strCache>
                <c:ptCount val="6"/>
                <c:pt idx="0">
                  <c:v>Среднее</c:v>
                </c:pt>
                <c:pt idx="1">
                  <c:v>1-ый класс</c:v>
                </c:pt>
                <c:pt idx="2">
                  <c:v>2-ой класс</c:v>
                </c:pt>
                <c:pt idx="3">
                  <c:v>5-ый класс</c:v>
                </c:pt>
                <c:pt idx="4">
                  <c:v>9-ый класс</c:v>
                </c:pt>
                <c:pt idx="5">
                  <c:v>11-ый класс</c:v>
                </c:pt>
              </c:strCache>
            </c:strRef>
          </c:cat>
          <c:val>
            <c:numRef>
              <c:f>итог!$P$1304:$U$1304</c:f>
              <c:numCache>
                <c:formatCode>0.0%</c:formatCode>
                <c:ptCount val="6"/>
                <c:pt idx="0">
                  <c:v>5.8000000000000003E-2</c:v>
                </c:pt>
                <c:pt idx="1">
                  <c:v>4.9000000000000002E-2</c:v>
                </c:pt>
                <c:pt idx="2">
                  <c:v>7.0000000000000007E-2</c:v>
                </c:pt>
                <c:pt idx="3">
                  <c:v>4.8000000000000001E-2</c:v>
                </c:pt>
                <c:pt idx="4">
                  <c:v>5.8000000000000003E-2</c:v>
                </c:pt>
                <c:pt idx="5">
                  <c:v>6.4000000000000001E-2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0776832"/>
        <c:axId val="230778368"/>
      </c:barChart>
      <c:catAx>
        <c:axId val="2307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605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48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78368"/>
        <c:crosses val="autoZero"/>
        <c:auto val="1"/>
        <c:lblAlgn val="ctr"/>
        <c:lblOffset val="100"/>
        <c:noMultiLvlLbl val="0"/>
      </c:catAx>
      <c:valAx>
        <c:axId val="230778368"/>
        <c:scaling>
          <c:orientation val="minMax"/>
          <c:max val="1"/>
        </c:scaling>
        <c:delete val="0"/>
        <c:axPos val="l"/>
        <c:majorGridlines>
          <c:spPr>
            <a:ln w="1605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1605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8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776832"/>
        <c:crosses val="autoZero"/>
        <c:crossBetween val="between"/>
      </c:valAx>
      <c:spPr>
        <a:noFill/>
        <a:ln w="42810">
          <a:noFill/>
        </a:ln>
      </c:spPr>
    </c:plotArea>
    <c:legend>
      <c:legendPos val="b"/>
      <c:layout>
        <c:manualLayout>
          <c:xMode val="edge"/>
          <c:yMode val="edge"/>
          <c:x val="9.8283352878762494E-3"/>
          <c:y val="0.86495688038995122"/>
          <c:w val="0.98034310604791419"/>
          <c:h val="0.13504311961004878"/>
        </c:manualLayout>
      </c:layout>
      <c:overlay val="0"/>
      <c:spPr>
        <a:noFill/>
        <a:ln w="428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8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8">
          <a:solidFill>
            <a:sysClr val="windowText" lastClr="000000"/>
          </a:solidFill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4BB65-0805-4062-A14A-47D2EB60202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37141-0F6D-437A-9745-F77A9A222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 из важных</a:t>
            </a:r>
            <a:r>
              <a:rPr lang="ru-RU" baseline="0" dirty="0" smtClean="0"/>
              <a:t> компонентов оценки качества населения является его здоровье. В своем докладе я постараюсь кратко представить динамику показателей и факторов здоровья детей, полученных в ходе мониторинга условий формирования здоровья детского населения Вологодской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7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Сутулятся от 60 до 86% детей,</a:t>
            </a:r>
            <a:r>
              <a:rPr lang="ru-RU" baseline="0" dirty="0" smtClean="0"/>
              <a:t> 57-83% имеют привычку сидеть и лежать в «неправильных» позах, 40-56% не заботятся о своем здоровье. Не сформированы навыки, привычки ЗОЖ.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мнению родителей, 43% детей здоровы, 36% имеют функциональные</a:t>
            </a:r>
            <a:r>
              <a:rPr lang="ru-RU" baseline="0" dirty="0" smtClean="0"/>
              <a:t> отклонения, 14% отнесли своих детей к 3 </a:t>
            </a:r>
            <a:r>
              <a:rPr lang="ru-RU" baseline="0" dirty="0" err="1" smtClean="0"/>
              <a:t>гр</a:t>
            </a:r>
            <a:r>
              <a:rPr lang="ru-RU" baseline="0" dirty="0" smtClean="0"/>
              <a:t> здоровья, менее 1% - к 5 </a:t>
            </a:r>
            <a:r>
              <a:rPr lang="ru-RU" baseline="0" dirty="0" err="1" smtClean="0"/>
              <a:t>гр</a:t>
            </a:r>
            <a:r>
              <a:rPr lang="ru-RU" baseline="0" dirty="0" smtClean="0"/>
              <a:t> и 0,5% имеют инвалидность. Обращает на себя внимание разительное отличие (излишний оптимизм или неведение родителей) их оценок с реальной ситуацией: по данным медкарт только 11,5% детей здоровы.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5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 детей, имеющих хронические заболевания заметно выше среди старшеклассников.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Тройка</a:t>
            </a:r>
            <a:r>
              <a:rPr lang="ru-RU" baseline="0" dirty="0" smtClean="0"/>
              <a:t> лидеров диспансерного наблюдения-офтальмолог, невропатолог и гастроэнтеролог. Затем идут ортопед и кардиолог. Что вполне согласуется с классами-лидерами заболеваемости.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3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Самооценка нервно-психического развития большинства детей соответствует возрасту.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1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 же можно</a:t>
            </a:r>
            <a:r>
              <a:rPr lang="ru-RU" baseline="0" dirty="0" smtClean="0"/>
              <a:t> сказать и о физическом развитии.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4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каждого класса заболеваний мы оценивали факторы риска</a:t>
            </a:r>
            <a:r>
              <a:rPr lang="ru-RU" baseline="0" dirty="0" smtClean="0"/>
              <a:t> (специфические и универсальные). Анализ показал, что для органов зрения высоко значение генетической предрасположенности (65-72%), чуть менее распространены поведенческие факторы риска.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Ярко выраженная возрастная специфика среди факторов «простудных» заболеваний – ношение одежды не по сезону у старшеклассников. Большинство родителей в них винит слабый иммунитет ребенка.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болезнях органов пищеварения «виновны» неправильные вредные пищевые привычки и вкусы, несоблюдение режима питания.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7141-0F6D-437A-9745-F77A9A22250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3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8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2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8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4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2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7C89-9372-4215-8248-2F15AE9FFB36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6EF9-9AEE-47B5-93AA-78B7F92F5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состояния и основных тенденций здоровья детей в Вологодской области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581128"/>
            <a:ext cx="740620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Ольга Николаевна </a:t>
            </a:r>
            <a:r>
              <a:rPr lang="ru-RU" dirty="0" smtClean="0">
                <a:solidFill>
                  <a:schemeClr val="tx1"/>
                </a:solidFill>
              </a:rPr>
              <a:t>Калачикова,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000" i="1" dirty="0" smtClean="0">
                <a:solidFill>
                  <a:schemeClr val="tx1"/>
                </a:solidFill>
              </a:rPr>
              <a:t>заведующий отделом исследования уровня и образа жизни населения ИСЭРТ РАН, кандидат экономических наук </a:t>
            </a:r>
            <a:endParaRPr lang="ru-RU" sz="3000" i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64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Институт социально-экономического развития территорий РАН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Отдел исследования уровня и образа жизни населения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86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712096"/>
              </p:ext>
            </p:extLst>
          </p:nvPr>
        </p:nvGraphicFramePr>
        <p:xfrm>
          <a:off x="457200" y="105099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4614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Заболеваемость детей в возрасте от 0 до 14 лет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(</a:t>
            </a:r>
            <a:r>
              <a:rPr lang="ru-RU" sz="2400" b="1" i="1" dirty="0"/>
              <a:t>на 100 тыс. </a:t>
            </a:r>
            <a:r>
              <a:rPr lang="ru-RU" sz="2400" b="1" i="1" dirty="0" smtClean="0"/>
              <a:t>населения соответствующего </a:t>
            </a:r>
            <a:r>
              <a:rPr lang="ru-RU" sz="2400" b="1" i="1" dirty="0"/>
              <a:t>возраста)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Заболеваемость </a:t>
            </a:r>
            <a:r>
              <a:rPr lang="ru-RU" dirty="0"/>
              <a:t>детей до 14 </a:t>
            </a:r>
            <a:r>
              <a:rPr lang="ru-RU" dirty="0" smtClean="0"/>
              <a:t>лет. </a:t>
            </a:r>
            <a:r>
              <a:rPr lang="ru-RU" dirty="0"/>
              <a:t>За период с 2000 по 2015 гг. в Вологодской области заболеваемость детей выросла в 1,3 раза, причем на протяжении периода с 2000 по 2014 гг. заболеваемость в регионе была значительно выше средней по России.</a:t>
            </a:r>
          </a:p>
        </p:txBody>
      </p:sp>
    </p:spTree>
    <p:extLst>
      <p:ext uri="{BB962C8B-B14F-4D97-AF65-F5344CB8AC3E}">
        <p14:creationId xmlns:p14="http://schemas.microsoft.com/office/powerpoint/2010/main" val="93931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 Вологодской области уровень заболеваемости детей подросткового возраста за 2000 — 2015 гг. увеличился в 1,3 раза.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Заболеваемость подростков в возрасте от 15 до 17 лет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(</a:t>
            </a:r>
            <a:r>
              <a:rPr lang="ru-RU" sz="2400" b="1" i="1" dirty="0"/>
              <a:t>на 100 тыс. населения </a:t>
            </a:r>
            <a:r>
              <a:rPr lang="ru-RU" sz="2400" b="1" i="1" dirty="0" smtClean="0"/>
              <a:t>соответствующего </a:t>
            </a:r>
            <a:r>
              <a:rPr lang="ru-RU" sz="2400" b="1" i="1" dirty="0"/>
              <a:t>возраста)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342962"/>
              </p:ext>
            </p:extLst>
          </p:nvPr>
        </p:nvGraphicFramePr>
        <p:xfrm>
          <a:off x="518864" y="109164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27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dirty="0"/>
              <a:t>Сравнительные показатели заболеваемости детей в возрасте от 0 до14 лет </a:t>
            </a:r>
            <a:r>
              <a:rPr lang="ru-RU" sz="2200" b="1" dirty="0" smtClean="0"/>
              <a:t>в </a:t>
            </a:r>
            <a:r>
              <a:rPr lang="ru-RU" sz="2200" b="1" dirty="0"/>
              <a:t>Российской Федерации (РФ) и Вологодской области (ВО) (на 100 тыс. населения </a:t>
            </a:r>
            <a:r>
              <a:rPr lang="ru-RU" sz="2200" b="1" dirty="0" smtClean="0"/>
              <a:t>соответствующего </a:t>
            </a:r>
            <a:r>
              <a:rPr lang="ru-RU" sz="2200" b="1" dirty="0"/>
              <a:t>возраста)</a:t>
            </a:r>
            <a:br>
              <a:rPr lang="ru-RU" sz="2200" b="1" dirty="0"/>
            </a:br>
            <a:endParaRPr lang="ru-RU" sz="2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66891"/>
              </p:ext>
            </p:extLst>
          </p:nvPr>
        </p:nvGraphicFramePr>
        <p:xfrm>
          <a:off x="107504" y="1196752"/>
          <a:ext cx="8892481" cy="5532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6408"/>
                <a:gridCol w="859448"/>
                <a:gridCol w="859448"/>
                <a:gridCol w="859448"/>
                <a:gridCol w="859448"/>
                <a:gridCol w="957154"/>
                <a:gridCol w="957154"/>
                <a:gridCol w="477129"/>
                <a:gridCol w="356844"/>
              </a:tblGrid>
              <a:tr h="1967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болезней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1995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 г. к 1995 г.,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 г. к 1995 г.,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Ранг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РФ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мочеполовой системы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1291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2605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123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Болезни органов пищеварения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5318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3751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8242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8439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295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Новообразования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483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227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Болезни органов дыхания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66095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86136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119829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161755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Болезни костно–мышечной системы и соединительной ткани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1991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3697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Травмы, отравления и др. последствия воздействия внешних причин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6667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14578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295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Болезни крови, кроветворных органов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Болезни кожи и подкожной клетчатки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8667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10833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295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Болезни эндокринной системы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1558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393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Некоторые инфекционные и паразитарные болезни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12283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ctr"/>
                </a:tc>
              </a:tr>
              <a:tr h="393562"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Примечание: ранжировано по показателю прироста заболеваемости за 1995 — 2010 гг.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Источники: Основные показатели деятельности учреждений здравоохранения Вологодской области за 2010 год: стат. сб. — Вологда: Департамент здравоохранения Вологодской области, ГУЗ ДЗ ВО «МИАЦ», 2011.; Здравоохранение в России. 2001, 2010: стат. сб. / Росстат. — М., 1996, 2014.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78" marR="4277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16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5" cy="550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 smtClean="0"/>
              <a:t>Результаты </a:t>
            </a:r>
            <a:r>
              <a:rPr lang="ru-RU" sz="2200" dirty="0"/>
              <a:t>изучения состояния здоровья обучающихся, проводимые различными организациями (Всемирная организация здравоохранения, НИИ гигиены и охраны здоровья детей и подростков, Российский центр оздоровления детей, Российская академия медицинских наук), говорят о том, что </a:t>
            </a: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период обучения в школе основные показатели здоровья детей снижаются. </a:t>
            </a:r>
            <a:r>
              <a:rPr lang="ru-RU" sz="2200" dirty="0"/>
              <a:t>Это подтверждают следующие статистические данные по </a:t>
            </a:r>
            <a:r>
              <a:rPr lang="ru-RU" sz="2200" dirty="0" smtClean="0"/>
              <a:t>России. </a:t>
            </a:r>
          </a:p>
          <a:p>
            <a:r>
              <a:rPr lang="ru-RU" sz="2200" dirty="0" smtClean="0"/>
              <a:t>Физиологически </a:t>
            </a:r>
            <a:r>
              <a:rPr lang="ru-RU" sz="2200" dirty="0"/>
              <a:t>зрелыми рождаются </a:t>
            </a:r>
            <a:r>
              <a:rPr lang="ru-RU" sz="2200" u="sng" dirty="0"/>
              <a:t>не более </a:t>
            </a:r>
            <a:r>
              <a:rPr lang="ru-RU" sz="2200" dirty="0"/>
              <a:t>14% детей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25-35</a:t>
            </a:r>
            <a:r>
              <a:rPr lang="ru-RU" sz="2200" dirty="0"/>
              <a:t>% детей, пришедших в 1 класс школы, имеют физические недостатки; </a:t>
            </a:r>
            <a:endParaRPr lang="ru-RU" sz="2200" dirty="0" smtClean="0"/>
          </a:p>
          <a:p>
            <a:r>
              <a:rPr lang="ru-RU" sz="2200" dirty="0" smtClean="0"/>
              <a:t>40</a:t>
            </a:r>
            <a:r>
              <a:rPr lang="ru-RU" sz="2200" dirty="0"/>
              <a:t>% детей имеют различную хроническую патологию и только </a:t>
            </a:r>
            <a:endParaRPr lang="ru-RU" sz="2200" dirty="0" smtClean="0"/>
          </a:p>
          <a:p>
            <a:r>
              <a:rPr lang="ru-RU" sz="2200" dirty="0" smtClean="0"/>
              <a:t>8-10</a:t>
            </a:r>
            <a:r>
              <a:rPr lang="ru-RU" sz="2200" dirty="0"/>
              <a:t>% выпускников школ считаются действительно здоровыми, а </a:t>
            </a:r>
            <a:endParaRPr lang="ru-RU" sz="2200" dirty="0" smtClean="0"/>
          </a:p>
          <a:p>
            <a:r>
              <a:rPr lang="ru-RU" sz="2200" dirty="0" smtClean="0"/>
              <a:t>70</a:t>
            </a:r>
            <a:r>
              <a:rPr lang="ru-RU" sz="2200" dirty="0"/>
              <a:t>% детей страдают нервно-психическими </a:t>
            </a:r>
            <a:r>
              <a:rPr lang="ru-RU" sz="2200" dirty="0" smtClean="0"/>
              <a:t>расстройствами, </a:t>
            </a:r>
          </a:p>
          <a:p>
            <a:r>
              <a:rPr lang="ru-RU" sz="2200" dirty="0" smtClean="0"/>
              <a:t>ежегодно </a:t>
            </a:r>
            <a:r>
              <a:rPr lang="ru-RU" sz="2200" dirty="0"/>
              <a:t>около 35% юношей комиссуются военкоматами. </a:t>
            </a:r>
            <a:endParaRPr lang="ru-RU" sz="2200" dirty="0" smtClean="0"/>
          </a:p>
          <a:p>
            <a:r>
              <a:rPr lang="ru-RU" sz="2200" dirty="0" smtClean="0"/>
              <a:t>У </a:t>
            </a:r>
            <a:r>
              <a:rPr lang="ru-RU" sz="2200" dirty="0"/>
              <a:t>каждого второго школьника выявлено сочетание нескольких хронических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407228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здоровья обучающихся общеобразовательных организаций гг. Вологды и Череповца: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эмпирических данных</a:t>
            </a:r>
          </a:p>
        </p:txBody>
      </p:sp>
      <p:sp>
        <p:nvSpPr>
          <p:cNvPr id="4" name="AutoShape 2" descr="Картинки по запросу школь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школьн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школьни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Картинки по запросу школьн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9" y="3429000"/>
            <a:ext cx="39147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школь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0849"/>
            <a:ext cx="3622269" cy="27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5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0524"/>
            <a:ext cx="8229600" cy="3705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обучающиеся</a:t>
            </a:r>
            <a:r>
              <a:rPr lang="ru-RU" dirty="0" smtClean="0"/>
              <a:t> </a:t>
            </a:r>
            <a:r>
              <a:rPr lang="ru-RU" dirty="0"/>
              <a:t>1</a:t>
            </a:r>
            <a:r>
              <a:rPr lang="ru-RU" dirty="0" smtClean="0"/>
              <a:t>, 2, 5, 9, 11 </a:t>
            </a:r>
            <a:r>
              <a:rPr lang="ru-RU" dirty="0"/>
              <a:t>классов из десяти общеобразовательных организаций в количестве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1103</a:t>
            </a:r>
            <a:r>
              <a:rPr lang="ru-RU" b="1" i="1" dirty="0">
                <a:solidFill>
                  <a:schemeClr val="tx2"/>
                </a:solidFill>
              </a:rPr>
              <a:t> человека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641 человек из 1-5 классов, 462 человека из 9-11 классов);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родители -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1185</a:t>
            </a:r>
            <a:r>
              <a:rPr lang="ru-RU" dirty="0">
                <a:solidFill>
                  <a:schemeClr val="tx2"/>
                </a:solidFill>
              </a:rPr>
              <a:t>;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педагогические работники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Применяемые методы исследования:</a:t>
            </a:r>
          </a:p>
          <a:p>
            <a:r>
              <a:rPr lang="ru-RU" sz="2400" dirty="0">
                <a:solidFill>
                  <a:schemeClr val="tx2"/>
                </a:solidFill>
              </a:rPr>
              <a:t>- социологический опрос по формализованной анкете родителей и обучающихся;</a:t>
            </a:r>
          </a:p>
          <a:p>
            <a:r>
              <a:rPr lang="ru-RU" sz="2400" dirty="0">
                <a:solidFill>
                  <a:schemeClr val="tx2"/>
                </a:solidFill>
              </a:rPr>
              <a:t>-интервьюирование администрации, педагогов образовательных организаций;</a:t>
            </a:r>
          </a:p>
          <a:p>
            <a:r>
              <a:rPr lang="ru-RU" sz="2400" dirty="0">
                <a:solidFill>
                  <a:schemeClr val="tx2"/>
                </a:solidFill>
              </a:rPr>
              <a:t>- анализ медицинской документации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90104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381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Распределение ответов родителей школьников на вопрос: «Как Вы можете охарактеризовать состояние здоровья ребёнка?», в % от числа опрошенных</a:t>
            </a: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510584"/>
              </p:ext>
            </p:extLst>
          </p:nvPr>
        </p:nvGraphicFramePr>
        <p:xfrm>
          <a:off x="-535" y="1628800"/>
          <a:ext cx="75041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54971" y="908720"/>
            <a:ext cx="273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Доля детей с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ru-RU" i="1" dirty="0" smtClean="0">
                <a:solidFill>
                  <a:srgbClr val="FF0000"/>
                </a:solidFill>
              </a:rPr>
              <a:t> группой здоровья, факт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2421" y="1856789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1,1%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7660" y="222835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6,5</a:t>
            </a:r>
            <a:r>
              <a:rPr lang="ru-RU" i="1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7257" y="258819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15,6</a:t>
            </a:r>
            <a:r>
              <a:rPr lang="ru-RU" i="1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67660" y="299695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22,9</a:t>
            </a:r>
            <a:r>
              <a:rPr lang="ru-RU" i="1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1166" y="341733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24,5</a:t>
            </a:r>
            <a:r>
              <a:rPr lang="ru-RU" i="1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1896" y="386104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11,5%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Наличие хронических заболеваний у школьников (указаны доли положительных ответов родителей; в % от числа опрошенных)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751536"/>
              </p:ext>
            </p:extLst>
          </p:nvPr>
        </p:nvGraphicFramePr>
        <p:xfrm>
          <a:off x="179509" y="2276873"/>
          <a:ext cx="8784978" cy="37787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84179"/>
                <a:gridCol w="1344147"/>
                <a:gridCol w="1464163"/>
                <a:gridCol w="1464163"/>
                <a:gridCol w="1464163"/>
                <a:gridCol w="1464163"/>
              </a:tblGrid>
              <a:tr h="267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 заболеваний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Возраст школьников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класс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Органов зрения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Органов дыхания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Органов пищеварения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9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Опорно-двигательного аппарата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Стрелка вправо с вырезом 4"/>
          <p:cNvSpPr/>
          <p:nvPr/>
        </p:nvSpPr>
        <p:spPr>
          <a:xfrm rot="19232253">
            <a:off x="1730490" y="3284984"/>
            <a:ext cx="432048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9232253">
            <a:off x="1751320" y="4333765"/>
            <a:ext cx="432048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9232253">
            <a:off x="1689318" y="5108842"/>
            <a:ext cx="432048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6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Контингенты школьников, состоящих на диспансерном наблюдении врачей-специалистов (по ответам родителей; в % от тех, кто состоит на диспансерном наблюдении)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68892"/>
              </p:ext>
            </p:extLst>
          </p:nvPr>
        </p:nvGraphicFramePr>
        <p:xfrm>
          <a:off x="395536" y="1700808"/>
          <a:ext cx="8424936" cy="48965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89826"/>
                <a:gridCol w="979858"/>
                <a:gridCol w="1142209"/>
                <a:gridCol w="841687"/>
                <a:gridCol w="842839"/>
                <a:gridCol w="842839"/>
                <a:gridCol w="842839"/>
                <a:gridCol w="842839"/>
              </a:tblGrid>
              <a:tr h="2138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Специалисты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Вологда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Череповец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 школьников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офтальмолог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невропатолог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гастроэнтеролог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ортопед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кардиолог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аллерголог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эндокринолог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отоларинголог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нефролог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пульмонолог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гематолог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дерматолог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иммунолог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ревматолог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тубдиспансер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логопед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ортодонт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психиатр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гинеколог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сурдолог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4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Распределение оценок нервно-психического развития школьников, в % от числа опрошенных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664842"/>
              </p:ext>
            </p:extLst>
          </p:nvPr>
        </p:nvGraphicFramePr>
        <p:xfrm>
          <a:off x="717538" y="1846911"/>
          <a:ext cx="7475542" cy="408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64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3528" y="2988047"/>
            <a:ext cx="7992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800" dirty="0"/>
              <a:t>Послание Президента Российской Федерации Федеральному Собранию </a:t>
            </a:r>
          </a:p>
          <a:p>
            <a:pPr eaLnBrk="0" hangingPunct="0"/>
            <a:r>
              <a:rPr lang="ru-RU" altLang="ru-RU" sz="2800" dirty="0"/>
              <a:t>3 декабря 2015 г. </a:t>
            </a:r>
            <a:r>
              <a:rPr lang="ru-RU" altLang="ru-RU" sz="2800" b="1" dirty="0" smtClean="0">
                <a:solidFill>
                  <a:srgbClr val="CC0000"/>
                </a:solidFill>
                <a:latin typeface="Calibri" pitchFamily="34" charset="0"/>
              </a:rPr>
              <a:t>«…сбережение нации, воспитание детей и раскрытие их </a:t>
            </a:r>
            <a:endParaRPr lang="ru-RU" altLang="ru-RU" sz="28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0" hangingPunct="0"/>
            <a:r>
              <a:rPr lang="ru-RU" altLang="ru-RU" sz="2800" b="1" dirty="0" smtClean="0">
                <a:solidFill>
                  <a:srgbClr val="CC0000"/>
                </a:solidFill>
                <a:latin typeface="Calibri" pitchFamily="34" charset="0"/>
              </a:rPr>
              <a:t>талантов </a:t>
            </a:r>
            <a:r>
              <a:rPr lang="ru-RU" altLang="ru-RU" sz="2800" b="1" dirty="0" smtClean="0">
                <a:solidFill>
                  <a:srgbClr val="CC0000"/>
                </a:solidFill>
                <a:latin typeface="Calibri" pitchFamily="34" charset="0"/>
              </a:rPr>
              <a:t>– то, что определяет силу и будущее любой страны, в том числе и нашей»</a:t>
            </a:r>
            <a:r>
              <a:rPr lang="ru-RU" altLang="ru-RU" sz="2800" b="1" dirty="0" smtClean="0">
                <a:latin typeface="Calibri" pitchFamily="34" charset="0"/>
              </a:rPr>
              <a:t> </a:t>
            </a:r>
            <a:endParaRPr lang="ru-RU" altLang="ru-RU" sz="2800" dirty="0"/>
          </a:p>
        </p:txBody>
      </p:sp>
      <p:pic>
        <p:nvPicPr>
          <p:cNvPr id="8" name="Picture 5" descr="pu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r="9244"/>
          <a:stretch>
            <a:fillRect/>
          </a:stretch>
        </p:blipFill>
        <p:spPr bwMode="auto">
          <a:xfrm>
            <a:off x="7020272" y="3429000"/>
            <a:ext cx="185778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Стратегия социально-экономического развития Вологодской области: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«Основной </a:t>
            </a:r>
            <a:r>
              <a:rPr lang="ru-RU" sz="2800" b="1" u="sng" dirty="0" smtClean="0">
                <a:solidFill>
                  <a:srgbClr val="0000FF"/>
                </a:solidFill>
              </a:rPr>
              <a:t>фактор</a:t>
            </a:r>
            <a:r>
              <a:rPr lang="ru-RU" sz="2800" b="1" dirty="0" smtClean="0">
                <a:solidFill>
                  <a:srgbClr val="0000FF"/>
                </a:solidFill>
              </a:rPr>
              <a:t>, ограничивающий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развитие региона, - сокращение 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численности населения».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r="63995" b="47744"/>
          <a:stretch/>
        </p:blipFill>
        <p:spPr bwMode="auto">
          <a:xfrm>
            <a:off x="6536012" y="897346"/>
            <a:ext cx="2342048" cy="161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Распределение оценок физического развития школьников, в % от числа опрошенных родителей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403580"/>
              </p:ext>
            </p:extLst>
          </p:nvPr>
        </p:nvGraphicFramePr>
        <p:xfrm>
          <a:off x="783753" y="1894813"/>
          <a:ext cx="7400558" cy="39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72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Распространённость факторов нарушения зрения среди школьников; по классам, в % от числа детей, имеющих хронические заболевания органов зрения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991597"/>
              </p:ext>
            </p:extLst>
          </p:nvPr>
        </p:nvGraphicFramePr>
        <p:xfrm>
          <a:off x="323528" y="1268760"/>
          <a:ext cx="8640959" cy="541412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225470"/>
                <a:gridCol w="830988"/>
                <a:gridCol w="830988"/>
                <a:gridCol w="839429"/>
                <a:gridCol w="830988"/>
                <a:gridCol w="907896"/>
                <a:gridCol w="1175200"/>
              </a:tblGrid>
              <a:tr h="500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Факторы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 класс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 класс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 класс по сравнению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 1-м*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Специфические факторы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Ребёнок много читает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47,9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65,8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71,5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65,9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79,7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Нередко читает при плохом освещении или лёжа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39,1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36,8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69,4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67,2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Больше часа (получаса для младших школьников) в день проводит за компьютером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56,6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47,3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73,2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78,5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85,9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Больше двух часов (1 часа для младших школьников) в день проводит у телевизора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69,6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57,9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64,3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42,2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Читает, пишет «уткнувшись носом» в текст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55,2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53,6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55,7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У родителей (или у одного из них) плохое зрение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65,3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65,8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64,8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71,9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Ребёнок редко употребляет в пищу сливочное масло, мясо, морковь, печень, чернику, помидоры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26,1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28,9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46,5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43,2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</a:rPr>
                        <a:t>46,9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Бывает повышенное артериальное и/или внутричерепное давление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13,1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29,0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36,4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Легкомысленно относится к гигиене зрения, не следит за утомлением глаз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73,2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61,3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67,2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 выраженные черты инертности, медлительности, флегматичности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 получил своевременного лечения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29,6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</a:rPr>
                        <a:t>Универсальные факторы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Имеет ослабленный иммунитет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47,8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47,4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48,3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51,1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53,1</a:t>
                      </a: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99" marR="65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5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*Примечание: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выше; </a:t>
                      </a: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ниже.</a:t>
                      </a:r>
                    </a:p>
                  </a:txBody>
                  <a:tcPr marL="65699" marR="656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9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Распространённость факторов развития заболеваний </a:t>
            </a:r>
            <a:r>
              <a:rPr lang="ru-RU" sz="2400" b="1" dirty="0"/>
              <a:t>органов дыхания </a:t>
            </a:r>
            <a:r>
              <a:rPr lang="ru-RU" sz="2400" dirty="0"/>
              <a:t>среди школьников; по классам, в % от числа детей, имеющих хронические заболевания органов дыхания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123191"/>
              </p:ext>
            </p:extLst>
          </p:nvPr>
        </p:nvGraphicFramePr>
        <p:xfrm>
          <a:off x="16412" y="1196752"/>
          <a:ext cx="9127589" cy="5547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07118"/>
                <a:gridCol w="877786"/>
                <a:gridCol w="877786"/>
                <a:gridCol w="886703"/>
                <a:gridCol w="877786"/>
                <a:gridCol w="959026"/>
                <a:gridCol w="1241384"/>
              </a:tblGrid>
              <a:tr h="62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 по сравнению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 1-м*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Специфические факторы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Часто находится в непроветриваемом помещении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5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Часто находится в помещении с низкой/повышенной температурой воздуха (оптимальная температура – 18 – 24°C), сидит на сквозняках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Носит одежду не по сезону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 получил своевременного лечения болезней органов дыхания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1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 наследственную предрасположенность к болезням органов дыхания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41,7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Универсальные факторы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Ведёт малоподвижный образ жизни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5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Проживает в неблагоприятных экологических условиях в месте проживания (близость промышленных предприятий, автомобильных и железных дорог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Часто нервничает, испытывает тревогу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Имеет слабый иммунитет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3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*Примечание: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выше;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ниже.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86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Распространённость факторов развития заболеваний пищеварения среди школьников; по классам, в % от числа детей, имеющих хронические заболевания органов пищеварения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883700"/>
              </p:ext>
            </p:extLst>
          </p:nvPr>
        </p:nvGraphicFramePr>
        <p:xfrm>
          <a:off x="179512" y="1556790"/>
          <a:ext cx="8784976" cy="538728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08758"/>
                <a:gridCol w="733587"/>
                <a:gridCol w="734540"/>
                <a:gridCol w="733587"/>
                <a:gridCol w="734540"/>
                <a:gridCol w="734540"/>
                <a:gridCol w="1305424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 по сравнению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 1-м*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Ребёнок питается неполноценно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Питается нерегулярно (менее 4 раз в день)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посещает школьную столовую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Любит жирную, острую пищу / злоупотребляет сладким / увлекается «фаст-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фудом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соблюдает диету (если назначена врачом)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соблюдает санитарно-гигиенические нормы (чистка зубов, мытьё рук, фруктов, овощей)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Сознательно отказывается от приёма пищи (например, желает похудеть без необходимости) или, наоборот, переедает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Ведёт малоподвижный образ жизни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Испытывает сильные психоэмоциональные стрессы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Имеет ослабленный иммунитет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 наследственную предрасположенность к болезням органов пищеварения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 получил своевременного лечения болезней органов пищеварения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*Примечание: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выше;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ниже.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6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Распространённость факторов развития заболеваний </a:t>
            </a:r>
            <a:r>
              <a:rPr lang="ru-RU" sz="2200" b="1" dirty="0" smtClean="0"/>
              <a:t>опорно-двигательного аппарата </a:t>
            </a:r>
            <a:r>
              <a:rPr lang="ru-RU" sz="2200" dirty="0" smtClean="0"/>
              <a:t>среди школьников; по классам, в % от числа детей, имеющих хронические заболевания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488431"/>
              </p:ext>
            </p:extLst>
          </p:nvPr>
        </p:nvGraphicFramePr>
        <p:xfrm>
          <a:off x="251520" y="1124744"/>
          <a:ext cx="8568954" cy="56321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16552"/>
                <a:gridCol w="832633"/>
                <a:gridCol w="832633"/>
                <a:gridCol w="832633"/>
                <a:gridCol w="832633"/>
                <a:gridCol w="922163"/>
                <a:gridCol w="1199707"/>
              </a:tblGrid>
              <a:tr h="716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Факторы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 класс по сравнению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 1-м*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 привычку сидеть, лежать в неправильных позах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Носит сумки, портфель в одной руке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Имеет привычку сутулиться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Ведёт малоподвижный образ жизни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занимается оздоровительной гимнастикой (физзарядка, участие в спортивных секциях, плавание)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Занимается тяжёлой атлетикой (поднятием тяжестей)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Неправильно или нерегулярно питается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Имеет астеническое, диспропорциональное телосложение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Имеет лишний вес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Беспечно, беззаботно относится к своему здоровью, своей внешности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Имеет выраженные черты инертности, медлительности, флегматичности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Имеет ослабленный иммунитет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*Примечание: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выше;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распространённость фактора ниже.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7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Риски здоровья детей в разном возрасте - разные</a:t>
            </a:r>
          </a:p>
          <a:p>
            <a:pPr lvl="0"/>
            <a:r>
              <a:rPr lang="ru-RU" dirty="0" smtClean="0"/>
              <a:t>Риски </a:t>
            </a:r>
            <a:r>
              <a:rPr lang="ru-RU" dirty="0"/>
              <a:t>для здоровья детей в раннем детстве могут полностью контролироваться усилиями семьи и системы здравоохранения.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Этот </a:t>
            </a:r>
            <a:r>
              <a:rPr lang="ru-RU" dirty="0"/>
              <a:t>факт подтверждается происходящим, согласно данным мониторинга, улучшением показателей здоровья детей в когорте 2014 г.р. по сравнению с когортами 1995, 1998, 2001 и 2004 г.р. На основе анализа статистических данных показано, что в период реализации государственных программ, направленных на развитие здравоохранения здоровье новорожденных детей улучшилось.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560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Достижение детьми школьного возраста сопровождается расширением спектра факторов риска для их здоровья. Школа становится местом, где ребёнок проводит большую часть дня. При этом обучение сопряжено с повышением числа и интенсивности действия факторов риска развития хронических заболеваний. </a:t>
            </a:r>
          </a:p>
          <a:p>
            <a:pPr lvl="0"/>
            <a:r>
              <a:rPr lang="ru-RU" dirty="0"/>
              <a:t>Реализация рисков зависит от того, насколько развиты у ребёнка навыки </a:t>
            </a:r>
            <a:r>
              <a:rPr lang="ru-RU" dirty="0" err="1"/>
              <a:t>здоровьесбережения</a:t>
            </a:r>
            <a:r>
              <a:rPr lang="ru-RU" dirty="0"/>
              <a:t>, контролируют ли родители и педагоги его поведение в отношении здоровья, а также от организации системы профилактики в школе и в семье. При этом значимость навыков самоконтроля постепенно растёт от младшего к старшему школьному возрасту, а значимость внешнего контроля снижается.</a:t>
            </a:r>
          </a:p>
          <a:p>
            <a:endParaRPr lang="ru-RU" dirty="0" smtClean="0"/>
          </a:p>
          <a:p>
            <a:r>
              <a:rPr lang="ru-RU" b="1" dirty="0" smtClean="0"/>
              <a:t>Всё это свидетельствует о необходимости совместных усилий со стороны семьи, образовательной организации, системы здравоохранения, создание эффективного механизма их взаимодействия, формирования оптимальной модели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 детей.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004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896" cy="7900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Демографический прогноз Вологодская область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38319745"/>
              </p:ext>
            </p:extLst>
          </p:nvPr>
        </p:nvGraphicFramePr>
        <p:xfrm>
          <a:off x="1475656" y="2109049"/>
          <a:ext cx="6192690" cy="1401320"/>
        </p:xfrm>
        <a:graphic>
          <a:graphicData uri="http://schemas.openxmlformats.org/drawingml/2006/table">
            <a:tbl>
              <a:tblPr firstRow="1" firstCol="1" bandRow="1"/>
              <a:tblGrid>
                <a:gridCol w="1710576"/>
                <a:gridCol w="747019"/>
                <a:gridCol w="747019"/>
                <a:gridCol w="747019"/>
                <a:gridCol w="747019"/>
                <a:gridCol w="747019"/>
                <a:gridCol w="747019"/>
              </a:tblGrid>
              <a:tr h="3902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2020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2025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2030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2035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2035 к 2015, 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ВСЕГО население, чел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1191010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1165034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1122475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1068116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1012260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84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Женщины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репр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15-49 лет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278213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261669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248554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236465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216893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Женщины 20-34 года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(83% родившихся)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129626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102505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80236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78574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88880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908720"/>
            <a:ext cx="8352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женщин в активном репродуктивном возрасте (а они   обеспечивают 83% рождений) снизится к 2030 г. на треть. Это значит, что при сохранении текущих параметров воспроизводства, демографического поведения нас ожидает «демографическая яма».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160664"/>
              </p:ext>
            </p:extLst>
          </p:nvPr>
        </p:nvGraphicFramePr>
        <p:xfrm>
          <a:off x="539552" y="3717032"/>
          <a:ext cx="792087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95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48345"/>
            <a:ext cx="61926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Каждое следующее поколение детей обладает меньшим потенциалом здоровья, чем их родители. </a:t>
            </a:r>
          </a:p>
          <a:p>
            <a:r>
              <a:rPr lang="ru-RU" sz="2400" dirty="0" smtClean="0"/>
              <a:t>Так возникает «социальная воронка»: проблемы здоровья перемещаются из старших групп населения в молодежные.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803" y="2688383"/>
            <a:ext cx="33265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Наталья Михайловна </a:t>
            </a:r>
            <a:r>
              <a:rPr lang="ru-RU" sz="1600" dirty="0" err="1" smtClean="0"/>
              <a:t>Римашевская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д.э.н., советник РАН, почетный директор ИСЭПН РАН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Picture 2" descr="Картинки по запросу римашевская наталья социальная воронка шагреневая ко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3190036"/>
            <a:ext cx="5796136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Глубокое понимание воспроизводства человеческого потенциала, представление его как непрерывного цикла, отражающего преемственность поколений, предполагает особую значимость формирования здоровья и развития детей. Нынешние дети определяют будущее российского общества. Именно они через 10–15 лет будут составлять основную часть трудового и творческого населения, демографический базис страны.</a:t>
            </a:r>
          </a:p>
        </p:txBody>
      </p:sp>
      <p:pic>
        <p:nvPicPr>
          <p:cNvPr id="3074" name="Picture 2" descr="Картинки по запросу шабунова двадцать лет мониторин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8" y="3717032"/>
            <a:ext cx="1564785" cy="21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997" y="5949280"/>
            <a:ext cx="3133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Александра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Анатольевна</a:t>
            </a:r>
          </a:p>
          <a:p>
            <a:pPr algn="ctr"/>
            <a:r>
              <a:rPr lang="ru-RU" sz="16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latin typeface="+mj-lt"/>
                <a:ea typeface="+mj-ea"/>
                <a:cs typeface="+mj-cs"/>
              </a:rPr>
              <a:t>Шабунова</a:t>
            </a:r>
          </a:p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д.э.н., </a:t>
            </a:r>
            <a:r>
              <a:rPr lang="ru-RU" sz="1600" dirty="0" err="1">
                <a:latin typeface="+mj-lt"/>
                <a:ea typeface="+mj-ea"/>
                <a:cs typeface="+mj-cs"/>
              </a:rPr>
              <a:t>врио</a:t>
            </a:r>
            <a:r>
              <a:rPr lang="ru-RU" sz="1600" dirty="0">
                <a:latin typeface="+mj-lt"/>
                <a:ea typeface="+mj-ea"/>
                <a:cs typeface="+mj-cs"/>
              </a:rPr>
              <a:t> директора ИСЭРТ РАН</a:t>
            </a:r>
          </a:p>
        </p:txBody>
      </p:sp>
    </p:spTree>
    <p:extLst>
      <p:ext uri="{BB962C8B-B14F-4D97-AF65-F5344CB8AC3E}">
        <p14:creationId xmlns:p14="http://schemas.microsoft.com/office/powerpoint/2010/main" val="30417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здоровья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Младенческая смертность</a:t>
            </a:r>
          </a:p>
          <a:p>
            <a:r>
              <a:rPr lang="ru-RU" dirty="0" smtClean="0"/>
              <a:t>Смертность детского населения</a:t>
            </a:r>
          </a:p>
          <a:p>
            <a:r>
              <a:rPr lang="ru-RU" dirty="0" smtClean="0"/>
              <a:t>Заболеваемость общая  </a:t>
            </a:r>
          </a:p>
          <a:p>
            <a:r>
              <a:rPr lang="ru-RU" dirty="0" smtClean="0"/>
              <a:t>Заболеваемость </a:t>
            </a:r>
            <a:r>
              <a:rPr lang="ru-RU" dirty="0" smtClean="0"/>
              <a:t>по классам болезней, в </a:t>
            </a:r>
            <a:r>
              <a:rPr lang="ru-RU" dirty="0" err="1" smtClean="0"/>
              <a:t>т.ч</a:t>
            </a:r>
            <a:r>
              <a:rPr lang="ru-RU" dirty="0" smtClean="0"/>
              <a:t>. в разрезе возрастных групп</a:t>
            </a:r>
          </a:p>
          <a:p>
            <a:r>
              <a:rPr lang="ru-RU" dirty="0" smtClean="0"/>
              <a:t>Самооценка родителей/детей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409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3" y="257174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Младенческая смертность </a:t>
            </a:r>
            <a:endParaRPr lang="ru-RU" sz="2800" b="1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в возрасте до одного года, на 1000 родившихся живыми)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98455"/>
              </p:ext>
            </p:extLst>
          </p:nvPr>
        </p:nvGraphicFramePr>
        <p:xfrm>
          <a:off x="611560" y="1700808"/>
          <a:ext cx="8125871" cy="376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Диаграмма" r:id="rId3" imgW="6105525" imgH="2828950" progId="Excel.Chart.8">
                  <p:embed/>
                </p:oleObj>
              </mc:Choice>
              <mc:Fallback>
                <p:oleObj name="Диаграмма" r:id="rId3" imgW="6105525" imgH="282895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8125871" cy="3765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68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91052"/>
              </p:ext>
            </p:extLst>
          </p:nvPr>
        </p:nvGraphicFramePr>
        <p:xfrm>
          <a:off x="758489" y="1916832"/>
          <a:ext cx="7598600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Диаграмма" r:id="rId3" imgW="4324350" imgH="2438400" progId="Excel.Chart.8">
                  <p:embed/>
                </p:oleObj>
              </mc:Choice>
              <mc:Fallback>
                <p:oleObj name="Диаграмма" r:id="rId3" imgW="4324350" imgH="2438400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89" y="1916832"/>
                        <a:ext cx="7598600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26064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Возрастная структура смертности детского  </a:t>
            </a:r>
            <a:r>
              <a:rPr lang="ru-RU" sz="2800" dirty="0"/>
              <a:t>населения Вологодской области в возрасте от 0 до 19 лет, %</a:t>
            </a:r>
          </a:p>
        </p:txBody>
      </p:sp>
    </p:spTree>
    <p:extLst>
      <p:ext uri="{BB962C8B-B14F-4D97-AF65-F5344CB8AC3E}">
        <p14:creationId xmlns:p14="http://schemas.microsoft.com/office/powerpoint/2010/main" val="371094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748220"/>
              </p:ext>
            </p:extLst>
          </p:nvPr>
        </p:nvGraphicFramePr>
        <p:xfrm>
          <a:off x="107504" y="980738"/>
          <a:ext cx="8928991" cy="57606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2783"/>
                <a:gridCol w="885243"/>
                <a:gridCol w="885243"/>
                <a:gridCol w="885243"/>
                <a:gridCol w="885243"/>
                <a:gridCol w="885243"/>
                <a:gridCol w="885243"/>
                <a:gridCol w="637375"/>
                <a:gridCol w="637375"/>
              </a:tblGrid>
              <a:tr h="4231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Территория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 г. к 2012 г.,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0-17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0-17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0-17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0-17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0-14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Российская Федерация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Северо-Западный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76,1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Карелия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Республика Коми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Архангельская область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Ненецкий авт. округ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1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Вологодская область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96,2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101,2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105,7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117,5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85,2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89,7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Калининградская область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Ленинградская область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Мурманская область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Новгородская область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101,4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103,3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Псковская область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104,7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г. Санкт-Петербург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64,6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Центральный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Южный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Северо-Кавказский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149,6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128,8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123,4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Приволжский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Уральский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Сибирский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510" indent="-1651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121,7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105,6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107,7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100,1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Дальневосточный ФО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129,4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133,2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123,8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107,6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107,8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123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Источник: Федеральная служба государственной статистики [Электронный ресурс]. – Режим доступа: http://www.gks.ru/free_doc/new_site/population/family/3-20.xls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Смертность детей от всех причин смерти в возрасте 0 – 17 лет (число умерших на 100 тыс. человек соответствующего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343270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686800" cy="1224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2015 г. около 27% детей родились уже больными или заболели в ближайшее после рождения время, что почти в 2 раза больше, чем в 1990 г. </a:t>
            </a:r>
            <a:r>
              <a:rPr lang="ru-RU" dirty="0" smtClean="0"/>
              <a:t> </a:t>
            </a:r>
            <a:r>
              <a:rPr lang="ru-RU" dirty="0"/>
              <a:t>До 2002 г., включительно, заболеваемость в области была выше, чем по стране, однако, уже в 2003 г. ситуация изменилась в </a:t>
            </a:r>
            <a:r>
              <a:rPr lang="ru-RU" dirty="0" smtClean="0"/>
              <a:t>лучшую </a:t>
            </a:r>
            <a:r>
              <a:rPr lang="ru-RU" dirty="0"/>
              <a:t>сторону.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28877138"/>
              </p:ext>
            </p:extLst>
          </p:nvPr>
        </p:nvGraphicFramePr>
        <p:xfrm>
          <a:off x="611560" y="1196752"/>
          <a:ext cx="7992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7349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Заболеваемость новорожденных детей </a:t>
            </a:r>
            <a:endParaRPr lang="ru-RU" sz="2400" b="1" dirty="0" smtClean="0"/>
          </a:p>
          <a:p>
            <a:pPr algn="ctr"/>
            <a:r>
              <a:rPr lang="ru-RU" sz="2400" b="1" i="1" dirty="0" smtClean="0"/>
              <a:t>(</a:t>
            </a:r>
            <a:r>
              <a:rPr lang="ru-RU" sz="2400" b="1" i="1" dirty="0"/>
              <a:t>в % от числа родившихся живыми)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0446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2854</Words>
  <Application>Microsoft Office PowerPoint</Application>
  <PresentationFormat>Экран (4:3)</PresentationFormat>
  <Paragraphs>1011</Paragraphs>
  <Slides>26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 Microsoft Excel</vt:lpstr>
      <vt:lpstr>Анализ состояния и основных тенденций здоровья детей в Вологодской области</vt:lpstr>
      <vt:lpstr>Презентация PowerPoint</vt:lpstr>
      <vt:lpstr>Демографический прогноз Вологодская область</vt:lpstr>
      <vt:lpstr>Презентация PowerPoint</vt:lpstr>
      <vt:lpstr>Показатели здоровья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Вологодской области уровень заболеваемости детей подросткового возраста за 2000 — 2015 гг. увеличился в 1,3 раза. </vt:lpstr>
      <vt:lpstr>Сравнительные показатели заболеваемости детей в возрасте от 0 до14 лет в Российской Федерации (РФ) и Вологодской области (ВО) (на 100 тыс. населения соответствующего возраста) </vt:lpstr>
      <vt:lpstr>Презентация PowerPoint</vt:lpstr>
      <vt:lpstr>Состояние здоровья обучающихся общеобразовательных организаций гг. Вологды и Череповца: анализ эмпирических данных</vt:lpstr>
      <vt:lpstr>Презентация PowerPoint</vt:lpstr>
      <vt:lpstr>Распределение ответов родителей школьников на вопрос: «Как Вы можете охарактеризовать состояние здоровья ребёнка?», в % от числа опрошенных</vt:lpstr>
      <vt:lpstr>Наличие хронических заболеваний у школьников (указаны доли положительных ответов родителей; в % от числа опрошенных)</vt:lpstr>
      <vt:lpstr>Контингенты школьников, состоящих на диспансерном наблюдении врачей-специалистов (по ответам родителей; в % от тех, кто состоит на диспансерном наблюдении)</vt:lpstr>
      <vt:lpstr>Распределение оценок нервно-психического развития школьников, в % от числа опрошенных родителей</vt:lpstr>
      <vt:lpstr>Распределение оценок физического развития школьников, в % от числа опрошенных родителей </vt:lpstr>
      <vt:lpstr>Распространённость факторов нарушения зрения среди школьников; по классам, в % от числа детей, имеющих хронические заболевания органов зрения</vt:lpstr>
      <vt:lpstr>Распространённость факторов развития заболеваний органов дыхания среди школьников; по классам, в % от числа детей, имеющих хронические заболевания органов дыхания </vt:lpstr>
      <vt:lpstr>Распространённость факторов развития заболеваний пищеварения среди школьников; по классам, в % от числа детей, имеющих хронические заболевания органов пищеварения</vt:lpstr>
      <vt:lpstr>Распространённость факторов развития заболеваний опорно-двигательного аппарата среди школьников; по классам, в % от числа детей, имеющих хронические заболевания</vt:lpstr>
      <vt:lpstr>Выводы</vt:lpstr>
      <vt:lpstr>Выводы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состояния и основных тенденций здоровья детей в Вологодской области</dc:title>
  <dc:creator>Microsoft Office</dc:creator>
  <cp:lastModifiedBy>Microsoft Office</cp:lastModifiedBy>
  <cp:revision>22</cp:revision>
  <dcterms:created xsi:type="dcterms:W3CDTF">2017-04-11T13:54:35Z</dcterms:created>
  <dcterms:modified xsi:type="dcterms:W3CDTF">2017-04-11T17:07:12Z</dcterms:modified>
</cp:coreProperties>
</file>