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8FDCE-72D7-499E-8AAE-B7A4ACDD43C4}" type="doc">
      <dgm:prSet loTypeId="urn:microsoft.com/office/officeart/2005/8/layout/hChevron3" loCatId="process" qsTypeId="urn:microsoft.com/office/officeart/2005/8/quickstyle/simple1" qsCatId="simple" csTypeId="urn:microsoft.com/office/officeart/2005/8/colors/accent0_1" csCatId="mainScheme" phldr="1"/>
      <dgm:spPr/>
    </dgm:pt>
    <dgm:pt modelId="{027F6002-5CC4-48EB-A975-68AED395B7BD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b="1" dirty="0">
              <a:latin typeface="+mn-lt"/>
              <a:cs typeface="Arial" panose="020B0604020202020204" pitchFamily="34" charset="0"/>
            </a:rPr>
            <a:t>1 передел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5DEFE44B-9E1D-4E6D-97A6-5A5F7F323285}" type="parTrans" cxnId="{C7FE1F0D-83E9-4755-8F08-545C4343A6D2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08311228-A8A8-4165-9B11-C1B6EA8E2866}" type="sibTrans" cxnId="{C7FE1F0D-83E9-4755-8F08-545C4343A6D2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AADD1239-840C-43C4-8997-0F8162CFB00B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b="1" dirty="0">
              <a:latin typeface="+mn-lt"/>
              <a:cs typeface="Arial" panose="020B0604020202020204" pitchFamily="34" charset="0"/>
            </a:rPr>
            <a:t>2 передел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21C9B6F3-D19B-4121-9536-A5878CBA1649}" type="parTrans" cxnId="{63BD1860-2B9D-4143-80A1-67FF47B0831D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D4C22DEB-D7A2-4AD0-A08E-711846EC1A58}" type="sibTrans" cxnId="{63BD1860-2B9D-4143-80A1-67FF47B0831D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838AF103-6A15-475A-9301-6DEBC43FAFAD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b="1" dirty="0">
              <a:latin typeface="+mn-lt"/>
              <a:cs typeface="Arial" panose="020B0604020202020204" pitchFamily="34" charset="0"/>
            </a:rPr>
            <a:t>3 передел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0CAC9306-88F2-420F-9F6B-87C8E6D51D22}" type="parTrans" cxnId="{03393E8F-E651-4315-A225-E016A2B6D26D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FA5F2386-F0A4-4B78-ADA2-D67D1B0FDB14}" type="sibTrans" cxnId="{03393E8F-E651-4315-A225-E016A2B6D26D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F0CBA83A-37DA-452D-B913-0E1EED0F87A9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b="1" dirty="0">
              <a:latin typeface="+mn-lt"/>
              <a:cs typeface="Arial" panose="020B0604020202020204" pitchFamily="34" charset="0"/>
            </a:rPr>
            <a:t>4 передел</a:t>
          </a:r>
        </a:p>
      </dgm:t>
    </dgm:pt>
    <dgm:pt modelId="{3B5706B5-47D5-4764-A908-3175070F2AA3}" type="parTrans" cxnId="{EB9E3517-B23A-4171-AEEF-5E8964BA71CB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E15520AD-5553-4E7E-912B-80BE6B96E4E1}" type="sibTrans" cxnId="{EB9E3517-B23A-4171-AEEF-5E8964BA71CB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501B7B6C-4968-4940-9902-1BCA35825B18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dirty="0">
              <a:latin typeface="+mn-lt"/>
              <a:cs typeface="Arial" panose="020B0604020202020204" pitchFamily="34" charset="0"/>
            </a:rPr>
            <a:t>Производство деталей и комплектующих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7EDC43E4-9F09-4257-BE92-A9692B82D95E}" type="parTrans" cxnId="{4972BA8C-14C2-42DC-A160-D8622E848409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59F7577A-0023-4176-940C-B9867D1402E2}" type="sibTrans" cxnId="{4972BA8C-14C2-42DC-A160-D8622E848409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55C47AE1-079D-49CB-8542-ED589E2370FE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dirty="0">
              <a:latin typeface="+mn-lt"/>
              <a:cs typeface="Arial" panose="020B0604020202020204" pitchFamily="34" charset="0"/>
            </a:rPr>
            <a:t>Производство узлов и агрегатов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0AC0ACF2-12F7-4CB8-8B55-D654D983C5F6}" type="parTrans" cxnId="{A5A42246-C989-4096-85F3-91FF2D5BC230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8C7F1954-D28D-4675-98D0-E91B9B962345}" type="sibTrans" cxnId="{A5A42246-C989-4096-85F3-91FF2D5BC230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D331F46B-BB70-4684-A4BC-F99D52E1A5BD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dirty="0">
              <a:latin typeface="+mn-lt"/>
              <a:cs typeface="Arial" panose="020B0604020202020204" pitchFamily="34" charset="0"/>
            </a:rPr>
            <a:t>Сборка и испытания конечной продукции</a:t>
          </a:r>
          <a:endParaRPr lang="ru-RU" altLang="ru-RU" b="1" dirty="0">
            <a:latin typeface="+mn-lt"/>
            <a:cs typeface="Arial" panose="020B0604020202020204" pitchFamily="34" charset="0"/>
          </a:endParaRPr>
        </a:p>
      </dgm:t>
    </dgm:pt>
    <dgm:pt modelId="{58EBD2F0-DF6D-4165-AECC-E629D040EBE6}" type="parTrans" cxnId="{3C45983C-2808-4FD9-80BD-EC178D6C4367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16A87F84-AB7E-4827-9EDC-95123391B906}" type="sibTrans" cxnId="{3C45983C-2808-4FD9-80BD-EC178D6C4367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D383CE0B-8CD4-43BB-AAA3-A4F17F42668D}">
      <dgm:prSet phldrT="[Текст]"/>
      <dgm:spPr/>
      <dgm:t>
        <a:bodyPr anchor="ctr" anchorCtr="0"/>
        <a:lstStyle/>
        <a:p>
          <a:pPr algn="ctr">
            <a:buNone/>
          </a:pPr>
          <a:r>
            <a:rPr lang="ru-RU" altLang="ru-RU" dirty="0">
              <a:latin typeface="+mn-lt"/>
              <a:cs typeface="Arial" panose="020B0604020202020204" pitchFamily="34" charset="0"/>
            </a:rPr>
            <a:t>Производство сырья и материалов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E8118F44-B3FB-456A-BAC7-68804656EDCF}" type="sibTrans" cxnId="{7AD80ECA-0A48-4B54-AFA0-5311D9883CE2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053EBB4A-997B-4EB6-BF9A-4B3FA935FC0D}" type="parTrans" cxnId="{7AD80ECA-0A48-4B54-AFA0-5311D9883CE2}">
      <dgm:prSet/>
      <dgm:spPr/>
      <dgm:t>
        <a:bodyPr/>
        <a:lstStyle/>
        <a:p>
          <a:pPr algn="ctr"/>
          <a:endParaRPr lang="ru-RU">
            <a:latin typeface="+mn-lt"/>
            <a:cs typeface="Arial" panose="020B0604020202020204" pitchFamily="34" charset="0"/>
          </a:endParaRPr>
        </a:p>
      </dgm:t>
    </dgm:pt>
    <dgm:pt modelId="{41DB6B74-7C80-4B76-92F0-2ED10AFF892F}" type="pres">
      <dgm:prSet presAssocID="{75C8FDCE-72D7-499E-8AAE-B7A4ACDD43C4}" presName="Name0" presStyleCnt="0">
        <dgm:presLayoutVars>
          <dgm:dir/>
          <dgm:resizeHandles val="exact"/>
        </dgm:presLayoutVars>
      </dgm:prSet>
      <dgm:spPr/>
    </dgm:pt>
    <dgm:pt modelId="{EC41A0AA-EC99-49FC-9440-2FBA30782A8F}" type="pres">
      <dgm:prSet presAssocID="{027F6002-5CC4-48EB-A975-68AED395B7BD}" presName="parAndCh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79C4B-EADB-4FA4-A563-81FB6E6F3836}" type="pres">
      <dgm:prSet presAssocID="{08311228-A8A8-4165-9B11-C1B6EA8E2866}" presName="parAndChSpace" presStyleCnt="0"/>
      <dgm:spPr/>
    </dgm:pt>
    <dgm:pt modelId="{A3FEA0EC-60C2-4AB7-A546-015C294F7B75}" type="pres">
      <dgm:prSet presAssocID="{AADD1239-840C-43C4-8997-0F8162CFB00B}" presName="parAndCh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0E3ED-A26C-44B9-94C9-63580E0EFAAF}" type="pres">
      <dgm:prSet presAssocID="{D4C22DEB-D7A2-4AD0-A08E-711846EC1A58}" presName="parAndChSpace" presStyleCnt="0"/>
      <dgm:spPr/>
    </dgm:pt>
    <dgm:pt modelId="{807ACFCA-784F-409E-9AC4-282E2E1531E7}" type="pres">
      <dgm:prSet presAssocID="{838AF103-6A15-475A-9301-6DEBC43FAFAD}" presName="parAndCh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B7C726-AFB1-4E30-B987-F0731B4D3733}" type="pres">
      <dgm:prSet presAssocID="{FA5F2386-F0A4-4B78-ADA2-D67D1B0FDB14}" presName="parAndChSpace" presStyleCnt="0"/>
      <dgm:spPr/>
    </dgm:pt>
    <dgm:pt modelId="{480EC466-0DA4-435D-93E3-98417E2C03B1}" type="pres">
      <dgm:prSet presAssocID="{F0CBA83A-37DA-452D-B913-0E1EED0F87A9}" presName="parAndCh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80926E-8B62-4F7C-94B5-B110110FE6EA}" type="presOf" srcId="{AADD1239-840C-43C4-8997-0F8162CFB00B}" destId="{A3FEA0EC-60C2-4AB7-A546-015C294F7B75}" srcOrd="0" destOrd="0" presId="urn:microsoft.com/office/officeart/2005/8/layout/hChevron3"/>
    <dgm:cxn modelId="{DD0B3E00-100B-4C0C-B8F8-BE6D67B6B6E8}" type="presOf" srcId="{D331F46B-BB70-4684-A4BC-F99D52E1A5BD}" destId="{480EC466-0DA4-435D-93E3-98417E2C03B1}" srcOrd="0" destOrd="1" presId="urn:microsoft.com/office/officeart/2005/8/layout/hChevron3"/>
    <dgm:cxn modelId="{EB9E3517-B23A-4171-AEEF-5E8964BA71CB}" srcId="{75C8FDCE-72D7-499E-8AAE-B7A4ACDD43C4}" destId="{F0CBA83A-37DA-452D-B913-0E1EED0F87A9}" srcOrd="3" destOrd="0" parTransId="{3B5706B5-47D5-4764-A908-3175070F2AA3}" sibTransId="{E15520AD-5553-4E7E-912B-80BE6B96E4E1}"/>
    <dgm:cxn modelId="{B6108DAB-0109-4B14-8E3B-3DDB5060E13D}" type="presOf" srcId="{501B7B6C-4968-4940-9902-1BCA35825B18}" destId="{A3FEA0EC-60C2-4AB7-A546-015C294F7B75}" srcOrd="0" destOrd="1" presId="urn:microsoft.com/office/officeart/2005/8/layout/hChevron3"/>
    <dgm:cxn modelId="{5F511F49-468F-4B2D-9042-66A81934EFAB}" type="presOf" srcId="{55C47AE1-079D-49CB-8542-ED589E2370FE}" destId="{807ACFCA-784F-409E-9AC4-282E2E1531E7}" srcOrd="0" destOrd="1" presId="urn:microsoft.com/office/officeart/2005/8/layout/hChevron3"/>
    <dgm:cxn modelId="{03393E8F-E651-4315-A225-E016A2B6D26D}" srcId="{75C8FDCE-72D7-499E-8AAE-B7A4ACDD43C4}" destId="{838AF103-6A15-475A-9301-6DEBC43FAFAD}" srcOrd="2" destOrd="0" parTransId="{0CAC9306-88F2-420F-9F6B-87C8E6D51D22}" sibTransId="{FA5F2386-F0A4-4B78-ADA2-D67D1B0FDB14}"/>
    <dgm:cxn modelId="{BD51A4C2-D7EE-4893-94A9-79A25F49319F}" type="presOf" srcId="{838AF103-6A15-475A-9301-6DEBC43FAFAD}" destId="{807ACFCA-784F-409E-9AC4-282E2E1531E7}" srcOrd="0" destOrd="0" presId="urn:microsoft.com/office/officeart/2005/8/layout/hChevron3"/>
    <dgm:cxn modelId="{63BD1860-2B9D-4143-80A1-67FF47B0831D}" srcId="{75C8FDCE-72D7-499E-8AAE-B7A4ACDD43C4}" destId="{AADD1239-840C-43C4-8997-0F8162CFB00B}" srcOrd="1" destOrd="0" parTransId="{21C9B6F3-D19B-4121-9536-A5878CBA1649}" sibTransId="{D4C22DEB-D7A2-4AD0-A08E-711846EC1A58}"/>
    <dgm:cxn modelId="{C4833705-1D5C-4BDE-AEA2-A73DF76296D6}" type="presOf" srcId="{027F6002-5CC4-48EB-A975-68AED395B7BD}" destId="{EC41A0AA-EC99-49FC-9440-2FBA30782A8F}" srcOrd="0" destOrd="0" presId="urn:microsoft.com/office/officeart/2005/8/layout/hChevron3"/>
    <dgm:cxn modelId="{7AD80ECA-0A48-4B54-AFA0-5311D9883CE2}" srcId="{027F6002-5CC4-48EB-A975-68AED395B7BD}" destId="{D383CE0B-8CD4-43BB-AAA3-A4F17F42668D}" srcOrd="0" destOrd="0" parTransId="{053EBB4A-997B-4EB6-BF9A-4B3FA935FC0D}" sibTransId="{E8118F44-B3FB-456A-BAC7-68804656EDCF}"/>
    <dgm:cxn modelId="{C7FE1F0D-83E9-4755-8F08-545C4343A6D2}" srcId="{75C8FDCE-72D7-499E-8AAE-B7A4ACDD43C4}" destId="{027F6002-5CC4-48EB-A975-68AED395B7BD}" srcOrd="0" destOrd="0" parTransId="{5DEFE44B-9E1D-4E6D-97A6-5A5F7F323285}" sibTransId="{08311228-A8A8-4165-9B11-C1B6EA8E2866}"/>
    <dgm:cxn modelId="{BDD6770E-4D3A-47C4-826E-8D3F3E1C1516}" type="presOf" srcId="{D383CE0B-8CD4-43BB-AAA3-A4F17F42668D}" destId="{EC41A0AA-EC99-49FC-9440-2FBA30782A8F}" srcOrd="0" destOrd="1" presId="urn:microsoft.com/office/officeart/2005/8/layout/hChevron3"/>
    <dgm:cxn modelId="{3C45983C-2808-4FD9-80BD-EC178D6C4367}" srcId="{F0CBA83A-37DA-452D-B913-0E1EED0F87A9}" destId="{D331F46B-BB70-4684-A4BC-F99D52E1A5BD}" srcOrd="0" destOrd="0" parTransId="{58EBD2F0-DF6D-4165-AECC-E629D040EBE6}" sibTransId="{16A87F84-AB7E-4827-9EDC-95123391B906}"/>
    <dgm:cxn modelId="{A5A42246-C989-4096-85F3-91FF2D5BC230}" srcId="{838AF103-6A15-475A-9301-6DEBC43FAFAD}" destId="{55C47AE1-079D-49CB-8542-ED589E2370FE}" srcOrd="0" destOrd="0" parTransId="{0AC0ACF2-12F7-4CB8-8B55-D654D983C5F6}" sibTransId="{8C7F1954-D28D-4675-98D0-E91B9B962345}"/>
    <dgm:cxn modelId="{4972BA8C-14C2-42DC-A160-D8622E848409}" srcId="{AADD1239-840C-43C4-8997-0F8162CFB00B}" destId="{501B7B6C-4968-4940-9902-1BCA35825B18}" srcOrd="0" destOrd="0" parTransId="{7EDC43E4-9F09-4257-BE92-A9692B82D95E}" sibTransId="{59F7577A-0023-4176-940C-B9867D1402E2}"/>
    <dgm:cxn modelId="{F19AFC85-125B-4145-BC0E-0D42BE22AC30}" type="presOf" srcId="{F0CBA83A-37DA-452D-B913-0E1EED0F87A9}" destId="{480EC466-0DA4-435D-93E3-98417E2C03B1}" srcOrd="0" destOrd="0" presId="urn:microsoft.com/office/officeart/2005/8/layout/hChevron3"/>
    <dgm:cxn modelId="{ADD49AC2-EFE0-4970-9BD9-112B0D855B5E}" type="presOf" srcId="{75C8FDCE-72D7-499E-8AAE-B7A4ACDD43C4}" destId="{41DB6B74-7C80-4B76-92F0-2ED10AFF892F}" srcOrd="0" destOrd="0" presId="urn:microsoft.com/office/officeart/2005/8/layout/hChevron3"/>
    <dgm:cxn modelId="{64B75D6C-7574-4352-B9EA-5FDE1BD8F2E7}" type="presParOf" srcId="{41DB6B74-7C80-4B76-92F0-2ED10AFF892F}" destId="{EC41A0AA-EC99-49FC-9440-2FBA30782A8F}" srcOrd="0" destOrd="0" presId="urn:microsoft.com/office/officeart/2005/8/layout/hChevron3"/>
    <dgm:cxn modelId="{08BE5E85-5E49-4726-BB13-88BF45F3D117}" type="presParOf" srcId="{41DB6B74-7C80-4B76-92F0-2ED10AFF892F}" destId="{55179C4B-EADB-4FA4-A563-81FB6E6F3836}" srcOrd="1" destOrd="0" presId="urn:microsoft.com/office/officeart/2005/8/layout/hChevron3"/>
    <dgm:cxn modelId="{16F790DA-3FFE-442F-A13B-3A987590F612}" type="presParOf" srcId="{41DB6B74-7C80-4B76-92F0-2ED10AFF892F}" destId="{A3FEA0EC-60C2-4AB7-A546-015C294F7B75}" srcOrd="2" destOrd="0" presId="urn:microsoft.com/office/officeart/2005/8/layout/hChevron3"/>
    <dgm:cxn modelId="{4BE18E41-F8E7-4FA5-BA90-18078DC0FC58}" type="presParOf" srcId="{41DB6B74-7C80-4B76-92F0-2ED10AFF892F}" destId="{2360E3ED-A26C-44B9-94C9-63580E0EFAAF}" srcOrd="3" destOrd="0" presId="urn:microsoft.com/office/officeart/2005/8/layout/hChevron3"/>
    <dgm:cxn modelId="{DFA887BB-3C95-4974-B9A0-D18DB8270C9A}" type="presParOf" srcId="{41DB6B74-7C80-4B76-92F0-2ED10AFF892F}" destId="{807ACFCA-784F-409E-9AC4-282E2E1531E7}" srcOrd="4" destOrd="0" presId="urn:microsoft.com/office/officeart/2005/8/layout/hChevron3"/>
    <dgm:cxn modelId="{147350E4-18BB-45A2-9DF8-F104A5016D9C}" type="presParOf" srcId="{41DB6B74-7C80-4B76-92F0-2ED10AFF892F}" destId="{37B7C726-AFB1-4E30-B987-F0731B4D3733}" srcOrd="5" destOrd="0" presId="urn:microsoft.com/office/officeart/2005/8/layout/hChevron3"/>
    <dgm:cxn modelId="{6A266DA0-D4AD-4654-B6ED-51C919A1436F}" type="presParOf" srcId="{41DB6B74-7C80-4B76-92F0-2ED10AFF892F}" destId="{480EC466-0DA4-435D-93E3-98417E2C03B1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33B6ED-4DB9-4F19-8DED-7E6D21E024F1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DBB302C-F38F-4BD4-A93B-D6E93338C914}">
      <dgm:prSet phldrT="[Текст]" custT="1"/>
      <dgm:spPr/>
      <dgm:t>
        <a:bodyPr/>
        <a:lstStyle/>
        <a:p>
          <a:pPr algn="ctr"/>
          <a:r>
            <a:rPr lang="ru-RU" sz="1800"/>
            <a:t>Финансирование мероприятий</a:t>
          </a:r>
          <a:endParaRPr lang="ru-RU" sz="1800" dirty="0"/>
        </a:p>
      </dgm:t>
    </dgm:pt>
    <dgm:pt modelId="{5C263867-6076-4A43-9B4E-F67C8A24FB45}" type="parTrans" cxnId="{902D0584-C419-4C7C-8EE0-CA4C3E169E4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05B819E-F330-403A-ABFA-F64FF3379598}" type="sibTrans" cxnId="{902D0584-C419-4C7C-8EE0-CA4C3E169E4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A906192-AACE-48B8-AE19-1A4E0BC027FA}">
      <dgm:prSet phldrT="[Текст]" custT="1"/>
      <dgm:spPr/>
      <dgm:t>
        <a:bodyPr/>
        <a:lstStyle/>
        <a:p>
          <a:pPr algn="ctr"/>
          <a:r>
            <a:rPr lang="ru-RU" sz="1400"/>
            <a:t>Минпромторг России</a:t>
          </a:r>
          <a:endParaRPr lang="ru-RU" sz="1400" dirty="0"/>
        </a:p>
      </dgm:t>
    </dgm:pt>
    <dgm:pt modelId="{30942C76-AE4E-4EDF-A074-25CD6C7512FF}" type="parTrans" cxnId="{F9CC118F-A41E-4EF1-A5E2-136C473BD49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85D6303-1DFA-4792-ABDB-02AC110134CF}" type="sibTrans" cxnId="{F9CC118F-A41E-4EF1-A5E2-136C473BD49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5B04AD1-2AE5-48C8-BCE3-47AD4F762E3A}">
      <dgm:prSet phldrT="[Текст]" custT="1"/>
      <dgm:spPr/>
      <dgm:t>
        <a:bodyPr/>
        <a:lstStyle/>
        <a:p>
          <a:pPr algn="ctr"/>
          <a:r>
            <a:rPr lang="ru-RU" sz="1400"/>
            <a:t>Инициатор проекта № 1</a:t>
          </a:r>
          <a:endParaRPr lang="ru-RU" sz="1400" dirty="0"/>
        </a:p>
      </dgm:t>
    </dgm:pt>
    <dgm:pt modelId="{BB05AF15-0BAD-47E8-BB09-640B30C8E9F5}" type="parTrans" cxnId="{A57E0F39-BC18-4426-9C28-44210548DA1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52F2001-572C-4D94-95CD-01E232D13E11}" type="sibTrans" cxnId="{A57E0F39-BC18-4426-9C28-44210548DA1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44FB251-D55B-44A6-965D-57352F469B32}">
      <dgm:prSet phldrT="[Текст]" custT="1"/>
      <dgm:spPr/>
      <dgm:t>
        <a:bodyPr/>
        <a:lstStyle/>
        <a:p>
          <a:r>
            <a:rPr lang="ru-RU" sz="1800"/>
            <a:t>Реализация совместного проекта</a:t>
          </a:r>
          <a:endParaRPr lang="ru-RU" sz="1800" dirty="0"/>
        </a:p>
      </dgm:t>
    </dgm:pt>
    <dgm:pt modelId="{ED06D377-130E-4DC8-BF7C-684E5F6B181C}" type="parTrans" cxnId="{232C372F-9320-41A4-B66A-7EE1E872DDF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8532EEE-DB11-4575-952C-333C6EBC1143}" type="sibTrans" cxnId="{232C372F-9320-41A4-B66A-7EE1E872DDF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9153D33-1E64-42A7-8FEF-995AEEB4A3F3}">
      <dgm:prSet phldrT="[Текст]" custT="1"/>
      <dgm:spPr/>
      <dgm:t>
        <a:bodyPr/>
        <a:lstStyle/>
        <a:p>
          <a:pPr algn="ctr"/>
          <a:r>
            <a:rPr lang="ru-RU" sz="1400"/>
            <a:t>Инициатор проекта № 1</a:t>
          </a:r>
          <a:endParaRPr lang="ru-RU" sz="1400" dirty="0"/>
        </a:p>
      </dgm:t>
    </dgm:pt>
    <dgm:pt modelId="{E5423632-183D-4F5C-BFDF-333692915F07}" type="parTrans" cxnId="{E92721DD-A1D9-4077-AE5E-AB9CFC218BE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D05B884-A2DC-48D9-B843-2A1DEC997691}" type="sibTrans" cxnId="{E92721DD-A1D9-4077-AE5E-AB9CFC218BE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E796077-EE91-4CC2-A4D3-AC0E537FB7A8}">
      <dgm:prSet phldrT="[Текст]" custT="1"/>
      <dgm:spPr/>
      <dgm:t>
        <a:bodyPr/>
        <a:lstStyle/>
        <a:p>
          <a:pPr algn="ctr"/>
          <a:r>
            <a:rPr lang="ru-RU" sz="1400" dirty="0"/>
            <a:t>Участник проекта № 1</a:t>
          </a:r>
        </a:p>
      </dgm:t>
    </dgm:pt>
    <dgm:pt modelId="{076033C1-7B79-49CB-9060-030ACD4ACBC5}" type="parTrans" cxnId="{0BDE1C80-A050-4AF3-B8D2-B425F71B284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A2C6E5C-126A-4423-AF7B-877F55788644}" type="sibTrans" cxnId="{0BDE1C80-A050-4AF3-B8D2-B425F71B284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22CCCD4-4BCD-4C93-A2C6-247E00872DAC}">
      <dgm:prSet phldrT="[Текст]" custT="1"/>
      <dgm:spPr/>
      <dgm:t>
        <a:bodyPr/>
        <a:lstStyle/>
        <a:p>
          <a:r>
            <a:rPr lang="ru-RU" sz="1800"/>
            <a:t>Мониторинг и контроль исполнения совместного проекта</a:t>
          </a:r>
          <a:endParaRPr lang="ru-RU" sz="1800" dirty="0"/>
        </a:p>
      </dgm:t>
    </dgm:pt>
    <dgm:pt modelId="{057F4409-11CB-43BF-8A0A-2138BC420DC9}" type="parTrans" cxnId="{B0D71743-E1A8-43B0-94FC-2B31BB8A67C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BBCE4ED-9A74-4A51-8E56-148C533C4496}" type="sibTrans" cxnId="{B0D71743-E1A8-43B0-94FC-2B31BB8A67C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10E3D8-6914-4386-8D60-60911D34E769}">
      <dgm:prSet phldrT="[Текст]" custT="1"/>
      <dgm:spPr/>
      <dgm:t>
        <a:bodyPr/>
        <a:lstStyle/>
        <a:p>
          <a:pPr algn="ctr"/>
          <a:r>
            <a:rPr lang="ru-RU" sz="1400" dirty="0"/>
            <a:t>Специализированная организация кластера</a:t>
          </a:r>
        </a:p>
      </dgm:t>
    </dgm:pt>
    <dgm:pt modelId="{2109DA25-AAD8-466B-B2AC-520BA892EA08}" type="parTrans" cxnId="{E87C4745-5D52-470A-AD15-154389103A5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494296E-A275-422D-B1C2-40E5637757B8}" type="sibTrans" cxnId="{E87C4745-5D52-470A-AD15-154389103A5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A6EEC6-5484-47F7-9AE8-C7C0CAC062AD}">
      <dgm:prSet phldrT="[Текст]" custT="1"/>
      <dgm:spPr/>
      <dgm:t>
        <a:bodyPr/>
        <a:lstStyle/>
        <a:p>
          <a:pPr algn="ctr"/>
          <a:r>
            <a:rPr lang="ru-RU" sz="1200" dirty="0"/>
            <a:t>Обеспечение координации и методологического сопровождения инициаторов и участника проекта, мониторинг результатов реализации проекта, подготовка отчетных материалов для Минпромторга РФ</a:t>
          </a:r>
        </a:p>
      </dgm:t>
    </dgm:pt>
    <dgm:pt modelId="{60338F20-4596-437B-9BAA-E2E01F3293AC}" type="parTrans" cxnId="{29EAF2EF-3D2F-436D-BBFA-4B87C703AD7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85F8F4D-315E-4E10-9B6F-880357819642}" type="sibTrans" cxnId="{29EAF2EF-3D2F-436D-BBFA-4B87C703AD7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2A6DEF9-6E81-41AD-88B3-732494119304}">
      <dgm:prSet phldrT="[Текст]" custT="1"/>
      <dgm:spPr/>
      <dgm:t>
        <a:bodyPr/>
        <a:lstStyle/>
        <a:p>
          <a:pPr algn="ctr"/>
          <a:r>
            <a:rPr lang="ru-RU" sz="1200"/>
            <a:t>… млн руб.</a:t>
          </a:r>
          <a:endParaRPr lang="ru-RU" sz="1200" dirty="0"/>
        </a:p>
      </dgm:t>
    </dgm:pt>
    <dgm:pt modelId="{90269CCB-C489-4D3D-A3A5-1A913DEE74C5}" type="parTrans" cxnId="{F114C8C4-DBE3-4605-BE12-12240A3548C9}">
      <dgm:prSet/>
      <dgm:spPr/>
      <dgm:t>
        <a:bodyPr/>
        <a:lstStyle/>
        <a:p>
          <a:endParaRPr lang="ru-RU"/>
        </a:p>
      </dgm:t>
    </dgm:pt>
    <dgm:pt modelId="{BA182D69-F847-4CE0-8EDB-A566279D6E58}" type="sibTrans" cxnId="{F114C8C4-DBE3-4605-BE12-12240A3548C9}">
      <dgm:prSet/>
      <dgm:spPr/>
      <dgm:t>
        <a:bodyPr/>
        <a:lstStyle/>
        <a:p>
          <a:endParaRPr lang="ru-RU"/>
        </a:p>
      </dgm:t>
    </dgm:pt>
    <dgm:pt modelId="{3D39B42B-AA85-4B42-AA0C-A9BC725951D3}">
      <dgm:prSet phldrT="[Текст]" custT="1"/>
      <dgm:spPr/>
      <dgm:t>
        <a:bodyPr/>
        <a:lstStyle/>
        <a:p>
          <a:pPr algn="ctr"/>
          <a:r>
            <a:rPr lang="ru-RU" sz="1200"/>
            <a:t>… млн руб.</a:t>
          </a:r>
          <a:endParaRPr lang="ru-RU" sz="1200" dirty="0"/>
        </a:p>
      </dgm:t>
    </dgm:pt>
    <dgm:pt modelId="{4AE32DEF-6006-4B26-AD2C-F1FE9875D5AC}" type="parTrans" cxnId="{82318D0A-DD67-4ED7-9DEF-CCB6E625B1C6}">
      <dgm:prSet/>
      <dgm:spPr/>
      <dgm:t>
        <a:bodyPr/>
        <a:lstStyle/>
        <a:p>
          <a:endParaRPr lang="ru-RU"/>
        </a:p>
      </dgm:t>
    </dgm:pt>
    <dgm:pt modelId="{5D394BAE-9F13-464D-923B-09657CB0A781}" type="sibTrans" cxnId="{82318D0A-DD67-4ED7-9DEF-CCB6E625B1C6}">
      <dgm:prSet/>
      <dgm:spPr/>
      <dgm:t>
        <a:bodyPr/>
        <a:lstStyle/>
        <a:p>
          <a:endParaRPr lang="ru-RU"/>
        </a:p>
      </dgm:t>
    </dgm:pt>
    <dgm:pt modelId="{1FF520B3-5C31-424C-AC93-CDF96EC868BF}">
      <dgm:prSet phldrT="[Текст]" custT="1"/>
      <dgm:spPr/>
      <dgm:t>
        <a:bodyPr/>
        <a:lstStyle/>
        <a:p>
          <a:pPr algn="ctr"/>
          <a:r>
            <a:rPr lang="ru-RU" sz="1400"/>
            <a:t>Инициатор проекта №</a:t>
          </a:r>
          <a:r>
            <a:rPr lang="en-US" sz="1400"/>
            <a:t> N</a:t>
          </a:r>
          <a:endParaRPr lang="ru-RU" sz="1400" dirty="0"/>
        </a:p>
      </dgm:t>
    </dgm:pt>
    <dgm:pt modelId="{0F2B40F0-988A-46BB-9F7A-24D2805DD573}" type="parTrans" cxnId="{D20A3596-D196-4B4D-8A64-6BAB9B6C94CA}">
      <dgm:prSet/>
      <dgm:spPr/>
      <dgm:t>
        <a:bodyPr/>
        <a:lstStyle/>
        <a:p>
          <a:endParaRPr lang="ru-RU"/>
        </a:p>
      </dgm:t>
    </dgm:pt>
    <dgm:pt modelId="{14643811-CBD8-4C98-868A-D5D6972DADA3}" type="sibTrans" cxnId="{D20A3596-D196-4B4D-8A64-6BAB9B6C94CA}">
      <dgm:prSet/>
      <dgm:spPr/>
      <dgm:t>
        <a:bodyPr/>
        <a:lstStyle/>
        <a:p>
          <a:endParaRPr lang="ru-RU"/>
        </a:p>
      </dgm:t>
    </dgm:pt>
    <dgm:pt modelId="{ECED7C84-5C44-4FEE-89AB-44A6B06AF39E}">
      <dgm:prSet phldrT="[Текст]" custT="1"/>
      <dgm:spPr/>
      <dgm:t>
        <a:bodyPr/>
        <a:lstStyle/>
        <a:p>
          <a:pPr algn="ctr"/>
          <a:r>
            <a:rPr lang="ru-RU" sz="1200"/>
            <a:t>… млн руб.</a:t>
          </a:r>
          <a:endParaRPr lang="ru-RU" sz="1200" dirty="0"/>
        </a:p>
      </dgm:t>
    </dgm:pt>
    <dgm:pt modelId="{3F671F8B-345B-477E-B397-8AABE99A36BE}" type="parTrans" cxnId="{1763D274-A8EA-4908-9912-75810906D1ED}">
      <dgm:prSet/>
      <dgm:spPr/>
      <dgm:t>
        <a:bodyPr/>
        <a:lstStyle/>
        <a:p>
          <a:endParaRPr lang="ru-RU"/>
        </a:p>
      </dgm:t>
    </dgm:pt>
    <dgm:pt modelId="{9FD83146-D78D-4C0D-8025-5157CC67120B}" type="sibTrans" cxnId="{1763D274-A8EA-4908-9912-75810906D1ED}">
      <dgm:prSet/>
      <dgm:spPr/>
      <dgm:t>
        <a:bodyPr/>
        <a:lstStyle/>
        <a:p>
          <a:endParaRPr lang="ru-RU"/>
        </a:p>
      </dgm:t>
    </dgm:pt>
    <dgm:pt modelId="{E8E0A138-353C-47FA-AA48-903BE372C62B}">
      <dgm:prSet phldrT="[Текст]" custT="1"/>
      <dgm:spPr/>
      <dgm:t>
        <a:bodyPr/>
        <a:lstStyle/>
        <a:p>
          <a:pPr algn="ctr"/>
          <a:r>
            <a:rPr lang="ru-RU" sz="1200"/>
            <a:t>Наименование выпускаемой продукции, входящей в состав отраслевого плана импортозамещения</a:t>
          </a:r>
          <a:endParaRPr lang="ru-RU" sz="1200" dirty="0"/>
        </a:p>
      </dgm:t>
    </dgm:pt>
    <dgm:pt modelId="{3A03465E-A400-4D55-8671-36020EEC711B}" type="parTrans" cxnId="{61B48A81-6A19-467C-B803-54836FD6C0E4}">
      <dgm:prSet/>
      <dgm:spPr/>
      <dgm:t>
        <a:bodyPr/>
        <a:lstStyle/>
        <a:p>
          <a:endParaRPr lang="ru-RU"/>
        </a:p>
      </dgm:t>
    </dgm:pt>
    <dgm:pt modelId="{0DB790CC-CCC6-41F6-9249-CAB5F7C87FB9}" type="sibTrans" cxnId="{61B48A81-6A19-467C-B803-54836FD6C0E4}">
      <dgm:prSet/>
      <dgm:spPr/>
      <dgm:t>
        <a:bodyPr/>
        <a:lstStyle/>
        <a:p>
          <a:endParaRPr lang="ru-RU"/>
        </a:p>
      </dgm:t>
    </dgm:pt>
    <dgm:pt modelId="{FAD93885-241A-42F6-AD60-5AB0EB1C6C97}">
      <dgm:prSet phldrT="[Текст]" custT="1"/>
      <dgm:spPr/>
      <dgm:t>
        <a:bodyPr/>
        <a:lstStyle/>
        <a:p>
          <a:pPr algn="ctr"/>
          <a:r>
            <a:rPr lang="ru-RU" sz="1200"/>
            <a:t>Наименование выпускаемой продукции, в состав которой входит продукция Инициатора проекта № 1 (если входит в перечень конкурентоспособной продукции, необходимой для реализации нацпроектов, указать ОКПД)</a:t>
          </a:r>
          <a:endParaRPr lang="ru-RU" sz="1200" dirty="0"/>
        </a:p>
      </dgm:t>
    </dgm:pt>
    <dgm:pt modelId="{C6243E98-2D4A-4FE0-9FD0-E0446C90BC92}" type="parTrans" cxnId="{C6B9906E-AC06-45C5-A111-C45B283074BD}">
      <dgm:prSet/>
      <dgm:spPr/>
      <dgm:t>
        <a:bodyPr/>
        <a:lstStyle/>
        <a:p>
          <a:endParaRPr lang="ru-RU"/>
        </a:p>
      </dgm:t>
    </dgm:pt>
    <dgm:pt modelId="{F7589757-656F-430C-B36B-F9B2029D5E6E}" type="sibTrans" cxnId="{C6B9906E-AC06-45C5-A111-C45B283074BD}">
      <dgm:prSet/>
      <dgm:spPr/>
      <dgm:t>
        <a:bodyPr/>
        <a:lstStyle/>
        <a:p>
          <a:endParaRPr lang="ru-RU"/>
        </a:p>
      </dgm:t>
    </dgm:pt>
    <dgm:pt modelId="{D7569E47-6BE1-4824-911C-E7E556D4F2F7}" type="pres">
      <dgm:prSet presAssocID="{4F33B6ED-4DB9-4F19-8DED-7E6D21E024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EF6ED7-430F-4929-88C8-357822ED6338}" type="pres">
      <dgm:prSet presAssocID="{022CCCD4-4BCD-4C93-A2C6-247E00872DAC}" presName="boxAndChildren" presStyleCnt="0"/>
      <dgm:spPr/>
    </dgm:pt>
    <dgm:pt modelId="{184E1836-D8F7-4C1C-B9A4-FB025A7587FE}" type="pres">
      <dgm:prSet presAssocID="{022CCCD4-4BCD-4C93-A2C6-247E00872DAC}" presName="parentTextBox" presStyleLbl="node1" presStyleIdx="0" presStyleCnt="3"/>
      <dgm:spPr/>
      <dgm:t>
        <a:bodyPr/>
        <a:lstStyle/>
        <a:p>
          <a:endParaRPr lang="ru-RU"/>
        </a:p>
      </dgm:t>
    </dgm:pt>
    <dgm:pt modelId="{8F002DCA-1D14-4DF8-92ED-3F417B8C5F5B}" type="pres">
      <dgm:prSet presAssocID="{022CCCD4-4BCD-4C93-A2C6-247E00872DAC}" presName="entireBox" presStyleLbl="node1" presStyleIdx="0" presStyleCnt="3" custScaleY="46882"/>
      <dgm:spPr/>
      <dgm:t>
        <a:bodyPr/>
        <a:lstStyle/>
        <a:p>
          <a:endParaRPr lang="ru-RU"/>
        </a:p>
      </dgm:t>
    </dgm:pt>
    <dgm:pt modelId="{9B4A06D3-3F13-4B94-8DDE-7E7DB9BE8A7F}" type="pres">
      <dgm:prSet presAssocID="{022CCCD4-4BCD-4C93-A2C6-247E00872DAC}" presName="descendantBox" presStyleCnt="0"/>
      <dgm:spPr/>
    </dgm:pt>
    <dgm:pt modelId="{E29D4389-570A-4863-8EBC-E516A5E3871E}" type="pres">
      <dgm:prSet presAssocID="{9610E3D8-6914-4386-8D60-60911D34E769}" presName="childTextBox" presStyleLbl="fgAccFollowNode1" presStyleIdx="0" presStyleCnt="6" custScaleY="83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484FA-3942-4D0F-BE36-D8CC296CFA43}" type="pres">
      <dgm:prSet presAssocID="{D8532EEE-DB11-4575-952C-333C6EBC1143}" presName="sp" presStyleCnt="0"/>
      <dgm:spPr/>
    </dgm:pt>
    <dgm:pt modelId="{1049C3C7-EBD2-4F8E-A139-6195730CBCFE}" type="pres">
      <dgm:prSet presAssocID="{144FB251-D55B-44A6-965D-57352F469B32}" presName="arrowAndChildren" presStyleCnt="0"/>
      <dgm:spPr/>
    </dgm:pt>
    <dgm:pt modelId="{B22C85BA-F3FE-480A-A582-F806F6743B7A}" type="pres">
      <dgm:prSet presAssocID="{144FB251-D55B-44A6-965D-57352F469B32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AF9191F1-D44A-4E71-BA12-1C9B2135B9DD}" type="pres">
      <dgm:prSet presAssocID="{144FB251-D55B-44A6-965D-57352F469B32}" presName="arrow" presStyleLbl="node1" presStyleIdx="1" presStyleCnt="3" custScaleY="76944"/>
      <dgm:spPr/>
      <dgm:t>
        <a:bodyPr/>
        <a:lstStyle/>
        <a:p>
          <a:endParaRPr lang="ru-RU"/>
        </a:p>
      </dgm:t>
    </dgm:pt>
    <dgm:pt modelId="{5A765A96-F6CC-428E-ABAC-2CA4617C2229}" type="pres">
      <dgm:prSet presAssocID="{144FB251-D55B-44A6-965D-57352F469B32}" presName="descendantArrow" presStyleCnt="0"/>
      <dgm:spPr/>
    </dgm:pt>
    <dgm:pt modelId="{151EADDC-55B5-4E5B-9BF3-8144FDDDB5F3}" type="pres">
      <dgm:prSet presAssocID="{09153D33-1E64-42A7-8FEF-995AEEB4A3F3}" presName="childTextArrow" presStyleLbl="fgAccFollowNode1" presStyleIdx="1" presStyleCnt="6" custLinFactNeighborY="-12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54844B-6903-4980-B618-8D0C5CF119B0}" type="pres">
      <dgm:prSet presAssocID="{5E796077-EE91-4CC2-A4D3-AC0E537FB7A8}" presName="childTextArrow" presStyleLbl="fgAccFollowNode1" presStyleIdx="2" presStyleCnt="6" custLinFactNeighborY="-12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746A0-1CB0-42BA-A87B-97B3F375F864}" type="pres">
      <dgm:prSet presAssocID="{105B819E-F330-403A-ABFA-F64FF3379598}" presName="sp" presStyleCnt="0"/>
      <dgm:spPr/>
    </dgm:pt>
    <dgm:pt modelId="{9EF370EF-5147-4E04-A177-8F0F2BE7BE05}" type="pres">
      <dgm:prSet presAssocID="{EDBB302C-F38F-4BD4-A93B-D6E93338C914}" presName="arrowAndChildren" presStyleCnt="0"/>
      <dgm:spPr/>
    </dgm:pt>
    <dgm:pt modelId="{CE413CDE-08FB-4E79-B15B-2201290F24A3}" type="pres">
      <dgm:prSet presAssocID="{EDBB302C-F38F-4BD4-A93B-D6E93338C914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7F552675-318A-4187-B102-35BB324B7DFE}" type="pres">
      <dgm:prSet presAssocID="{EDBB302C-F38F-4BD4-A93B-D6E93338C914}" presName="arrow" presStyleLbl="node1" presStyleIdx="2" presStyleCnt="3" custScaleY="79161"/>
      <dgm:spPr/>
      <dgm:t>
        <a:bodyPr/>
        <a:lstStyle/>
        <a:p>
          <a:endParaRPr lang="ru-RU"/>
        </a:p>
      </dgm:t>
    </dgm:pt>
    <dgm:pt modelId="{EF12E240-8A98-4A51-A109-CA16A6C7ED09}" type="pres">
      <dgm:prSet presAssocID="{EDBB302C-F38F-4BD4-A93B-D6E93338C914}" presName="descendantArrow" presStyleCnt="0"/>
      <dgm:spPr/>
    </dgm:pt>
    <dgm:pt modelId="{6905827B-6741-43C2-863E-CCA3FF31E6B4}" type="pres">
      <dgm:prSet presAssocID="{AA906192-AACE-48B8-AE19-1A4E0BC027FA}" presName="childTextArrow" presStyleLbl="fgAccFollowNode1" presStyleIdx="3" presStyleCnt="6" custLinFactNeighborY="-11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7AC3E-7C36-4AD7-9313-767A30B0CA87}" type="pres">
      <dgm:prSet presAssocID="{E5B04AD1-2AE5-48C8-BCE3-47AD4F762E3A}" presName="childTextArrow" presStyleLbl="fgAccFollowNode1" presStyleIdx="4" presStyleCnt="6" custLinFactNeighborY="-11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CDB5E-6011-42EF-94F4-3EEC4A4795AD}" type="pres">
      <dgm:prSet presAssocID="{1FF520B3-5C31-424C-AC93-CDF96EC868BF}" presName="childTextArrow" presStyleLbl="fgAccFollowNode1" presStyleIdx="5" presStyleCnt="6" custLinFactNeighborY="-11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7E0F39-BC18-4426-9C28-44210548DA18}" srcId="{EDBB302C-F38F-4BD4-A93B-D6E93338C914}" destId="{E5B04AD1-2AE5-48C8-BCE3-47AD4F762E3A}" srcOrd="1" destOrd="0" parTransId="{BB05AF15-0BAD-47E8-BB09-640B30C8E9F5}" sibTransId="{C52F2001-572C-4D94-95CD-01E232D13E11}"/>
    <dgm:cxn modelId="{E92721DD-A1D9-4077-AE5E-AB9CFC218BE2}" srcId="{144FB251-D55B-44A6-965D-57352F469B32}" destId="{09153D33-1E64-42A7-8FEF-995AEEB4A3F3}" srcOrd="0" destOrd="0" parTransId="{E5423632-183D-4F5C-BFDF-333692915F07}" sibTransId="{AD05B884-A2DC-48D9-B843-2A1DEC997691}"/>
    <dgm:cxn modelId="{5B068A89-BDDB-476E-BBDE-449F5A8FFCD7}" type="presOf" srcId="{E5B04AD1-2AE5-48C8-BCE3-47AD4F762E3A}" destId="{07F7AC3E-7C36-4AD7-9313-767A30B0CA87}" srcOrd="0" destOrd="0" presId="urn:microsoft.com/office/officeart/2005/8/layout/process4"/>
    <dgm:cxn modelId="{0BDE1C80-A050-4AF3-B8D2-B425F71B2840}" srcId="{144FB251-D55B-44A6-965D-57352F469B32}" destId="{5E796077-EE91-4CC2-A4D3-AC0E537FB7A8}" srcOrd="1" destOrd="0" parTransId="{076033C1-7B79-49CB-9060-030ACD4ACBC5}" sibTransId="{8A2C6E5C-126A-4423-AF7B-877F55788644}"/>
    <dgm:cxn modelId="{00D7DC3B-FB61-4899-AB3B-41AAD2DA3E8B}" type="presOf" srcId="{FAD93885-241A-42F6-AD60-5AB0EB1C6C97}" destId="{D054844B-6903-4980-B618-8D0C5CF119B0}" srcOrd="0" destOrd="1" presId="urn:microsoft.com/office/officeart/2005/8/layout/process4"/>
    <dgm:cxn modelId="{D20A3596-D196-4B4D-8A64-6BAB9B6C94CA}" srcId="{EDBB302C-F38F-4BD4-A93B-D6E93338C914}" destId="{1FF520B3-5C31-424C-AC93-CDF96EC868BF}" srcOrd="2" destOrd="0" parTransId="{0F2B40F0-988A-46BB-9F7A-24D2805DD573}" sibTransId="{14643811-CBD8-4C98-868A-D5D6972DADA3}"/>
    <dgm:cxn modelId="{87EF8B2D-ACB0-40A5-B0C8-5918CD6A9E76}" type="presOf" srcId="{022CCCD4-4BCD-4C93-A2C6-247E00872DAC}" destId="{8F002DCA-1D14-4DF8-92ED-3F417B8C5F5B}" srcOrd="1" destOrd="0" presId="urn:microsoft.com/office/officeart/2005/8/layout/process4"/>
    <dgm:cxn modelId="{9CD27783-0047-4C9A-9AF8-9AADEDF7DEE7}" type="presOf" srcId="{09153D33-1E64-42A7-8FEF-995AEEB4A3F3}" destId="{151EADDC-55B5-4E5B-9BF3-8144FDDDB5F3}" srcOrd="0" destOrd="0" presId="urn:microsoft.com/office/officeart/2005/8/layout/process4"/>
    <dgm:cxn modelId="{DFC3D6E5-8DAC-47F4-A0FD-C13A603CBA99}" type="presOf" srcId="{144FB251-D55B-44A6-965D-57352F469B32}" destId="{AF9191F1-D44A-4E71-BA12-1C9B2135B9DD}" srcOrd="1" destOrd="0" presId="urn:microsoft.com/office/officeart/2005/8/layout/process4"/>
    <dgm:cxn modelId="{61B48A81-6A19-467C-B803-54836FD6C0E4}" srcId="{09153D33-1E64-42A7-8FEF-995AEEB4A3F3}" destId="{E8E0A138-353C-47FA-AA48-903BE372C62B}" srcOrd="0" destOrd="0" parTransId="{3A03465E-A400-4D55-8671-36020EEC711B}" sibTransId="{0DB790CC-CCC6-41F6-9249-CAB5F7C87FB9}"/>
    <dgm:cxn modelId="{29EAF2EF-3D2F-436D-BBFA-4B87C703AD72}" srcId="{9610E3D8-6914-4386-8D60-60911D34E769}" destId="{3EA6EEC6-5484-47F7-9AE8-C7C0CAC062AD}" srcOrd="0" destOrd="0" parTransId="{60338F20-4596-437B-9BAA-E2E01F3293AC}" sibTransId="{A85F8F4D-315E-4E10-9B6F-880357819642}"/>
    <dgm:cxn modelId="{A32C437A-5EC2-4593-B83C-EFEE6090D905}" type="presOf" srcId="{ECED7C84-5C44-4FEE-89AB-44A6B06AF39E}" destId="{2FBCDB5E-6011-42EF-94F4-3EEC4A4795AD}" srcOrd="0" destOrd="1" presId="urn:microsoft.com/office/officeart/2005/8/layout/process4"/>
    <dgm:cxn modelId="{C6B9906E-AC06-45C5-A111-C45B283074BD}" srcId="{5E796077-EE91-4CC2-A4D3-AC0E537FB7A8}" destId="{FAD93885-241A-42F6-AD60-5AB0EB1C6C97}" srcOrd="0" destOrd="0" parTransId="{C6243E98-2D4A-4FE0-9FD0-E0446C90BC92}" sibTransId="{F7589757-656F-430C-B36B-F9B2029D5E6E}"/>
    <dgm:cxn modelId="{F9CC118F-A41E-4EF1-A5E2-136C473BD49B}" srcId="{EDBB302C-F38F-4BD4-A93B-D6E93338C914}" destId="{AA906192-AACE-48B8-AE19-1A4E0BC027FA}" srcOrd="0" destOrd="0" parTransId="{30942C76-AE4E-4EDF-A074-25CD6C7512FF}" sibTransId="{385D6303-1DFA-4792-ABDB-02AC110134CF}"/>
    <dgm:cxn modelId="{8752337C-ECA1-418C-87E0-A75727A523BD}" type="presOf" srcId="{EDBB302C-F38F-4BD4-A93B-D6E93338C914}" destId="{CE413CDE-08FB-4E79-B15B-2201290F24A3}" srcOrd="0" destOrd="0" presId="urn:microsoft.com/office/officeart/2005/8/layout/process4"/>
    <dgm:cxn modelId="{232C372F-9320-41A4-B66A-7EE1E872DDF8}" srcId="{4F33B6ED-4DB9-4F19-8DED-7E6D21E024F1}" destId="{144FB251-D55B-44A6-965D-57352F469B32}" srcOrd="1" destOrd="0" parTransId="{ED06D377-130E-4DC8-BF7C-684E5F6B181C}" sibTransId="{D8532EEE-DB11-4575-952C-333C6EBC1143}"/>
    <dgm:cxn modelId="{902D0584-C419-4C7C-8EE0-CA4C3E169E42}" srcId="{4F33B6ED-4DB9-4F19-8DED-7E6D21E024F1}" destId="{EDBB302C-F38F-4BD4-A93B-D6E93338C914}" srcOrd="0" destOrd="0" parTransId="{5C263867-6076-4A43-9B4E-F67C8A24FB45}" sibTransId="{105B819E-F330-403A-ABFA-F64FF3379598}"/>
    <dgm:cxn modelId="{E9169238-BA1A-4DD7-85F4-DCA4C324332C}" type="presOf" srcId="{EDBB302C-F38F-4BD4-A93B-D6E93338C914}" destId="{7F552675-318A-4187-B102-35BB324B7DFE}" srcOrd="1" destOrd="0" presId="urn:microsoft.com/office/officeart/2005/8/layout/process4"/>
    <dgm:cxn modelId="{B7ABE5DC-4300-49E1-BBED-BAE0EDB509F9}" type="presOf" srcId="{022CCCD4-4BCD-4C93-A2C6-247E00872DAC}" destId="{184E1836-D8F7-4C1C-B9A4-FB025A7587FE}" srcOrd="0" destOrd="0" presId="urn:microsoft.com/office/officeart/2005/8/layout/process4"/>
    <dgm:cxn modelId="{C10F1DC1-B731-490B-AD91-CC1F5F2AC430}" type="presOf" srcId="{E8E0A138-353C-47FA-AA48-903BE372C62B}" destId="{151EADDC-55B5-4E5B-9BF3-8144FDDDB5F3}" srcOrd="0" destOrd="1" presId="urn:microsoft.com/office/officeart/2005/8/layout/process4"/>
    <dgm:cxn modelId="{53F7FF41-AF05-4F42-94AA-BCEED9F4A70A}" type="presOf" srcId="{3EA6EEC6-5484-47F7-9AE8-C7C0CAC062AD}" destId="{E29D4389-570A-4863-8EBC-E516A5E3871E}" srcOrd="0" destOrd="1" presId="urn:microsoft.com/office/officeart/2005/8/layout/process4"/>
    <dgm:cxn modelId="{F114C8C4-DBE3-4605-BE12-12240A3548C9}" srcId="{AA906192-AACE-48B8-AE19-1A4E0BC027FA}" destId="{82A6DEF9-6E81-41AD-88B3-732494119304}" srcOrd="0" destOrd="0" parTransId="{90269CCB-C489-4D3D-A3A5-1A913DEE74C5}" sibTransId="{BA182D69-F847-4CE0-8EDB-A566279D6E58}"/>
    <dgm:cxn modelId="{E87C4745-5D52-470A-AD15-154389103A5A}" srcId="{022CCCD4-4BCD-4C93-A2C6-247E00872DAC}" destId="{9610E3D8-6914-4386-8D60-60911D34E769}" srcOrd="0" destOrd="0" parTransId="{2109DA25-AAD8-466B-B2AC-520BA892EA08}" sibTransId="{4494296E-A275-422D-B1C2-40E5637757B8}"/>
    <dgm:cxn modelId="{B0D71743-E1A8-43B0-94FC-2B31BB8A67CA}" srcId="{4F33B6ED-4DB9-4F19-8DED-7E6D21E024F1}" destId="{022CCCD4-4BCD-4C93-A2C6-247E00872DAC}" srcOrd="2" destOrd="0" parTransId="{057F4409-11CB-43BF-8A0A-2138BC420DC9}" sibTransId="{5BBCE4ED-9A74-4A51-8E56-148C533C4496}"/>
    <dgm:cxn modelId="{447FAA3D-1F46-4679-A7E7-C1909B44050A}" type="presOf" srcId="{3D39B42B-AA85-4B42-AA0C-A9BC725951D3}" destId="{07F7AC3E-7C36-4AD7-9313-767A30B0CA87}" srcOrd="0" destOrd="1" presId="urn:microsoft.com/office/officeart/2005/8/layout/process4"/>
    <dgm:cxn modelId="{73E040B8-229D-47C0-99F4-A859E3ACE947}" type="presOf" srcId="{1FF520B3-5C31-424C-AC93-CDF96EC868BF}" destId="{2FBCDB5E-6011-42EF-94F4-3EEC4A4795AD}" srcOrd="0" destOrd="0" presId="urn:microsoft.com/office/officeart/2005/8/layout/process4"/>
    <dgm:cxn modelId="{C78EB02D-A22C-430D-8E5E-35846C142289}" type="presOf" srcId="{9610E3D8-6914-4386-8D60-60911D34E769}" destId="{E29D4389-570A-4863-8EBC-E516A5E3871E}" srcOrd="0" destOrd="0" presId="urn:microsoft.com/office/officeart/2005/8/layout/process4"/>
    <dgm:cxn modelId="{1763D274-A8EA-4908-9912-75810906D1ED}" srcId="{1FF520B3-5C31-424C-AC93-CDF96EC868BF}" destId="{ECED7C84-5C44-4FEE-89AB-44A6B06AF39E}" srcOrd="0" destOrd="0" parTransId="{3F671F8B-345B-477E-B397-8AABE99A36BE}" sibTransId="{9FD83146-D78D-4C0D-8025-5157CC67120B}"/>
    <dgm:cxn modelId="{82318D0A-DD67-4ED7-9DEF-CCB6E625B1C6}" srcId="{E5B04AD1-2AE5-48C8-BCE3-47AD4F762E3A}" destId="{3D39B42B-AA85-4B42-AA0C-A9BC725951D3}" srcOrd="0" destOrd="0" parTransId="{4AE32DEF-6006-4B26-AD2C-F1FE9875D5AC}" sibTransId="{5D394BAE-9F13-464D-923B-09657CB0A781}"/>
    <dgm:cxn modelId="{D522C592-A820-438B-8233-04A0B23C9CD7}" type="presOf" srcId="{AA906192-AACE-48B8-AE19-1A4E0BC027FA}" destId="{6905827B-6741-43C2-863E-CCA3FF31E6B4}" srcOrd="0" destOrd="0" presId="urn:microsoft.com/office/officeart/2005/8/layout/process4"/>
    <dgm:cxn modelId="{A61A6B5F-5999-420E-AB25-CD0AEAC385D2}" type="presOf" srcId="{144FB251-D55B-44A6-965D-57352F469B32}" destId="{B22C85BA-F3FE-480A-A582-F806F6743B7A}" srcOrd="0" destOrd="0" presId="urn:microsoft.com/office/officeart/2005/8/layout/process4"/>
    <dgm:cxn modelId="{4CD676EA-064B-459C-8101-E76E88FF2A81}" type="presOf" srcId="{82A6DEF9-6E81-41AD-88B3-732494119304}" destId="{6905827B-6741-43C2-863E-CCA3FF31E6B4}" srcOrd="0" destOrd="1" presId="urn:microsoft.com/office/officeart/2005/8/layout/process4"/>
    <dgm:cxn modelId="{DF39036D-056C-49CE-814B-C35766487A5B}" type="presOf" srcId="{4F33B6ED-4DB9-4F19-8DED-7E6D21E024F1}" destId="{D7569E47-6BE1-4824-911C-E7E556D4F2F7}" srcOrd="0" destOrd="0" presId="urn:microsoft.com/office/officeart/2005/8/layout/process4"/>
    <dgm:cxn modelId="{83246558-2449-4A47-ADCE-DAB190E4BF4E}" type="presOf" srcId="{5E796077-EE91-4CC2-A4D3-AC0E537FB7A8}" destId="{D054844B-6903-4980-B618-8D0C5CF119B0}" srcOrd="0" destOrd="0" presId="urn:microsoft.com/office/officeart/2005/8/layout/process4"/>
    <dgm:cxn modelId="{0AF79660-1052-4571-B250-AD0FC2001A31}" type="presParOf" srcId="{D7569E47-6BE1-4824-911C-E7E556D4F2F7}" destId="{E6EF6ED7-430F-4929-88C8-357822ED6338}" srcOrd="0" destOrd="0" presId="urn:microsoft.com/office/officeart/2005/8/layout/process4"/>
    <dgm:cxn modelId="{3187960F-A003-4074-A2E5-98CE58D6934B}" type="presParOf" srcId="{E6EF6ED7-430F-4929-88C8-357822ED6338}" destId="{184E1836-D8F7-4C1C-B9A4-FB025A7587FE}" srcOrd="0" destOrd="0" presId="urn:microsoft.com/office/officeart/2005/8/layout/process4"/>
    <dgm:cxn modelId="{9E7631FC-D73C-44FE-9406-52CB273B1312}" type="presParOf" srcId="{E6EF6ED7-430F-4929-88C8-357822ED6338}" destId="{8F002DCA-1D14-4DF8-92ED-3F417B8C5F5B}" srcOrd="1" destOrd="0" presId="urn:microsoft.com/office/officeart/2005/8/layout/process4"/>
    <dgm:cxn modelId="{636F9F74-623F-4B66-999B-4857AC5CF728}" type="presParOf" srcId="{E6EF6ED7-430F-4929-88C8-357822ED6338}" destId="{9B4A06D3-3F13-4B94-8DDE-7E7DB9BE8A7F}" srcOrd="2" destOrd="0" presId="urn:microsoft.com/office/officeart/2005/8/layout/process4"/>
    <dgm:cxn modelId="{55429E5E-6E73-4C1D-9D9C-3E7130B3BDF6}" type="presParOf" srcId="{9B4A06D3-3F13-4B94-8DDE-7E7DB9BE8A7F}" destId="{E29D4389-570A-4863-8EBC-E516A5E3871E}" srcOrd="0" destOrd="0" presId="urn:microsoft.com/office/officeart/2005/8/layout/process4"/>
    <dgm:cxn modelId="{874AC94B-A43B-488D-87F2-DA198A501E1C}" type="presParOf" srcId="{D7569E47-6BE1-4824-911C-E7E556D4F2F7}" destId="{C3F484FA-3942-4D0F-BE36-D8CC296CFA43}" srcOrd="1" destOrd="0" presId="urn:microsoft.com/office/officeart/2005/8/layout/process4"/>
    <dgm:cxn modelId="{0B4FD154-8C8B-4A45-987C-6D04B1E77432}" type="presParOf" srcId="{D7569E47-6BE1-4824-911C-E7E556D4F2F7}" destId="{1049C3C7-EBD2-4F8E-A139-6195730CBCFE}" srcOrd="2" destOrd="0" presId="urn:microsoft.com/office/officeart/2005/8/layout/process4"/>
    <dgm:cxn modelId="{9E83E5D5-A380-4C4C-8592-FCACEEA51CC8}" type="presParOf" srcId="{1049C3C7-EBD2-4F8E-A139-6195730CBCFE}" destId="{B22C85BA-F3FE-480A-A582-F806F6743B7A}" srcOrd="0" destOrd="0" presId="urn:microsoft.com/office/officeart/2005/8/layout/process4"/>
    <dgm:cxn modelId="{F46A8087-6EEF-47BF-9A09-9F78B51C9E56}" type="presParOf" srcId="{1049C3C7-EBD2-4F8E-A139-6195730CBCFE}" destId="{AF9191F1-D44A-4E71-BA12-1C9B2135B9DD}" srcOrd="1" destOrd="0" presId="urn:microsoft.com/office/officeart/2005/8/layout/process4"/>
    <dgm:cxn modelId="{DD3CE029-A1A6-4398-A146-FFBA5610DACE}" type="presParOf" srcId="{1049C3C7-EBD2-4F8E-A139-6195730CBCFE}" destId="{5A765A96-F6CC-428E-ABAC-2CA4617C2229}" srcOrd="2" destOrd="0" presId="urn:microsoft.com/office/officeart/2005/8/layout/process4"/>
    <dgm:cxn modelId="{CE87ACA4-9C46-443F-8FD8-7F66F12FCB46}" type="presParOf" srcId="{5A765A96-F6CC-428E-ABAC-2CA4617C2229}" destId="{151EADDC-55B5-4E5B-9BF3-8144FDDDB5F3}" srcOrd="0" destOrd="0" presId="urn:microsoft.com/office/officeart/2005/8/layout/process4"/>
    <dgm:cxn modelId="{E4A33FD5-A98B-411D-B007-3E902EF0B2BB}" type="presParOf" srcId="{5A765A96-F6CC-428E-ABAC-2CA4617C2229}" destId="{D054844B-6903-4980-B618-8D0C5CF119B0}" srcOrd="1" destOrd="0" presId="urn:microsoft.com/office/officeart/2005/8/layout/process4"/>
    <dgm:cxn modelId="{DAA92AE1-545D-4F8A-92BB-0BFA341DCBA5}" type="presParOf" srcId="{D7569E47-6BE1-4824-911C-E7E556D4F2F7}" destId="{1EF746A0-1CB0-42BA-A87B-97B3F375F864}" srcOrd="3" destOrd="0" presId="urn:microsoft.com/office/officeart/2005/8/layout/process4"/>
    <dgm:cxn modelId="{FEBD9379-9A7D-4BE2-8736-E8E52677C4CA}" type="presParOf" srcId="{D7569E47-6BE1-4824-911C-E7E556D4F2F7}" destId="{9EF370EF-5147-4E04-A177-8F0F2BE7BE05}" srcOrd="4" destOrd="0" presId="urn:microsoft.com/office/officeart/2005/8/layout/process4"/>
    <dgm:cxn modelId="{577131A7-6436-4097-961C-49658A233104}" type="presParOf" srcId="{9EF370EF-5147-4E04-A177-8F0F2BE7BE05}" destId="{CE413CDE-08FB-4E79-B15B-2201290F24A3}" srcOrd="0" destOrd="0" presId="urn:microsoft.com/office/officeart/2005/8/layout/process4"/>
    <dgm:cxn modelId="{78AF05AF-E038-43CA-A2F3-F1455D5FA9C7}" type="presParOf" srcId="{9EF370EF-5147-4E04-A177-8F0F2BE7BE05}" destId="{7F552675-318A-4187-B102-35BB324B7DFE}" srcOrd="1" destOrd="0" presId="urn:microsoft.com/office/officeart/2005/8/layout/process4"/>
    <dgm:cxn modelId="{CEC260A3-83AA-4BCD-B525-0AD163683A2B}" type="presParOf" srcId="{9EF370EF-5147-4E04-A177-8F0F2BE7BE05}" destId="{EF12E240-8A98-4A51-A109-CA16A6C7ED09}" srcOrd="2" destOrd="0" presId="urn:microsoft.com/office/officeart/2005/8/layout/process4"/>
    <dgm:cxn modelId="{0245CD5E-6491-4164-ADDE-FAA4F4D7AA1C}" type="presParOf" srcId="{EF12E240-8A98-4A51-A109-CA16A6C7ED09}" destId="{6905827B-6741-43C2-863E-CCA3FF31E6B4}" srcOrd="0" destOrd="0" presId="urn:microsoft.com/office/officeart/2005/8/layout/process4"/>
    <dgm:cxn modelId="{C96590EE-39F7-4CBC-A3C8-7AFF40B7EC29}" type="presParOf" srcId="{EF12E240-8A98-4A51-A109-CA16A6C7ED09}" destId="{07F7AC3E-7C36-4AD7-9313-767A30B0CA87}" srcOrd="1" destOrd="0" presId="urn:microsoft.com/office/officeart/2005/8/layout/process4"/>
    <dgm:cxn modelId="{DBC81348-C8A7-4094-AC17-5717EB947D49}" type="presParOf" srcId="{EF12E240-8A98-4A51-A109-CA16A6C7ED09}" destId="{2FBCDB5E-6011-42EF-94F4-3EEC4A4795AD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1A0AA-EC99-49FC-9440-2FBA30782A8F}">
      <dsp:nvSpPr>
        <dsp:cNvPr id="0" name=""/>
        <dsp:cNvSpPr/>
      </dsp:nvSpPr>
      <dsp:spPr>
        <a:xfrm>
          <a:off x="3080" y="0"/>
          <a:ext cx="3091011" cy="1603375"/>
        </a:xfrm>
        <a:prstGeom prst="homePlate">
          <a:avLst>
            <a:gd name="adj" fmla="val 2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60960" rIns="436176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2400" b="1" kern="1200" dirty="0">
              <a:latin typeface="+mn-lt"/>
              <a:cs typeface="Arial" panose="020B0604020202020204" pitchFamily="34" charset="0"/>
            </a:rPr>
            <a:t>1 передел</a:t>
          </a:r>
          <a:endParaRPr lang="ru-RU" sz="2400" kern="1200" dirty="0">
            <a:latin typeface="+mn-lt"/>
            <a:cs typeface="Arial" panose="020B0604020202020204" pitchFamily="34" charset="0"/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900" kern="1200" dirty="0">
              <a:latin typeface="+mn-lt"/>
              <a:cs typeface="Arial" panose="020B0604020202020204" pitchFamily="34" charset="0"/>
            </a:rPr>
            <a:t>Производство сырья и материалов</a:t>
          </a:r>
          <a:endParaRPr lang="ru-RU" sz="1900" kern="1200" dirty="0">
            <a:latin typeface="+mn-lt"/>
            <a:cs typeface="Arial" panose="020B0604020202020204" pitchFamily="34" charset="0"/>
          </a:endParaRPr>
        </a:p>
      </dsp:txBody>
      <dsp:txXfrm>
        <a:off x="3080" y="0"/>
        <a:ext cx="2890589" cy="1603375"/>
      </dsp:txXfrm>
    </dsp:sp>
    <dsp:sp modelId="{A3FEA0EC-60C2-4AB7-A546-015C294F7B75}">
      <dsp:nvSpPr>
        <dsp:cNvPr id="0" name=""/>
        <dsp:cNvSpPr/>
      </dsp:nvSpPr>
      <dsp:spPr>
        <a:xfrm>
          <a:off x="2475889" y="0"/>
          <a:ext cx="3091011" cy="1603375"/>
        </a:xfrm>
        <a:prstGeom prst="chevron">
          <a:avLst>
            <a:gd name="adj" fmla="val 2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60960" rIns="109044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2400" b="1" kern="1200" dirty="0">
              <a:latin typeface="+mn-lt"/>
              <a:cs typeface="Arial" panose="020B0604020202020204" pitchFamily="34" charset="0"/>
            </a:rPr>
            <a:t>2 передел</a:t>
          </a:r>
          <a:endParaRPr lang="ru-RU" sz="2400" kern="1200" dirty="0">
            <a:latin typeface="+mn-lt"/>
            <a:cs typeface="Arial" panose="020B0604020202020204" pitchFamily="34" charset="0"/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900" kern="1200" dirty="0">
              <a:latin typeface="+mn-lt"/>
              <a:cs typeface="Arial" panose="020B0604020202020204" pitchFamily="34" charset="0"/>
            </a:rPr>
            <a:t>Производство деталей и комплектующих</a:t>
          </a:r>
          <a:endParaRPr lang="ru-RU" sz="1900" kern="1200" dirty="0">
            <a:latin typeface="+mn-lt"/>
            <a:cs typeface="Arial" panose="020B0604020202020204" pitchFamily="34" charset="0"/>
          </a:endParaRPr>
        </a:p>
      </dsp:txBody>
      <dsp:txXfrm>
        <a:off x="2876733" y="0"/>
        <a:ext cx="2289323" cy="1603375"/>
      </dsp:txXfrm>
    </dsp:sp>
    <dsp:sp modelId="{807ACFCA-784F-409E-9AC4-282E2E1531E7}">
      <dsp:nvSpPr>
        <dsp:cNvPr id="0" name=""/>
        <dsp:cNvSpPr/>
      </dsp:nvSpPr>
      <dsp:spPr>
        <a:xfrm>
          <a:off x="4948698" y="0"/>
          <a:ext cx="3091011" cy="1603375"/>
        </a:xfrm>
        <a:prstGeom prst="chevron">
          <a:avLst>
            <a:gd name="adj" fmla="val 2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60960" rIns="109044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2400" b="1" kern="1200" dirty="0">
              <a:latin typeface="+mn-lt"/>
              <a:cs typeface="Arial" panose="020B0604020202020204" pitchFamily="34" charset="0"/>
            </a:rPr>
            <a:t>3 передел</a:t>
          </a:r>
          <a:endParaRPr lang="ru-RU" sz="2400" kern="1200" dirty="0">
            <a:latin typeface="+mn-lt"/>
            <a:cs typeface="Arial" panose="020B0604020202020204" pitchFamily="34" charset="0"/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900" kern="1200" dirty="0">
              <a:latin typeface="+mn-lt"/>
              <a:cs typeface="Arial" panose="020B0604020202020204" pitchFamily="34" charset="0"/>
            </a:rPr>
            <a:t>Производство узлов и агрегатов</a:t>
          </a:r>
          <a:endParaRPr lang="ru-RU" sz="1900" kern="1200" dirty="0">
            <a:latin typeface="+mn-lt"/>
            <a:cs typeface="Arial" panose="020B0604020202020204" pitchFamily="34" charset="0"/>
          </a:endParaRPr>
        </a:p>
      </dsp:txBody>
      <dsp:txXfrm>
        <a:off x="5349542" y="0"/>
        <a:ext cx="2289323" cy="1603375"/>
      </dsp:txXfrm>
    </dsp:sp>
    <dsp:sp modelId="{480EC466-0DA4-435D-93E3-98417E2C03B1}">
      <dsp:nvSpPr>
        <dsp:cNvPr id="0" name=""/>
        <dsp:cNvSpPr/>
      </dsp:nvSpPr>
      <dsp:spPr>
        <a:xfrm>
          <a:off x="7421507" y="0"/>
          <a:ext cx="3091011" cy="1603375"/>
        </a:xfrm>
        <a:prstGeom prst="chevron">
          <a:avLst>
            <a:gd name="adj" fmla="val 2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60960" rIns="109044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2400" b="1" kern="1200" dirty="0">
              <a:latin typeface="+mn-lt"/>
              <a:cs typeface="Arial" panose="020B0604020202020204" pitchFamily="34" charset="0"/>
            </a:rPr>
            <a:t>4 передел</a:t>
          </a: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900" kern="1200" dirty="0">
              <a:latin typeface="+mn-lt"/>
              <a:cs typeface="Arial" panose="020B0604020202020204" pitchFamily="34" charset="0"/>
            </a:rPr>
            <a:t>Сборка и испытания конечной продукции</a:t>
          </a:r>
          <a:endParaRPr lang="ru-RU" altLang="ru-RU" sz="1900" b="1" kern="1200" dirty="0">
            <a:latin typeface="+mn-lt"/>
            <a:cs typeface="Arial" panose="020B0604020202020204" pitchFamily="34" charset="0"/>
          </a:endParaRPr>
        </a:p>
      </dsp:txBody>
      <dsp:txXfrm>
        <a:off x="7822351" y="0"/>
        <a:ext cx="2289323" cy="16033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02DCA-1D14-4DF8-92ED-3F417B8C5F5B}">
      <dsp:nvSpPr>
        <dsp:cNvPr id="0" name=""/>
        <dsp:cNvSpPr/>
      </dsp:nvSpPr>
      <dsp:spPr>
        <a:xfrm>
          <a:off x="0" y="3989943"/>
          <a:ext cx="10515600" cy="7882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Мониторинг и контроль исполнения совместного проекта</a:t>
          </a:r>
          <a:endParaRPr lang="ru-RU" sz="1800" kern="1200" dirty="0"/>
        </a:p>
      </dsp:txBody>
      <dsp:txXfrm>
        <a:off x="0" y="3989943"/>
        <a:ext cx="10515600" cy="425670"/>
      </dsp:txXfrm>
    </dsp:sp>
    <dsp:sp modelId="{E29D4389-570A-4863-8EBC-E516A5E3871E}">
      <dsp:nvSpPr>
        <dsp:cNvPr id="0" name=""/>
        <dsp:cNvSpPr/>
      </dsp:nvSpPr>
      <dsp:spPr>
        <a:xfrm>
          <a:off x="0" y="4480433"/>
          <a:ext cx="10515600" cy="64800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Специализированная организация кластера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Обеспечение координации и методологического сопровождения инициаторов и участника проекта, мониторинг результатов реализации проекта, подготовка отчетных материалов для Минпромторга РФ</a:t>
          </a:r>
        </a:p>
      </dsp:txBody>
      <dsp:txXfrm>
        <a:off x="0" y="4480433"/>
        <a:ext cx="10515600" cy="648002"/>
      </dsp:txXfrm>
    </dsp:sp>
    <dsp:sp modelId="{AF9191F1-D44A-4E71-BA12-1C9B2135B9DD}">
      <dsp:nvSpPr>
        <dsp:cNvPr id="0" name=""/>
        <dsp:cNvSpPr/>
      </dsp:nvSpPr>
      <dsp:spPr>
        <a:xfrm rot="10800000">
          <a:off x="0" y="2025386"/>
          <a:ext cx="10515600" cy="1989778"/>
        </a:xfrm>
        <a:prstGeom prst="upArrowCallout">
          <a:avLst/>
        </a:prstGeom>
        <a:solidFill>
          <a:schemeClr val="accent5">
            <a:hueOff val="0"/>
            <a:satOff val="0"/>
            <a:lumOff val="-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Реализация совместного проекта</a:t>
          </a:r>
          <a:endParaRPr lang="ru-RU" sz="1800" kern="1200" dirty="0"/>
        </a:p>
      </dsp:txBody>
      <dsp:txXfrm rot="-10800000">
        <a:off x="0" y="2025386"/>
        <a:ext cx="10515600" cy="698412"/>
      </dsp:txXfrm>
    </dsp:sp>
    <dsp:sp modelId="{151EADDC-55B5-4E5B-9BF3-8144FDDDB5F3}">
      <dsp:nvSpPr>
        <dsp:cNvPr id="0" name=""/>
        <dsp:cNvSpPr/>
      </dsp:nvSpPr>
      <dsp:spPr>
        <a:xfrm>
          <a:off x="0" y="2539181"/>
          <a:ext cx="5257799" cy="7732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-18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Инициатор проекта № 1</a:t>
          </a:r>
          <a:endParaRPr lang="ru-RU" sz="14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Наименование выпускаемой продукции, входящей в состав отраслевого плана импортозамещения</a:t>
          </a:r>
          <a:endParaRPr lang="ru-RU" sz="1200" kern="1200" dirty="0"/>
        </a:p>
      </dsp:txBody>
      <dsp:txXfrm>
        <a:off x="0" y="2539181"/>
        <a:ext cx="5257799" cy="773216"/>
      </dsp:txXfrm>
    </dsp:sp>
    <dsp:sp modelId="{D054844B-6903-4980-B618-8D0C5CF119B0}">
      <dsp:nvSpPr>
        <dsp:cNvPr id="0" name=""/>
        <dsp:cNvSpPr/>
      </dsp:nvSpPr>
      <dsp:spPr>
        <a:xfrm>
          <a:off x="5257800" y="2539181"/>
          <a:ext cx="5257799" cy="7732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-36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Участник проекта № 1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Наименование выпускаемой продукции, в состав которой входит продукция Инициатора проекта № 1 (если входит в перечень конкурентоспособной продукции, необходимой для реализации нацпроектов, указать ОКПД)</a:t>
          </a:r>
          <a:endParaRPr lang="ru-RU" sz="1200" kern="1200" dirty="0"/>
        </a:p>
      </dsp:txBody>
      <dsp:txXfrm>
        <a:off x="5257800" y="2539181"/>
        <a:ext cx="5257799" cy="773216"/>
      </dsp:txXfrm>
    </dsp:sp>
    <dsp:sp modelId="{7F552675-318A-4187-B102-35BB324B7DFE}">
      <dsp:nvSpPr>
        <dsp:cNvPr id="0" name=""/>
        <dsp:cNvSpPr/>
      </dsp:nvSpPr>
      <dsp:spPr>
        <a:xfrm rot="10800000">
          <a:off x="0" y="3497"/>
          <a:ext cx="10515600" cy="2047110"/>
        </a:xfrm>
        <a:prstGeom prst="upArrowCallout">
          <a:avLst/>
        </a:prstGeom>
        <a:solidFill>
          <a:schemeClr val="accent5">
            <a:hueOff val="0"/>
            <a:satOff val="0"/>
            <a:lumOff val="-70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Финансирование мероприятий</a:t>
          </a:r>
          <a:endParaRPr lang="ru-RU" sz="1800" kern="1200" dirty="0"/>
        </a:p>
      </dsp:txBody>
      <dsp:txXfrm rot="-10800000">
        <a:off x="0" y="3497"/>
        <a:ext cx="10515600" cy="718535"/>
      </dsp:txXfrm>
    </dsp:sp>
    <dsp:sp modelId="{6905827B-6741-43C2-863E-CCA3FF31E6B4}">
      <dsp:nvSpPr>
        <dsp:cNvPr id="0" name=""/>
        <dsp:cNvSpPr/>
      </dsp:nvSpPr>
      <dsp:spPr>
        <a:xfrm>
          <a:off x="5134" y="554672"/>
          <a:ext cx="3501776" cy="7732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-5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Минпромторг России</a:t>
          </a:r>
          <a:endParaRPr lang="ru-RU" sz="14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… млн руб.</a:t>
          </a:r>
          <a:endParaRPr lang="ru-RU" sz="1200" kern="1200" dirty="0"/>
        </a:p>
      </dsp:txBody>
      <dsp:txXfrm>
        <a:off x="5134" y="554672"/>
        <a:ext cx="3501776" cy="773216"/>
      </dsp:txXfrm>
    </dsp:sp>
    <dsp:sp modelId="{07F7AC3E-7C36-4AD7-9313-767A30B0CA87}">
      <dsp:nvSpPr>
        <dsp:cNvPr id="0" name=""/>
        <dsp:cNvSpPr/>
      </dsp:nvSpPr>
      <dsp:spPr>
        <a:xfrm>
          <a:off x="3506911" y="554672"/>
          <a:ext cx="3501776" cy="7732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-73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Инициатор проекта № 1</a:t>
          </a:r>
          <a:endParaRPr lang="ru-RU" sz="14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… млн руб.</a:t>
          </a:r>
          <a:endParaRPr lang="ru-RU" sz="1200" kern="1200" dirty="0"/>
        </a:p>
      </dsp:txBody>
      <dsp:txXfrm>
        <a:off x="3506911" y="554672"/>
        <a:ext cx="3501776" cy="773216"/>
      </dsp:txXfrm>
    </dsp:sp>
    <dsp:sp modelId="{2FBCDB5E-6011-42EF-94F4-3EEC4A4795AD}">
      <dsp:nvSpPr>
        <dsp:cNvPr id="0" name=""/>
        <dsp:cNvSpPr/>
      </dsp:nvSpPr>
      <dsp:spPr>
        <a:xfrm>
          <a:off x="7008688" y="554672"/>
          <a:ext cx="3501776" cy="7732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-92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Инициатор проекта №</a:t>
          </a:r>
          <a:r>
            <a:rPr lang="en-US" sz="1400" kern="1200"/>
            <a:t> N</a:t>
          </a:r>
          <a:endParaRPr lang="ru-RU" sz="14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… млн руб.</a:t>
          </a:r>
          <a:endParaRPr lang="ru-RU" sz="1200" kern="1200" dirty="0"/>
        </a:p>
      </dsp:txBody>
      <dsp:txXfrm>
        <a:off x="7008688" y="554672"/>
        <a:ext cx="3501776" cy="773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54928-76EC-470C-8DF7-AC195208733B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6FC52-CF25-4BC7-973A-7656B9AE3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285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C97C5-F1EB-498B-87D9-0B5EA4009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6095D2-E675-4479-9FEA-88134E145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74186A-055D-4533-93E7-37BFA4E8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D91C-0E21-4CE8-A0E2-40B9F7C26F3A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36F988-785B-4F56-ABA0-1948C6C5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F2AA63-1AE0-4A2F-936C-87058D53C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9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A7565-32B1-4246-A44C-0F8C4DAB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786220-7A27-49B1-AEBE-3EF819435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851589-6502-49F4-8D07-BE1C2D16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1256-54EA-4CB5-B362-A618D475EEB4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3AAB49-4051-4CCD-AF3E-E0C07462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DC4B6C-B497-4B12-9059-8FBE6DA9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73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F8DBE7-B484-4920-8B03-147637FF6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ECA88C-6C5B-4224-9672-2AE69E80A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F61D8F-3233-4C64-9B8F-7A7AAC88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A38A-87DC-416B-A7F9-D5D811596830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34A8D-1E4E-4267-B689-2AED3EAC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F38489-348B-4F74-96CF-5CA67566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1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1089EF-41C9-4E88-937F-B87742D26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595E6A-D5FA-4776-8AC1-63F77CFC6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7C9930-A23E-4228-BC63-818DBA965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4B3A-91F3-441A-B456-5EE89F1BCC21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625F95-B5CF-4879-8016-5115598F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125847-F949-4395-B20E-0321FE036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1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4A8DD-7C7D-413E-9F0C-24539424E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3D3363-EEBF-4872-B5E2-D677F8292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DAE25D-5D03-4B05-86C6-624A01E8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05B7-8DD2-44EE-854F-D1CC95752637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4D3E09-911C-4BE9-A926-B69CA957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1BEA11-1AA9-4DA8-8C06-147E60C2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56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57407F-9C63-4AFF-944A-05AC7366C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6720BD-53EB-40E6-A91C-26C4BCB30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D86BF3-3A3D-4F36-8120-938C5C7C1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44AA3E-50BB-4145-AF3C-C0D22AB12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7C02-E666-4A5F-8942-FA50FBB477A9}" type="datetime1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31D20B-2E99-4320-9D88-97A31CD8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66F8AC-69AB-4856-8669-5210ABA9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9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B148C-1B7A-4D39-BBD5-6DC6D41D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496037-136C-40CC-B865-41C6D8AC1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689BF8-9F20-485A-A30C-7D795A04D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1292AF-4AF0-41BA-95CB-7811CA2DE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2FE50F-C47E-40DA-AA92-C3D1EDECC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B154C5A-2B12-4123-8212-289E04B6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31F0-2A8A-4556-A9E7-790039BE409A}" type="datetime1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5F98540-0414-40A8-8266-0FBBB176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500CF2-4C9F-46E6-A0A0-031E685A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83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CED61-029C-4649-B90B-9105DDBD8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EA1379-CD97-4EC1-90A2-E0B765FB1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50F-0A80-45E2-81B6-BE40D20ECA95}" type="datetime1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E920A35-37E2-4D28-A7E2-AAA63498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26FED0-0BE4-4F4D-86CB-1A8F131F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0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D008C8-65E2-4819-94D0-E64ACF36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5FC2-DBA3-44CC-96ED-EFCD5FD95C60}" type="datetime1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9BECB7-3A8A-4E65-83BE-4B927C0D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5F30AA-0528-474F-B48E-1D49C2D71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5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E1C79-5848-4DE3-9935-3CB60360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E2B58-76C6-4510-BFA8-B1B38C614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B327A8-32C4-4044-9938-313B361FF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46B3A3-289C-45E7-AD00-22DC6991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38D7-D46E-410F-8028-63651284EA0A}" type="datetime1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35EAE8-B84D-4191-AC43-E294B6AD1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DEDA97-C39D-4973-B3F5-B272D897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72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E62C94-38AF-4D77-94A0-2FA2F6C1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5B7AC94-AF47-48A0-AF7C-8BF821BE1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5C4F73-1A1C-4D51-8DEF-5EE3F857C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357923-A31D-4EF1-9229-E2491FA7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3CD0-1C86-4A5B-9187-83CAF4200592}" type="datetime1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DAD1DE-0AEC-42E0-85B9-609AABDC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5209F6-C685-4269-B6D9-6A0141F19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03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09DF0-5808-4D6A-A5F5-9E175D05D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AD45D6-F77E-4A27-9F25-31E47B493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5EDCDB-A648-4445-B51A-F842A93F2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E10BC-F207-457A-AC32-C0597862C64D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09364-F5E4-4378-9FDC-FF314B662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925F16-AE38-4B7C-9108-E1C97B8D2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00921-5F61-47E1-93F5-00A61383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04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A78C8-8668-4D1F-9B10-B83AFC676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Совместный проект</a:t>
            </a:r>
            <a:br>
              <a:rPr lang="ru-RU" sz="4400" dirty="0"/>
            </a:br>
            <a:r>
              <a:rPr lang="ru-RU" sz="4400" dirty="0"/>
              <a:t>«НАИМЕНОВАНИЕ СОВМЕСТНОГО ПРОЕКТА»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4FA691-D48C-41E3-9539-591D7C2642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Наименование промышленного кластера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1B25F9-00CA-4906-83A9-F5FCE74C4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z="2000" b="1" smtClean="0"/>
              <a:t>1</a:t>
            </a:fld>
            <a:endParaRPr lang="ru-RU" sz="2000" b="1"/>
          </a:p>
        </p:txBody>
      </p:sp>
    </p:spTree>
    <p:extLst>
      <p:ext uri="{BB962C8B-B14F-4D97-AF65-F5344CB8AC3E}">
        <p14:creationId xmlns:p14="http://schemas.microsoft.com/office/powerpoint/2010/main" val="4174028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D6AD58-76D6-4DA2-A89C-C67E4EAE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Эффекты от реализации проекта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237FB2-63FF-40E7-A22A-F1F629F0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C6953E3-3A3B-455E-A2F6-EEEC8F0C7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08974"/>
              </p:ext>
            </p:extLst>
          </p:nvPr>
        </p:nvGraphicFramePr>
        <p:xfrm>
          <a:off x="838200" y="1231722"/>
          <a:ext cx="10515602" cy="154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82">
                  <a:extLst>
                    <a:ext uri="{9D8B030D-6E8A-4147-A177-3AD203B41FA5}">
                      <a16:colId xmlns:a16="http://schemas.microsoft.com/office/drawing/2014/main" val="1587349903"/>
                    </a:ext>
                  </a:extLst>
                </a:gridCol>
                <a:gridCol w="931382">
                  <a:extLst>
                    <a:ext uri="{9D8B030D-6E8A-4147-A177-3AD203B41FA5}">
                      <a16:colId xmlns:a16="http://schemas.microsoft.com/office/drawing/2014/main" val="237704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Целевые показатели эффективности совместного проекта</a:t>
                      </a:r>
                    </a:p>
                  </a:txBody>
                  <a:tcPr marL="55294" marR="55294" marT="29349" marB="293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1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2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3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4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5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735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Отношение выручки от реализации продукции, произведённой в рамках совместного проекта, к размеру субсидии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13">
                <a:tc>
                  <a:txBody>
                    <a:bodyPr/>
                    <a:lstStyle/>
                    <a:p>
                      <a:pPr marL="0" marR="0" indent="0" algn="l" defTabSz="1474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Отношение совокупного прироста объема производственной кооперации инициаторов и участников совместного проекта к размеру субсидии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76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Отношение совокупного объема внебюджетных инвестиций инициаторов совместного проекта на реализацию совместного проекта к размеру субсидии</a:t>
                      </a:r>
                    </a:p>
                  </a:txBody>
                  <a:tcPr marL="55294" marR="55294" marT="29349" marB="29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FF1A68EA-0E19-4DC5-B2E0-C445FF970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09992"/>
              </p:ext>
            </p:extLst>
          </p:nvPr>
        </p:nvGraphicFramePr>
        <p:xfrm>
          <a:off x="838199" y="3139751"/>
          <a:ext cx="10515596" cy="996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882">
                  <a:extLst>
                    <a:ext uri="{9D8B030D-6E8A-4147-A177-3AD203B41FA5}">
                      <a16:colId xmlns:a16="http://schemas.microsoft.com/office/drawing/2014/main" val="1587349903"/>
                    </a:ext>
                  </a:extLst>
                </a:gridCol>
                <a:gridCol w="858882">
                  <a:extLst>
                    <a:ext uri="{9D8B030D-6E8A-4147-A177-3AD203B41FA5}">
                      <a16:colId xmlns:a16="http://schemas.microsoft.com/office/drawing/2014/main" val="23770408"/>
                    </a:ext>
                  </a:extLst>
                </a:gridCol>
                <a:gridCol w="858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61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Бюджетная эффективность совместного проекта</a:t>
                      </a:r>
                    </a:p>
                  </a:txBody>
                  <a:tcPr marL="55294" marR="55294" marT="29277" marB="29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1</a:t>
                      </a:r>
                    </a:p>
                  </a:txBody>
                  <a:tcPr marL="55294" marR="55294" marT="29277" marB="29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2</a:t>
                      </a:r>
                    </a:p>
                  </a:txBody>
                  <a:tcPr marL="55294" marR="55294" marT="29277" marB="29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3</a:t>
                      </a:r>
                    </a:p>
                  </a:txBody>
                  <a:tcPr marL="55294" marR="55294" marT="29277" marB="29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4</a:t>
                      </a:r>
                    </a:p>
                  </a:txBody>
                  <a:tcPr marL="55294" marR="55294" marT="29277" marB="29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ГОД 5</a:t>
                      </a:r>
                    </a:p>
                  </a:txBody>
                  <a:tcPr marL="55294" marR="55294" marT="29277" marB="29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55294" marR="55294" marT="29277" marB="29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Объем запрашиваемой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субсидии, млн. руб. </a:t>
                      </a:r>
                    </a:p>
                  </a:txBody>
                  <a:tcPr marL="55294" marR="55294" marT="29277" marB="29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1474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Объем налоговых отчислений в федеральный бюджет (Инициатор проекта № 1)</a:t>
                      </a:r>
                    </a:p>
                  </a:txBody>
                  <a:tcPr marL="55294" marR="55294" marT="29277" marB="29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indent="0" algn="l" defTabSz="1474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Объем налоговых отчислений в федеральный бюджет (Инициатор проекта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№ 2)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5294" marR="55294" marT="29277" marB="29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A0D7676-E4CA-4166-8B9D-7C707FB3B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27537"/>
              </p:ext>
            </p:extLst>
          </p:nvPr>
        </p:nvGraphicFramePr>
        <p:xfrm>
          <a:off x="838199" y="4498564"/>
          <a:ext cx="10515596" cy="970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6">
                  <a:extLst>
                    <a:ext uri="{9D8B030D-6E8A-4147-A177-3AD203B41FA5}">
                      <a16:colId xmlns:a16="http://schemas.microsoft.com/office/drawing/2014/main" val="3125761277"/>
                    </a:ext>
                  </a:extLst>
                </a:gridCol>
              </a:tblGrid>
              <a:tr h="25661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Коммерческая эффективность совместного проекта</a:t>
                      </a:r>
                    </a:p>
                  </a:txBody>
                  <a:tcPr marL="55294" marR="55294" marT="29277" marB="29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795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Указать наименование заключенного(</a:t>
                      </a:r>
                      <a:r>
                        <a:rPr lang="ru-RU" sz="1400" i="1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ых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) договора(</a:t>
                      </a:r>
                      <a:r>
                        <a:rPr lang="ru-RU" sz="1400" i="1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ов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) или соглашения(</a:t>
                      </a:r>
                      <a:r>
                        <a:rPr lang="ru-RU" sz="1400" i="1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ий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) о намерениях по поставки импортозамещающей продукции, организациям, не входящим в состав участников кластера.</a:t>
                      </a:r>
                    </a:p>
                    <a:p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Рекомендуется указать наименования потребителей продукции, объем поставок в денежном и натуральном выражении</a:t>
                      </a:r>
                    </a:p>
                  </a:txBody>
                  <a:tcPr marL="55294" marR="55294" marT="29277" marB="29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51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34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D8E1C-F75D-42E8-B09E-D3A1403A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О промышленном кластере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908F3-CDCE-44BD-A28F-1DCA65AF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73368"/>
            <a:ext cx="3727450" cy="1903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dirty="0"/>
              <a:t>Ключевые показатели деятельности участников кластера</a:t>
            </a:r>
          </a:p>
          <a:p>
            <a:r>
              <a:rPr lang="ru-RU" sz="1200" dirty="0"/>
              <a:t>Показатель 1</a:t>
            </a:r>
          </a:p>
          <a:p>
            <a:r>
              <a:rPr lang="ru-RU" sz="1200" dirty="0"/>
              <a:t>Показатель 2</a:t>
            </a:r>
          </a:p>
          <a:p>
            <a:r>
              <a:rPr lang="ru-RU" sz="1200" dirty="0"/>
              <a:t>Показатель 3</a:t>
            </a:r>
          </a:p>
          <a:p>
            <a:r>
              <a:rPr lang="ru-RU" sz="1200" dirty="0"/>
              <a:t>Показатель 4</a:t>
            </a:r>
          </a:p>
          <a:p>
            <a:r>
              <a:rPr lang="ru-RU" sz="1200" dirty="0"/>
              <a:t>Показатель 5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96687F-9A26-4723-9131-CC21D1F0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2</a:t>
            </a:fld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C03DDA2-CA6F-4E6B-9009-3617F2644A14}"/>
              </a:ext>
            </a:extLst>
          </p:cNvPr>
          <p:cNvSpPr/>
          <p:nvPr/>
        </p:nvSpPr>
        <p:spPr>
          <a:xfrm>
            <a:off x="5010150" y="3326068"/>
            <a:ext cx="6343649" cy="2312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СХЕМА ПРОСТРАНСТВЕННОГО РАСПОЛОЖЕНИЯ УЧАСТНИКОВ КЛАСТЕРА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CB3F14BF-5B81-4BFC-B2A8-F2AEF44511A1}"/>
              </a:ext>
            </a:extLst>
          </p:cNvPr>
          <p:cNvSpPr txBox="1">
            <a:spLocks/>
          </p:cNvSpPr>
          <p:nvPr/>
        </p:nvSpPr>
        <p:spPr>
          <a:xfrm>
            <a:off x="838200" y="5126571"/>
            <a:ext cx="3727450" cy="1160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200" dirty="0"/>
              <a:t>Сведения о СОПК</a:t>
            </a:r>
          </a:p>
          <a:p>
            <a:r>
              <a:rPr lang="ru-RU" sz="1200" dirty="0"/>
              <a:t>Название</a:t>
            </a:r>
          </a:p>
          <a:p>
            <a:r>
              <a:rPr lang="ru-RU" sz="1200" dirty="0"/>
              <a:t>Год создания</a:t>
            </a:r>
          </a:p>
          <a:p>
            <a:r>
              <a:rPr lang="ru-RU" sz="1200" dirty="0"/>
              <a:t>Иные</a:t>
            </a:r>
          </a:p>
        </p:txBody>
      </p:sp>
      <p:sp>
        <p:nvSpPr>
          <p:cNvPr id="8" name="Прямоугольник 2">
            <a:extLst>
              <a:ext uri="{FF2B5EF4-FFF2-40B4-BE49-F238E27FC236}">
                <a16:creationId xmlns:a16="http://schemas.microsoft.com/office/drawing/2014/main" id="{1E39B1E6-C505-4360-8B56-AF42BA035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072" y="1034890"/>
            <a:ext cx="4127860" cy="277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ts val="1375"/>
              </a:lnSpc>
              <a:defRPr/>
            </a:pPr>
            <a:r>
              <a:rPr lang="ru-RU" alt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Конечная продукция кластера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DEB532-061E-42ED-B657-00EC17121985}"/>
              </a:ext>
            </a:extLst>
          </p:cNvPr>
          <p:cNvSpPr/>
          <p:nvPr/>
        </p:nvSpPr>
        <p:spPr>
          <a:xfrm>
            <a:off x="2049463" y="1341188"/>
            <a:ext cx="2171700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85B9623D-971E-4B9A-94AB-3FD6E0AE7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650" y="2780146"/>
            <a:ext cx="3025775" cy="26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ts val="1375"/>
              </a:lnSpc>
            </a:pPr>
            <a:r>
              <a:rPr lang="ru-RU" altLang="ru-RU" sz="1000" b="1" dirty="0">
                <a:latin typeface="+mn-lt"/>
              </a:rPr>
              <a:t>НАИМЕНОВАНИЕ ПРОДУКЦИИ №2</a:t>
            </a: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5FD6C692-8937-42B8-89AF-B2B9BB27E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2780146"/>
            <a:ext cx="3024188" cy="26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ts val="1375"/>
              </a:lnSpc>
            </a:pPr>
            <a:r>
              <a:rPr lang="ru-RU" altLang="ru-RU" sz="1000" b="1" dirty="0">
                <a:latin typeface="+mn-lt"/>
              </a:rPr>
              <a:t>НАИМЕНОВАНИЕ ПРОДУКЦИИ №3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B37A4A9-21B5-41A5-8193-C7573C821D37}"/>
              </a:ext>
            </a:extLst>
          </p:cNvPr>
          <p:cNvSpPr/>
          <p:nvPr/>
        </p:nvSpPr>
        <p:spPr>
          <a:xfrm>
            <a:off x="5010150" y="1341188"/>
            <a:ext cx="2171700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0C9C501-74EB-461E-9EED-AFB874EE4A46}"/>
              </a:ext>
            </a:extLst>
          </p:cNvPr>
          <p:cNvSpPr/>
          <p:nvPr/>
        </p:nvSpPr>
        <p:spPr>
          <a:xfrm>
            <a:off x="7935119" y="1341188"/>
            <a:ext cx="2171700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19" name="Прямоугольник 2">
            <a:extLst>
              <a:ext uri="{FF2B5EF4-FFF2-40B4-BE49-F238E27FC236}">
                <a16:creationId xmlns:a16="http://schemas.microsoft.com/office/drawing/2014/main" id="{15387D02-532D-4127-AA08-1F73D779A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780146"/>
            <a:ext cx="3025775" cy="26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ts val="1375"/>
              </a:lnSpc>
            </a:pPr>
            <a:r>
              <a:rPr lang="ru-RU" altLang="ru-RU" sz="1000" b="1" dirty="0">
                <a:latin typeface="+mn-lt"/>
              </a:rPr>
              <a:t>НАИМЕНОВАНИЕ ПРОДУКЦИИ №1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F678A1-25F6-4D4F-9BFE-FC91D22B397C}"/>
              </a:ext>
            </a:extLst>
          </p:cNvPr>
          <p:cNvSpPr txBox="1"/>
          <p:nvPr/>
        </p:nvSpPr>
        <p:spPr>
          <a:xfrm>
            <a:off x="10076360" y="5638735"/>
            <a:ext cx="1277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Названия образовательных учреждений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F4BF4D-EE68-4F11-926C-D4109D7F6C44}"/>
              </a:ext>
            </a:extLst>
          </p:cNvPr>
          <p:cNvSpPr txBox="1"/>
          <p:nvPr/>
        </p:nvSpPr>
        <p:spPr>
          <a:xfrm>
            <a:off x="7543255" y="5638735"/>
            <a:ext cx="1277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Названия объектов инфраструктуры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3A714C-F6F3-46FC-B183-A8DB06CBE47B}"/>
              </a:ext>
            </a:extLst>
          </p:cNvPr>
          <p:cNvSpPr txBox="1"/>
          <p:nvPr/>
        </p:nvSpPr>
        <p:spPr>
          <a:xfrm>
            <a:off x="5010150" y="5638735"/>
            <a:ext cx="1277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Количество участников кластера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8A8E0B8-D81D-44A9-802F-6899CC40B670}"/>
              </a:ext>
            </a:extLst>
          </p:cNvPr>
          <p:cNvCxnSpPr/>
          <p:nvPr/>
        </p:nvCxnSpPr>
        <p:spPr>
          <a:xfrm>
            <a:off x="357051" y="6285066"/>
            <a:ext cx="113559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05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36D6E-36DA-4CB5-945F-2B223AB5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000"/>
          </a:xfrm>
        </p:spPr>
        <p:txBody>
          <a:bodyPr anchor="t">
            <a:noAutofit/>
          </a:bodyPr>
          <a:lstStyle/>
          <a:p>
            <a:r>
              <a:rPr lang="ru-RU" sz="3200" dirty="0"/>
              <a:t>Функциональная зависимость участников кластера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A2406B0-096D-42AF-BE80-91ACC255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DB6A5B6-07B8-480B-BA62-A1499BCC25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642222"/>
              </p:ext>
            </p:extLst>
          </p:nvPr>
        </p:nvGraphicFramePr>
        <p:xfrm>
          <a:off x="838200" y="1163774"/>
          <a:ext cx="10515600" cy="160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B907496-F601-42D3-A5B7-95C206B825EE}"/>
              </a:ext>
            </a:extLst>
          </p:cNvPr>
          <p:cNvSpPr/>
          <p:nvPr/>
        </p:nvSpPr>
        <p:spPr>
          <a:xfrm>
            <a:off x="838172" y="2767149"/>
            <a:ext cx="2484028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76EBA48-51BC-4255-8C02-A7B3B2F7A70B}"/>
              </a:ext>
            </a:extLst>
          </p:cNvPr>
          <p:cNvSpPr/>
          <p:nvPr/>
        </p:nvSpPr>
        <p:spPr>
          <a:xfrm>
            <a:off x="8253097" y="2767149"/>
            <a:ext cx="2700000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3562A7C-4E07-4AAB-A329-FF5F49087BDA}"/>
              </a:ext>
            </a:extLst>
          </p:cNvPr>
          <p:cNvSpPr/>
          <p:nvPr/>
        </p:nvSpPr>
        <p:spPr>
          <a:xfrm>
            <a:off x="3322200" y="2767149"/>
            <a:ext cx="2466000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DA2AB48-7E47-45F1-BC82-E44499F622C9}"/>
              </a:ext>
            </a:extLst>
          </p:cNvPr>
          <p:cNvSpPr/>
          <p:nvPr/>
        </p:nvSpPr>
        <p:spPr>
          <a:xfrm>
            <a:off x="5788200" y="2767149"/>
            <a:ext cx="2465998" cy="139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ИЗОБРАЖЕНИЕ ПРОДУКЦИИ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7F6BD39-8DE4-45F0-9BDA-E979B445E013}"/>
              </a:ext>
            </a:extLst>
          </p:cNvPr>
          <p:cNvSpPr/>
          <p:nvPr/>
        </p:nvSpPr>
        <p:spPr>
          <a:xfrm>
            <a:off x="857237" y="4335688"/>
            <a:ext cx="2445834" cy="179396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Наименование участников кластера, выпускающих продукцию на 1 переделе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A02F176-435A-4902-B24A-C16180E5C49E}"/>
              </a:ext>
            </a:extLst>
          </p:cNvPr>
          <p:cNvSpPr/>
          <p:nvPr/>
        </p:nvSpPr>
        <p:spPr>
          <a:xfrm>
            <a:off x="3341126" y="4335688"/>
            <a:ext cx="2428082" cy="179396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Наименование участников кластера, выпускающих продукцию на 1 переделе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D6201E0-918E-4EEF-8BE5-98F90E767CCD}"/>
              </a:ext>
            </a:extLst>
          </p:cNvPr>
          <p:cNvSpPr/>
          <p:nvPr/>
        </p:nvSpPr>
        <p:spPr>
          <a:xfrm>
            <a:off x="5807117" y="4335688"/>
            <a:ext cx="2427030" cy="179396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Наименование участников кластера, выпускающих продукцию на 1 переделе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FD13D455-C8FE-4576-BCE9-10A4C495B715}"/>
              </a:ext>
            </a:extLst>
          </p:cNvPr>
          <p:cNvSpPr/>
          <p:nvPr/>
        </p:nvSpPr>
        <p:spPr>
          <a:xfrm>
            <a:off x="8273854" y="4335688"/>
            <a:ext cx="2658486" cy="179396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Наименование участников кластера, выпускающих продукцию на 1 переделе</a:t>
            </a:r>
          </a:p>
        </p:txBody>
      </p:sp>
    </p:spTree>
    <p:extLst>
      <p:ext uri="{BB962C8B-B14F-4D97-AF65-F5344CB8AC3E}">
        <p14:creationId xmlns:p14="http://schemas.microsoft.com/office/powerpoint/2010/main" val="257449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E293F-724B-4E77-BDB4-006362F6C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Цель и актуальность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9CD41A-C65C-44ED-AF7D-5CBA372CF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191"/>
            <a:ext cx="10515600" cy="3051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/>
              <a:t>Цель проекта</a:t>
            </a:r>
          </a:p>
          <a:p>
            <a:r>
              <a:rPr lang="ru-RU" sz="1600" dirty="0"/>
              <a:t>Описание цели реализации проекта, с указанием  информации о его влиянии на производственную кооперацию участников промышленного кластера, а также на создание и развитие российских производителей сырья, материалов и комплектующих, необходимых для повышения уровня локализации производства конечной промышленной продукции промышленного кластера.</a:t>
            </a:r>
          </a:p>
          <a:p>
            <a:r>
              <a:rPr lang="ru-RU" sz="1600" dirty="0"/>
              <a:t>Рекомендуется указать информацию о наименовании отраслевого плана импортозамещения, в состав которого входит продукция, выпускаемая в рамках совместного проекта</a:t>
            </a:r>
          </a:p>
          <a:p>
            <a:pPr marL="0" indent="0">
              <a:buNone/>
            </a:pPr>
            <a:r>
              <a:rPr lang="ru-RU" sz="1600" dirty="0"/>
              <a:t>ИЛИ</a:t>
            </a:r>
          </a:p>
          <a:p>
            <a:r>
              <a:rPr lang="ru-RU" sz="1600" dirty="0"/>
              <a:t>Указать, какой позиции перечня конкурентоспособной продукции, необходимой для реализации нацпроектов, соответствует конечная промышленная продукция промышленного кластера, выпускаемая с использованием продукции совместного проекта*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6CA4D5-68A7-41D7-B950-EAAF72D7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4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1BEAC8-278E-4C65-BD52-A5F42D11A1EB}"/>
              </a:ext>
            </a:extLst>
          </p:cNvPr>
          <p:cNvSpPr txBox="1"/>
          <p:nvPr/>
        </p:nvSpPr>
        <p:spPr>
          <a:xfrm>
            <a:off x="838200" y="6411954"/>
            <a:ext cx="38090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/>
              <a:t>*утв. Приказом Минпромторга России №2322 от 20 июля 2020 г.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EFE7BEA1-5D78-422B-B3B5-59F491EBD05F}"/>
              </a:ext>
            </a:extLst>
          </p:cNvPr>
          <p:cNvSpPr txBox="1">
            <a:spLocks/>
          </p:cNvSpPr>
          <p:nvPr/>
        </p:nvSpPr>
        <p:spPr>
          <a:xfrm>
            <a:off x="838200" y="4544432"/>
            <a:ext cx="10515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/>
              <a:t>Актуальность проекта</a:t>
            </a:r>
          </a:p>
          <a:p>
            <a:r>
              <a:rPr lang="ru-RU" sz="1600" dirty="0"/>
              <a:t>Описание актуальности реализации проекта, исходя из текущего объема импорта аналогичной продукции, наличия потенциального спроса и др.</a:t>
            </a:r>
          </a:p>
        </p:txBody>
      </p:sp>
    </p:spTree>
    <p:extLst>
      <p:ext uri="{BB962C8B-B14F-4D97-AF65-F5344CB8AC3E}">
        <p14:creationId xmlns:p14="http://schemas.microsoft.com/office/powerpoint/2010/main" val="371812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E3440-A974-4231-9BCD-44117F60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Описание продукции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F6EE3B-A46A-422B-8012-FF0100A2F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7863" y="3703781"/>
            <a:ext cx="3365870" cy="2473182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/>
              <a:t>Краткое описание продукции</a:t>
            </a:r>
          </a:p>
          <a:p>
            <a:pPr marL="0" indent="0" algn="ctr">
              <a:buNone/>
            </a:pPr>
            <a:r>
              <a:rPr lang="ru-RU" sz="1800" i="1" dirty="0"/>
              <a:t>Название, назначение и т.д.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D44491-B616-4017-9365-DF252E469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13068" y="3703781"/>
            <a:ext cx="3365859" cy="2473182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/>
              <a:t>Ключевые характеристики продукции и ее уникальность</a:t>
            </a:r>
          </a:p>
          <a:p>
            <a:pPr marL="0" indent="0" algn="ctr">
              <a:buNone/>
            </a:pPr>
            <a:r>
              <a:rPr lang="ru-RU" sz="1800" i="1" dirty="0"/>
              <a:t>Описание характеристик продукции, и ее конкурентных преимуществ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51D684-4E56-4E1A-8174-BA909481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5</a:t>
            </a:fld>
            <a:endParaRPr lang="ru-RU"/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id="{1B3BA328-B7EF-4433-81A3-B1BF073D72B2}"/>
              </a:ext>
            </a:extLst>
          </p:cNvPr>
          <p:cNvSpPr txBox="1">
            <a:spLocks/>
          </p:cNvSpPr>
          <p:nvPr/>
        </p:nvSpPr>
        <p:spPr>
          <a:xfrm>
            <a:off x="7918263" y="3703781"/>
            <a:ext cx="3365854" cy="2473182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/>
              <a:t>Потенциальные потребители продукции</a:t>
            </a:r>
          </a:p>
          <a:p>
            <a:pPr marL="0" indent="0" algn="ctr">
              <a:buNone/>
            </a:pPr>
            <a:r>
              <a:rPr lang="ru-RU" sz="1800" i="1" dirty="0"/>
              <a:t>Наименование основных потребителей выпускаемой продукции, рынки сбыта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F4A3512-C2BE-44BD-B143-9F6C688193D0}"/>
              </a:ext>
            </a:extLst>
          </p:cNvPr>
          <p:cNvSpPr/>
          <p:nvPr/>
        </p:nvSpPr>
        <p:spPr>
          <a:xfrm>
            <a:off x="2924172" y="1130120"/>
            <a:ext cx="6343649" cy="2312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ФОТОГРАФИЯ ПРОДУКЦИИ</a:t>
            </a:r>
          </a:p>
        </p:txBody>
      </p:sp>
    </p:spTree>
    <p:extLst>
      <p:ext uri="{BB962C8B-B14F-4D97-AF65-F5344CB8AC3E}">
        <p14:creationId xmlns:p14="http://schemas.microsoft.com/office/powerpoint/2010/main" val="51984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E3440-A974-4231-9BCD-44117F60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Описание инициатора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F6EE3B-A46A-422B-8012-FF0100A2F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7862" y="3703781"/>
            <a:ext cx="5148000" cy="2473182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/>
              <a:t>Описание производственной площадки инициатора проекта</a:t>
            </a:r>
          </a:p>
          <a:p>
            <a:pPr marL="0" indent="0" algn="ctr">
              <a:buNone/>
            </a:pPr>
            <a:r>
              <a:rPr lang="ru-RU" sz="1800" i="1" dirty="0"/>
              <a:t>Ключевые характеристики производственной площадки (площадь земельного участка, производственных площадей, наличие компетенций и др.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D44491-B616-4017-9365-DF252E469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6117" y="3703781"/>
            <a:ext cx="5148000" cy="2473182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/>
              <a:t>Подтверждение квалификации ключевого инициатора проекта</a:t>
            </a:r>
          </a:p>
          <a:p>
            <a:pPr marL="0" indent="0" algn="ctr">
              <a:buNone/>
            </a:pPr>
            <a:r>
              <a:rPr lang="ru-RU" sz="1800" i="1" dirty="0"/>
              <a:t>Описание основных реализованных инвестиционных проектов, объем инвестиций в данные проекты, период реализации,  и иная информация, подтверждающая наличие производственных, технологических и организационных и иных компетенций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51D684-4E56-4E1A-8174-BA909481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6</a:t>
            </a:fld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F4A3512-C2BE-44BD-B143-9F6C688193D0}"/>
              </a:ext>
            </a:extLst>
          </p:cNvPr>
          <p:cNvSpPr/>
          <p:nvPr/>
        </p:nvSpPr>
        <p:spPr>
          <a:xfrm>
            <a:off x="2924172" y="1130120"/>
            <a:ext cx="6343649" cy="2312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ФОТОГРАФИЯ ПРОИЗВОДСТВЕННАЯ ПЛОЩАДКА ИНИЦИАТОРА ПРОЕКТА</a:t>
            </a:r>
          </a:p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(ЗАВОДА/ПРЕДПРИЯТИЯ/ПРОИЗВОДСТВЕННОГО КОРПУСА)</a:t>
            </a:r>
          </a:p>
        </p:txBody>
      </p:sp>
    </p:spTree>
    <p:extLst>
      <p:ext uri="{BB962C8B-B14F-4D97-AF65-F5344CB8AC3E}">
        <p14:creationId xmlns:p14="http://schemas.microsoft.com/office/powerpoint/2010/main" val="91342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6893C-4A0F-40DC-8BA5-58B98879A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00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План-график и смета совместного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60EE9B-BBA9-4CFA-BD15-79427A994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85406" y="3207700"/>
            <a:ext cx="3087188" cy="3914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Статьи затрат по проекту</a:t>
            </a:r>
          </a:p>
          <a:p>
            <a:pPr marL="0" indent="0" algn="ctr">
              <a:buNone/>
            </a:pPr>
            <a:endParaRPr lang="ru-RU" sz="1800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C3716A-B189-47CC-8DA8-3E8793DD1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19406" y="3207700"/>
            <a:ext cx="3087188" cy="3914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Бюджет проекта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52DACA-BD82-4189-8740-524D5358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7</a:t>
            </a:fld>
            <a:endParaRPr lang="ru-RU"/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19D9E392-5963-40BE-8F11-B21DA8DFD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8228" y="2274083"/>
            <a:ext cx="2329544" cy="81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ts val="1375"/>
              </a:lnSpc>
              <a:defRPr/>
            </a:pPr>
            <a:r>
              <a:rPr lang="ru-RU" alt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Участник проекта:</a:t>
            </a:r>
          </a:p>
          <a:p>
            <a:pPr marL="171450" indent="-171450" eaLnBrk="1" hangingPunct="1">
              <a:lnSpc>
                <a:spcPts val="1375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Участник проекта № 1</a:t>
            </a:r>
          </a:p>
          <a:p>
            <a:pPr marL="171450" indent="-171450" eaLnBrk="1" hangingPunct="1">
              <a:lnSpc>
                <a:spcPts val="1375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Участник проекта № 2</a:t>
            </a:r>
            <a:endParaRPr lang="en-US" altLang="ru-RU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 eaLnBrk="1" hangingPunct="1">
              <a:lnSpc>
                <a:spcPts val="1375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Инициатор проекта № 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N</a:t>
            </a:r>
            <a:endParaRPr lang="ru-RU" altLang="ru-RU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61653959-0B8F-447C-883A-14FD6E0F5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4230" y="2275693"/>
            <a:ext cx="2329544" cy="81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ts val="1375"/>
              </a:lnSpc>
              <a:defRPr/>
            </a:pPr>
            <a:r>
              <a:rPr lang="ru-RU" alt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Инициаторы проекта:</a:t>
            </a:r>
            <a:endParaRPr lang="ru-RU" altLang="ru-RU" sz="1400" dirty="0">
              <a:latin typeface="+mn-lt"/>
              <a:cs typeface="Arial" panose="020B0604020202020204" pitchFamily="34" charset="0"/>
            </a:endParaRPr>
          </a:p>
          <a:p>
            <a:pPr marL="171450" indent="-171450" eaLnBrk="1" hangingPunct="1">
              <a:lnSpc>
                <a:spcPts val="1375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400" dirty="0">
                <a:latin typeface="+mn-lt"/>
                <a:cs typeface="Arial" panose="020B0604020202020204" pitchFamily="34" charset="0"/>
              </a:rPr>
              <a:t>Инициатор проекта № 1</a:t>
            </a:r>
          </a:p>
          <a:p>
            <a:pPr marL="171450" indent="-171450" eaLnBrk="1" hangingPunct="1">
              <a:lnSpc>
                <a:spcPts val="1375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400" dirty="0">
                <a:latin typeface="+mn-lt"/>
                <a:cs typeface="Arial" panose="020B0604020202020204" pitchFamily="34" charset="0"/>
              </a:rPr>
              <a:t>Инициатор проекта № 2</a:t>
            </a:r>
          </a:p>
          <a:p>
            <a:pPr marL="171450" indent="-171450" eaLnBrk="1" hangingPunct="1">
              <a:lnSpc>
                <a:spcPts val="1375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400" dirty="0">
                <a:latin typeface="+mn-lt"/>
                <a:cs typeface="Arial" panose="020B0604020202020204" pitchFamily="34" charset="0"/>
              </a:rPr>
              <a:t>Инициатор проекта № </a:t>
            </a:r>
            <a:r>
              <a:rPr lang="en-US" altLang="ru-RU" sz="1400" dirty="0">
                <a:latin typeface="+mn-lt"/>
                <a:cs typeface="Arial" panose="020B0604020202020204" pitchFamily="34" charset="0"/>
              </a:rPr>
              <a:t>N</a:t>
            </a:r>
            <a:endParaRPr lang="ru-RU" altLang="ru-RU"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0E03A-118D-49A0-9E68-892D941EBBAC}"/>
              </a:ext>
            </a:extLst>
          </p:cNvPr>
          <p:cNvSpPr txBox="1"/>
          <p:nvPr/>
        </p:nvSpPr>
        <p:spPr>
          <a:xfrm>
            <a:off x="3361509" y="1975090"/>
            <a:ext cx="4807131" cy="298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ts val="1375"/>
              </a:lnSpc>
              <a:defRPr/>
            </a:pPr>
            <a:r>
              <a:rPr lang="ru-RU" altLang="ru-RU" sz="1800" b="1" dirty="0">
                <a:cs typeface="Arial" panose="020B0604020202020204" pitchFamily="34" charset="0"/>
              </a:rPr>
              <a:t>Срок реализации проекта:  </a:t>
            </a:r>
            <a:r>
              <a:rPr lang="ru-RU" altLang="ru-RU" sz="2000" b="1" dirty="0">
                <a:cs typeface="Arial" panose="020B0604020202020204" pitchFamily="34" charset="0"/>
              </a:rPr>
              <a:t>20… – 20… гг.</a:t>
            </a:r>
            <a:endParaRPr lang="ru-RU" altLang="ru-RU" sz="3200" b="1" dirty="0">
              <a:solidFill>
                <a:schemeClr val="accent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22F5648E-E8F3-466B-83AE-97DCCEA70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3164"/>
              </p:ext>
            </p:extLst>
          </p:nvPr>
        </p:nvGraphicFramePr>
        <p:xfrm>
          <a:off x="1036636" y="3599138"/>
          <a:ext cx="4784728" cy="24686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22747">
                  <a:extLst>
                    <a:ext uri="{9D8B030D-6E8A-4147-A177-3AD203B41FA5}">
                      <a16:colId xmlns:a16="http://schemas.microsoft.com/office/drawing/2014/main" val="2097548688"/>
                    </a:ext>
                  </a:extLst>
                </a:gridCol>
                <a:gridCol w="961981">
                  <a:extLst>
                    <a:ext uri="{9D8B030D-6E8A-4147-A177-3AD203B41FA5}">
                      <a16:colId xmlns:a16="http://schemas.microsoft.com/office/drawing/2014/main" val="9522537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Мероприятие совместного проекта № 1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828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altLang="ru-RU" sz="1200" b="1" dirty="0">
                          <a:latin typeface="+mn-lt"/>
                          <a:cs typeface="Arial" panose="020B0604020202020204" pitchFamily="34" charset="0"/>
                        </a:rPr>
                        <a:t>Инициатор проекта 1</a:t>
                      </a:r>
                      <a:endParaRPr lang="en-US" altLang="ru-RU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200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200" b="1" baseline="0" dirty="0" err="1">
                          <a:latin typeface="+mn-lt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en-US" sz="1200" b="1" baseline="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598673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Инициатор</a:t>
                      </a: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 проекта 2</a:t>
                      </a:r>
                      <a:endParaRPr lang="ru-RU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200" b="1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млн руб</a:t>
                      </a:r>
                      <a:r>
                        <a:rPr lang="ru-RU" sz="120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1308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Мероприятие совместного проекта №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378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altLang="ru-RU" sz="1200" b="1" dirty="0">
                          <a:latin typeface="+mn-lt"/>
                          <a:cs typeface="Arial" panose="020B0604020202020204" pitchFamily="34" charset="0"/>
                        </a:rPr>
                        <a:t>Инициатор проекта 1</a:t>
                      </a:r>
                      <a:endParaRPr lang="en-US" altLang="ru-RU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200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200" b="1" baseline="0" dirty="0" err="1">
                          <a:latin typeface="+mn-lt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en-US" sz="1200" b="1" baseline="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453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Инициатор</a:t>
                      </a: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 проекта 2</a:t>
                      </a:r>
                      <a:endParaRPr lang="ru-RU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200" b="1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млн руб</a:t>
                      </a:r>
                      <a:r>
                        <a:rPr lang="ru-RU" sz="120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43371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Мероприятие совместного проекта №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218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altLang="ru-RU" sz="1200" b="1" dirty="0">
                          <a:latin typeface="+mn-lt"/>
                          <a:cs typeface="Arial" panose="020B0604020202020204" pitchFamily="34" charset="0"/>
                        </a:rPr>
                        <a:t>Инициатор проекта 1</a:t>
                      </a:r>
                      <a:endParaRPr lang="en-US" altLang="ru-RU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200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200" b="1" baseline="0" dirty="0" err="1">
                          <a:latin typeface="+mn-lt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en-US" sz="1200" b="1" baseline="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731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Инициатор</a:t>
                      </a:r>
                      <a:r>
                        <a:rPr lang="ru-RU" sz="1200" b="1" baseline="0" dirty="0">
                          <a:latin typeface="+mn-lt"/>
                          <a:cs typeface="Arial" panose="020B0604020202020204" pitchFamily="34" charset="0"/>
                        </a:rPr>
                        <a:t> проекта 2</a:t>
                      </a:r>
                      <a:endParaRPr lang="ru-RU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200" b="1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latin typeface="+mn-lt"/>
                          <a:cs typeface="Arial" panose="020B0604020202020204" pitchFamily="34" charset="0"/>
                        </a:rPr>
                        <a:t>млн руб</a:t>
                      </a:r>
                      <a:r>
                        <a:rPr lang="ru-RU" sz="120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689133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5021294A-8122-4B3A-9275-E0F2FBC45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90064"/>
              </p:ext>
            </p:extLst>
          </p:nvPr>
        </p:nvGraphicFramePr>
        <p:xfrm>
          <a:off x="6370636" y="3599137"/>
          <a:ext cx="4784728" cy="24686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86873">
                  <a:extLst>
                    <a:ext uri="{9D8B030D-6E8A-4147-A177-3AD203B41FA5}">
                      <a16:colId xmlns:a16="http://schemas.microsoft.com/office/drawing/2014/main" val="2097548688"/>
                    </a:ext>
                  </a:extLst>
                </a:gridCol>
                <a:gridCol w="1697855">
                  <a:extLst>
                    <a:ext uri="{9D8B030D-6E8A-4147-A177-3AD203B41FA5}">
                      <a16:colId xmlns:a16="http://schemas.microsoft.com/office/drawing/2014/main" val="95225372"/>
                    </a:ext>
                  </a:extLst>
                </a:gridCol>
              </a:tblGrid>
              <a:tr h="822882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dirty="0">
                          <a:latin typeface="+mn-lt"/>
                          <a:cs typeface="Arial" panose="020B0604020202020204" pitchFamily="34" charset="0"/>
                        </a:rPr>
                        <a:t>Совокупная стоимость проекта</a:t>
                      </a:r>
                    </a:p>
                  </a:txBody>
                  <a:tcPr marL="91467" marR="91467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400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baseline="0" dirty="0">
                          <a:latin typeface="+mn-lt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400" b="1" baseline="0" dirty="0" err="1">
                          <a:latin typeface="+mn-lt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en-US" sz="1400" b="1" baseline="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598673"/>
                  </a:ext>
                </a:extLst>
              </a:tr>
              <a:tr h="8228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cs typeface="Arial" panose="020B0604020202020204" pitchFamily="34" charset="0"/>
                        </a:rPr>
                        <a:t>Собственные средства</a:t>
                      </a:r>
                    </a:p>
                  </a:txBody>
                  <a:tcPr marL="91467" marR="91467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400" b="1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latin typeface="+mn-lt"/>
                          <a:cs typeface="Arial" panose="020B0604020202020204" pitchFamily="34" charset="0"/>
                        </a:rPr>
                        <a:t>млн руб</a:t>
                      </a:r>
                      <a:r>
                        <a:rPr lang="ru-RU" sz="140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130804"/>
                  </a:ext>
                </a:extLst>
              </a:tr>
              <a:tr h="822882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dirty="0">
                          <a:latin typeface="+mn-lt"/>
                          <a:cs typeface="Arial" panose="020B0604020202020204" pitchFamily="34" charset="0"/>
                        </a:rPr>
                        <a:t>Объем запрашиваемой субсидии</a:t>
                      </a:r>
                    </a:p>
                  </a:txBody>
                  <a:tcPr marL="91467" marR="91467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400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baseline="0" dirty="0">
                          <a:latin typeface="+mn-lt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400" b="1" baseline="0" dirty="0" err="1">
                          <a:latin typeface="+mn-lt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en-US" sz="1400" b="1" baseline="0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67" marR="91467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45391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D8DE999-EB23-4F6B-940F-A210E81E192A}"/>
              </a:ext>
            </a:extLst>
          </p:cNvPr>
          <p:cNvSpPr txBox="1"/>
          <p:nvPr/>
        </p:nvSpPr>
        <p:spPr>
          <a:xfrm>
            <a:off x="838200" y="1052775"/>
            <a:ext cx="10515600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1300" i="1" dirty="0"/>
              <a:t>НАИМЕНОВАНИЕ СОВМЕСТНОГО ПРОЕКТА, УКАЗАНИЕ ОТРАСЛЕВОГО ПЛАНА ИМПОРТОЗАМЕЩЕНИЯ, ШИФРА И ОКПД ВЫПУСКАЕМОЙ ПРОДУКЦИИ (СОГЛАСНО ПЛАНУ ИМПОРТОЗАМЕЩЕНИЯ) </a:t>
            </a:r>
            <a:r>
              <a:rPr lang="ru-RU" altLang="ru-RU" sz="1300" i="1" dirty="0">
                <a:solidFill>
                  <a:srgbClr val="FF0000"/>
                </a:solidFill>
              </a:rPr>
              <a:t>ИЛИ ШИФРА И ОКПД КОНЕЧНОЙ ПРОДУКЦИИ (СОГЛАСНО ПЕРЕЧНЮ КОНКУРЕНТОСПОСОБНОЙ ПРОДУКЦИИ, НЕОБХОДИМОЙ ДЛЯ РЕАЛИЗАЦИИ НАЦПРОЕКТОВ*)</a:t>
            </a:r>
          </a:p>
        </p:txBody>
      </p:sp>
    </p:spTree>
    <p:extLst>
      <p:ext uri="{BB962C8B-B14F-4D97-AF65-F5344CB8AC3E}">
        <p14:creationId xmlns:p14="http://schemas.microsoft.com/office/powerpoint/2010/main" val="263979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E21ED-C161-4518-B34B-39C956EF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Схема реализации совместного проекта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A8F2FB4-9571-4254-AFD9-3436353AB2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413467"/>
              </p:ext>
            </p:extLst>
          </p:nvPr>
        </p:nvGraphicFramePr>
        <p:xfrm>
          <a:off x="838200" y="1045029"/>
          <a:ext cx="10515600" cy="5131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1D6BB8-498B-4F0D-AE8B-EBDBE676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17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D6AD58-76D6-4DA2-A89C-C67E4EAE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000"/>
          </a:xfrm>
        </p:spPr>
        <p:txBody>
          <a:bodyPr>
            <a:noAutofit/>
          </a:bodyPr>
          <a:lstStyle/>
          <a:p>
            <a:r>
              <a:rPr lang="ru-RU" sz="3200" dirty="0"/>
              <a:t>Укрупненный план-график совместного проекта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7DC5AEA9-CB67-40F3-8F0F-6FE163298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83046"/>
              </p:ext>
            </p:extLst>
          </p:nvPr>
        </p:nvGraphicFramePr>
        <p:xfrm>
          <a:off x="838200" y="1207317"/>
          <a:ext cx="10515592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743">
                  <a:extLst>
                    <a:ext uri="{9D8B030D-6E8A-4147-A177-3AD203B41FA5}">
                      <a16:colId xmlns:a16="http://schemas.microsoft.com/office/drawing/2014/main" val="1520635270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807475928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314797908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23860264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935528357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3526188127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369949743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283897279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81435717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846509790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699453000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3224300312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2344226684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74055852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3229287019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512973806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841423568"/>
                    </a:ext>
                  </a:extLst>
                </a:gridCol>
                <a:gridCol w="1190889">
                  <a:extLst>
                    <a:ext uri="{9D8B030D-6E8A-4147-A177-3AD203B41FA5}">
                      <a16:colId xmlns:a16="http://schemas.microsoft.com/office/drawing/2014/main" val="47332112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Ключевое событие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2021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2022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2023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Результаты реализации мероприятий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1962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ru-RU" sz="1600" dirty="0"/>
                        <a:t>Ключевое событие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IV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IV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IV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III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IV</a:t>
                      </a:r>
                      <a:endParaRPr lang="ru-RU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357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Мероприятие №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843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Мероприятие №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7779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/>
                          <a:ea typeface="+mn-ea"/>
                          <a:cs typeface="+mn-cs"/>
                        </a:rPr>
                        <a:t>Мероприятие №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2013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/>
                          <a:ea typeface="+mn-ea"/>
                          <a:cs typeface="+mn-cs"/>
                        </a:rPr>
                        <a:t>Мероприятие №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528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/>
                          <a:ea typeface="+mn-ea"/>
                          <a:cs typeface="+mn-cs"/>
                        </a:rPr>
                        <a:t>Мероприятие №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20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/>
                          <a:ea typeface="+mn-ea"/>
                          <a:cs typeface="+mn-cs"/>
                        </a:rPr>
                        <a:t>Мероприятие №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181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/>
                          <a:ea typeface="+mn-ea"/>
                          <a:cs typeface="+mn-cs"/>
                        </a:rPr>
                        <a:t>Мероприятие №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Мероприятие № </a:t>
                      </a:r>
                      <a:r>
                        <a:rPr lang="en-US" sz="1400" dirty="0"/>
                        <a:t>N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7793297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237FB2-63FF-40E7-A22A-F1F629F0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0921-5F61-47E1-93F5-00A61383F58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8161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866</Words>
  <Application>Microsoft Office PowerPoint</Application>
  <PresentationFormat>Широкоэкранный</PresentationFormat>
  <Paragraphs>179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Garamond</vt:lpstr>
      <vt:lpstr>Тема Office</vt:lpstr>
      <vt:lpstr>Совместный проект «НАИМЕНОВАНИЕ СОВМЕСТНОГО ПРОЕКТА»</vt:lpstr>
      <vt:lpstr>О промышленном кластере</vt:lpstr>
      <vt:lpstr>Функциональная зависимость участников кластера</vt:lpstr>
      <vt:lpstr>Цель и актуальность проекта</vt:lpstr>
      <vt:lpstr>Описание продукции проекта</vt:lpstr>
      <vt:lpstr>Описание инициатора проекта</vt:lpstr>
      <vt:lpstr>План-график и смета совместного проекта</vt:lpstr>
      <vt:lpstr>Схема реализации совместного проекта</vt:lpstr>
      <vt:lpstr>Укрупненный план-график совместного проекта</vt:lpstr>
      <vt:lpstr>Эффекты от реализации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Совместный проект «НАИМЕНОВАНИЕ СОВМЕСТНОГО ПРОЕКТА»</dc:title>
  <dc:creator>Елена</dc:creator>
  <cp:lastModifiedBy>Ольга П. Молодцова</cp:lastModifiedBy>
  <cp:revision>17</cp:revision>
  <dcterms:created xsi:type="dcterms:W3CDTF">2021-02-24T14:27:12Z</dcterms:created>
  <dcterms:modified xsi:type="dcterms:W3CDTF">2021-03-15T06:34:56Z</dcterms:modified>
</cp:coreProperties>
</file>