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7" r:id="rId4"/>
    <p:sldId id="264" r:id="rId5"/>
    <p:sldId id="259" r:id="rId6"/>
    <p:sldId id="262" r:id="rId7"/>
    <p:sldId id="263" r:id="rId8"/>
    <p:sldId id="260" r:id="rId9"/>
    <p:sldId id="265" r:id="rId10"/>
    <p:sldId id="278" r:id="rId11"/>
    <p:sldId id="267" r:id="rId12"/>
    <p:sldId id="268" r:id="rId13"/>
    <p:sldId id="269" r:id="rId14"/>
    <p:sldId id="271" r:id="rId15"/>
    <p:sldId id="258" r:id="rId16"/>
    <p:sldId id="272" r:id="rId17"/>
    <p:sldId id="273" r:id="rId18"/>
    <p:sldId id="270" r:id="rId19"/>
    <p:sldId id="274" r:id="rId20"/>
    <p:sldId id="275" r:id="rId21"/>
    <p:sldId id="276" r:id="rId22"/>
    <p:sldId id="277" r:id="rId2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02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0D168-D181-4B6E-9FCD-40018B91EDF3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0B51-0238-4458-BDD2-103BB2D691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678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0D168-D181-4B6E-9FCD-40018B91EDF3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0B51-0238-4458-BDD2-103BB2D691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46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0D168-D181-4B6E-9FCD-40018B91EDF3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0B51-0238-4458-BDD2-103BB2D691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911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0D168-D181-4B6E-9FCD-40018B91E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0B51-0238-4458-BDD2-103BB2D691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93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0D168-D181-4B6E-9FCD-40018B91E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0B51-0238-4458-BDD2-103BB2D691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78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0D168-D181-4B6E-9FCD-40018B91E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0B51-0238-4458-BDD2-103BB2D691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161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0D168-D181-4B6E-9FCD-40018B91E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0B51-0238-4458-BDD2-103BB2D691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12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0D168-D181-4B6E-9FCD-40018B91E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0B51-0238-4458-BDD2-103BB2D691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476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0D168-D181-4B6E-9FCD-40018B91E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0B51-0238-4458-BDD2-103BB2D691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62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0D168-D181-4B6E-9FCD-40018B91E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0B51-0238-4458-BDD2-103BB2D691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426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0D168-D181-4B6E-9FCD-40018B91E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0B51-0238-4458-BDD2-103BB2D691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143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0D168-D181-4B6E-9FCD-40018B91EDF3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0B51-0238-4458-BDD2-103BB2D691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857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0D168-D181-4B6E-9FCD-40018B91E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0B51-0238-4458-BDD2-103BB2D691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267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0D168-D181-4B6E-9FCD-40018B91E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0B51-0238-4458-BDD2-103BB2D691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201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0D168-D181-4B6E-9FCD-40018B91E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0B51-0238-4458-BDD2-103BB2D691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77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0D168-D181-4B6E-9FCD-40018B91EDF3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0B51-0238-4458-BDD2-103BB2D691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605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0D168-D181-4B6E-9FCD-40018B91EDF3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0B51-0238-4458-BDD2-103BB2D691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949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0D168-D181-4B6E-9FCD-40018B91EDF3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0B51-0238-4458-BDD2-103BB2D691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137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0D168-D181-4B6E-9FCD-40018B91EDF3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0B51-0238-4458-BDD2-103BB2D691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19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0D168-D181-4B6E-9FCD-40018B91EDF3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0B51-0238-4458-BDD2-103BB2D691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311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0D168-D181-4B6E-9FCD-40018B91EDF3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0B51-0238-4458-BDD2-103BB2D691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89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0D168-D181-4B6E-9FCD-40018B91EDF3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0B51-0238-4458-BDD2-103BB2D691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720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0D168-D181-4B6E-9FCD-40018B91EDF3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E0B51-0238-4458-BDD2-103BB2D691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13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0D168-D181-4B6E-9FCD-40018B91ED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E0B51-0238-4458-BDD2-103BB2D691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204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1418museum.ru/heroes/40513307/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C58C88-5973-4BC9-8775-0BB7A75E53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68" t="1424" r="9805" b="80971"/>
          <a:stretch/>
        </p:blipFill>
        <p:spPr>
          <a:xfrm>
            <a:off x="-1" y="-1"/>
            <a:ext cx="9150527" cy="15269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EBCDCD-0A0F-4CD4-BBB9-FB6F16FD7060}"/>
              </a:ext>
            </a:extLst>
          </p:cNvPr>
          <p:cNvSpPr txBox="1"/>
          <p:nvPr/>
        </p:nvSpPr>
        <p:spPr>
          <a:xfrm>
            <a:off x="4048217" y="5037793"/>
            <a:ext cx="5095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Участники акции – сотрудники, обучающиеся ФГБУН </a:t>
            </a:r>
            <a:r>
              <a:rPr lang="ru-RU" dirty="0" err="1"/>
              <a:t>ВолНЦ</a:t>
            </a:r>
            <a:r>
              <a:rPr lang="ru-RU" dirty="0"/>
              <a:t> РАН – дети, внуки и правнуки участников Великой Отечественной войны, блокадников, тружеников тыла.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FED64B9-904B-4ACD-9219-9823CCC561DA}"/>
              </a:ext>
            </a:extLst>
          </p:cNvPr>
          <p:cNvSpPr/>
          <p:nvPr/>
        </p:nvSpPr>
        <p:spPr>
          <a:xfrm>
            <a:off x="523782" y="2219650"/>
            <a:ext cx="41769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Times New Roman Cyr" panose="02020603050405020304" pitchFamily="18" charset="0"/>
              </a:rPr>
              <a:t>«Мне кажется порою, что солдаты,</a:t>
            </a:r>
            <a:br>
              <a:rPr lang="ru-RU" i="1" dirty="0"/>
            </a:br>
            <a:r>
              <a:rPr lang="ru-RU" i="1" dirty="0">
                <a:solidFill>
                  <a:srgbClr val="000000"/>
                </a:solidFill>
                <a:latin typeface="Times New Roman Cyr" panose="02020603050405020304" pitchFamily="18" charset="0"/>
              </a:rPr>
              <a:t>С кровавых не пришедшие полей,</a:t>
            </a:r>
            <a:br>
              <a:rPr lang="ru-RU" i="1" dirty="0"/>
            </a:br>
            <a:r>
              <a:rPr lang="ru-RU" i="1" dirty="0">
                <a:solidFill>
                  <a:srgbClr val="000000"/>
                </a:solidFill>
                <a:latin typeface="Times New Roman Cyr" panose="02020603050405020304" pitchFamily="18" charset="0"/>
              </a:rPr>
              <a:t>Не в землю эту полегли когда-то,</a:t>
            </a:r>
            <a:br>
              <a:rPr lang="ru-RU" i="1" dirty="0"/>
            </a:br>
            <a:r>
              <a:rPr lang="ru-RU" i="1" dirty="0">
                <a:solidFill>
                  <a:srgbClr val="000000"/>
                </a:solidFill>
                <a:latin typeface="Times New Roman Cyr" panose="02020603050405020304" pitchFamily="18" charset="0"/>
              </a:rPr>
              <a:t>А превратились в белых журавлей…»</a:t>
            </a:r>
          </a:p>
          <a:p>
            <a:pPr algn="r"/>
            <a:r>
              <a:rPr lang="ru-RU" i="1" dirty="0">
                <a:solidFill>
                  <a:srgbClr val="000000"/>
                </a:solidFill>
                <a:latin typeface="Times New Roman Cyr" panose="02020603050405020304" pitchFamily="18" charset="0"/>
              </a:rPr>
              <a:t>Расул Гамзатов «Журавли»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17ADF3-CE90-4708-83F0-7E3720306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222" y="2148396"/>
            <a:ext cx="2563772" cy="256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54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76CB2D2C-0BDA-43B8-B8ED-7E14360BA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6" b="26488"/>
          <a:stretch/>
        </p:blipFill>
        <p:spPr bwMode="auto">
          <a:xfrm>
            <a:off x="3187084" y="16620"/>
            <a:ext cx="3178206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87084" y="1407068"/>
            <a:ext cx="2895601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Дубинин Игорь Владимирович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мой прадед со стороны отца, родился в 1913 году. На войну отправился добровольцем в звании зам. политрука.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Пропал без вести               3 октября 1941 года на территории Украинской ССР, Днепропетровской обл.,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Синельниковского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р-на,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п.г.т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Славгород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62674" y="6330191"/>
            <a:ext cx="3812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Соколова Татьяна Игоревна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1" y="1075156"/>
            <a:ext cx="2663561" cy="470768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56" b="1046"/>
          <a:stretch/>
        </p:blipFill>
        <p:spPr>
          <a:xfrm>
            <a:off x="6155291" y="1059638"/>
            <a:ext cx="2825424" cy="4887786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152181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76CB2D2C-0BDA-43B8-B8ED-7E14360BA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6" b="26488"/>
          <a:stretch/>
        </p:blipFill>
        <p:spPr bwMode="auto">
          <a:xfrm>
            <a:off x="3187084" y="16620"/>
            <a:ext cx="3178206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87156" y="1220323"/>
            <a:ext cx="37521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Шевелёв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 Дмитриевич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мой двоюродный дед со стороны матери.</a:t>
            </a:r>
          </a:p>
          <a:p>
            <a:pPr marL="0" marR="0" lvl="0" indent="4572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1919 году, погиб в 1941 году.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1854" y="6297769"/>
            <a:ext cx="3812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Соколова Татьяна Игоревна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48" y="1069524"/>
            <a:ext cx="4568153" cy="456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83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93DBDD0-4F5C-44B0-9AAA-1CE8E6282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29" y="590399"/>
            <a:ext cx="2261370" cy="3457817"/>
          </a:xfrm>
          <a:prstGeom prst="rect">
            <a:avLst/>
          </a:prstGeom>
        </p:spPr>
      </p:pic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76CB2D2C-0BDA-43B8-B8ED-7E14360BA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6" b="26488"/>
          <a:stretch/>
        </p:blipFill>
        <p:spPr bwMode="auto">
          <a:xfrm>
            <a:off x="3187084" y="16620"/>
            <a:ext cx="3178206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1854" y="6297769"/>
            <a:ext cx="3812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Борзых Александр Сергеевич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7B1352-1213-4695-8317-C09CB5EDFF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63" t="9857" r="15264" b="7355"/>
          <a:stretch/>
        </p:blipFill>
        <p:spPr>
          <a:xfrm>
            <a:off x="918266" y="754578"/>
            <a:ext cx="2342757" cy="353312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886D366-8B35-48DD-B6DF-C83397018B43}"/>
              </a:ext>
            </a:extLst>
          </p:cNvPr>
          <p:cNvSpPr/>
          <p:nvPr/>
        </p:nvSpPr>
        <p:spPr>
          <a:xfrm>
            <a:off x="681408" y="4264120"/>
            <a:ext cx="28196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Кириллов Иван Кузьмич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(1925 - 1982)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2A7722D-6141-4834-89F4-05C508B51C20}"/>
              </a:ext>
            </a:extLst>
          </p:cNvPr>
          <p:cNvSpPr/>
          <p:nvPr/>
        </p:nvSpPr>
        <p:spPr>
          <a:xfrm>
            <a:off x="379456" y="4851219"/>
            <a:ext cx="2342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Звание подполковник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2896D9C-722E-4386-8A18-4C442A1A5E8F}"/>
              </a:ext>
            </a:extLst>
          </p:cNvPr>
          <p:cNvSpPr/>
          <p:nvPr/>
        </p:nvSpPr>
        <p:spPr>
          <a:xfrm>
            <a:off x="386826" y="5220551"/>
            <a:ext cx="40342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Места службы: 57 гвардейский кавалерийский полк 15 гвардейской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кавалерийской дивизии: 15 гвардейская кавалерийская дивизия: 38 зап.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46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зсд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МВО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622A3C-0F81-4224-82EE-D0D400789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9969" y="1085307"/>
            <a:ext cx="4303242" cy="519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95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CCBCADF-7C2A-492E-BD82-7897CBB8E9D1}"/>
              </a:ext>
            </a:extLst>
          </p:cNvPr>
          <p:cNvSpPr/>
          <p:nvPr/>
        </p:nvSpPr>
        <p:spPr>
          <a:xfrm>
            <a:off x="455592" y="806733"/>
            <a:ext cx="2154443" cy="26910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76CB2D2C-0BDA-43B8-B8ED-7E14360BA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6" b="26488"/>
          <a:stretch/>
        </p:blipFill>
        <p:spPr bwMode="auto">
          <a:xfrm>
            <a:off x="3187084" y="16620"/>
            <a:ext cx="3178206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1504C17-0658-443C-A6AE-BA0F63DFAD44}"/>
              </a:ext>
            </a:extLst>
          </p:cNvPr>
          <p:cNvSpPr/>
          <p:nvPr/>
        </p:nvSpPr>
        <p:spPr>
          <a:xfrm>
            <a:off x="2610035" y="698059"/>
            <a:ext cx="241278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Малышев Борис Константинович в 1939 г. окончил Тульское военное оружейное училище со званием лейтенанта. В 1941 г. был призван на войну Вологодским военкоматом и был отправлен на Ленинградский фронт.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1297E0B-43B5-40E7-AE1E-DDD11EF36EEF}"/>
              </a:ext>
            </a:extLst>
          </p:cNvPr>
          <p:cNvSpPr/>
          <p:nvPr/>
        </p:nvSpPr>
        <p:spPr>
          <a:xfrm>
            <a:off x="292962" y="4277387"/>
            <a:ext cx="468352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600" dirty="0">
                <a:latin typeface="Times New Roman" panose="02020603050405020304" pitchFamily="18" charset="0"/>
              </a:rPr>
              <a:t>«Мой дед Малышев Борис Константинович,       1910 г.р., прошел всю войну без ранений, дошел до Берлина, выбил на рейхстаге слова «Малышев из Вологды», награжден орденом Красной Звезды. Из воспоминаний: при погрузке пушек не были взяты прицелы к ним, Малышев Б.К. на мотоцикле обогнал поезд и на следующей станции передал прицелы.»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8589D9F-3693-49B1-87B0-41EFFE3DAD19}"/>
              </a:ext>
            </a:extLst>
          </p:cNvPr>
          <p:cNvSpPr/>
          <p:nvPr/>
        </p:nvSpPr>
        <p:spPr>
          <a:xfrm>
            <a:off x="5495281" y="6415603"/>
            <a:ext cx="37641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>
                <a:latin typeface="Times New Roman" panose="02020603050405020304" pitchFamily="18" charset="0"/>
              </a:rPr>
              <a:t>Малышев Михаил Константинович</a:t>
            </a:r>
            <a:endParaRPr lang="ru-RU" altLang="ru-RU" sz="1600" dirty="0">
              <a:latin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802F0F-4081-4E4C-94C7-650A1D273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7" y="633798"/>
            <a:ext cx="1998362" cy="282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EE1610-CBE6-4321-879E-DDFFAEF50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075" y="774172"/>
            <a:ext cx="3839039" cy="556531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F732146-8CE7-40FC-B42F-FDB518B7872E}"/>
              </a:ext>
            </a:extLst>
          </p:cNvPr>
          <p:cNvSpPr/>
          <p:nvPr/>
        </p:nvSpPr>
        <p:spPr>
          <a:xfrm>
            <a:off x="292963" y="3497802"/>
            <a:ext cx="46252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50000"/>
              </a:spcBef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Прошел всю войну, пережил блокаду Ленинграда и дошел до Берлина, вернулся с фронта домой со званием капитана.</a:t>
            </a:r>
          </a:p>
        </p:txBody>
      </p:sp>
    </p:spTree>
    <p:extLst>
      <p:ext uri="{BB962C8B-B14F-4D97-AF65-F5344CB8AC3E}">
        <p14:creationId xmlns:p14="http://schemas.microsoft.com/office/powerpoint/2010/main" val="4214774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B635F0E-C0BD-469B-B768-5D58F3830C4E}"/>
              </a:ext>
            </a:extLst>
          </p:cNvPr>
          <p:cNvSpPr/>
          <p:nvPr/>
        </p:nvSpPr>
        <p:spPr>
          <a:xfrm>
            <a:off x="289249" y="806733"/>
            <a:ext cx="2651644" cy="33746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76CB2D2C-0BDA-43B8-B8ED-7E14360BA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6" b="26488"/>
          <a:stretch/>
        </p:blipFill>
        <p:spPr bwMode="auto">
          <a:xfrm>
            <a:off x="3187084" y="16620"/>
            <a:ext cx="3178206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55.userapi.com/impg/-lj5RAH_hZ82VrMYtTg5KxzBxYMOsYFhiuam0A/XWEoHZQfjPc.jpg?size=1569x2160&amp;quality=95&amp;sign=b3efb0edf0cf9d26008d26202463ce77&amp;type=album">
            <a:extLst>
              <a:ext uri="{FF2B5EF4-FFF2-40B4-BE49-F238E27FC236}">
                <a16:creationId xmlns:a16="http://schemas.microsoft.com/office/drawing/2014/main" id="{BB888151-7A45-470D-AA5A-7EEE69A998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" b="7480"/>
          <a:stretch/>
        </p:blipFill>
        <p:spPr bwMode="auto">
          <a:xfrm>
            <a:off x="446277" y="993992"/>
            <a:ext cx="2802824" cy="348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280D9C9-3B64-4EDC-AF37-B8E194C5794C}"/>
              </a:ext>
            </a:extLst>
          </p:cNvPr>
          <p:cNvSpPr/>
          <p:nvPr/>
        </p:nvSpPr>
        <p:spPr>
          <a:xfrm>
            <a:off x="476349" y="4665306"/>
            <a:ext cx="28028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500" b="1" dirty="0">
                <a:latin typeface="Times New Roman" panose="02020603050405020304" pitchFamily="18" charset="0"/>
              </a:rPr>
              <a:t>Лебедев Владимир Сергеевич</a:t>
            </a:r>
          </a:p>
          <a:p>
            <a:pPr algn="ctr"/>
            <a:r>
              <a:rPr lang="ru-RU" altLang="ru-RU" sz="1500" b="1" dirty="0">
                <a:latin typeface="Times New Roman" panose="02020603050405020304" pitchFamily="18" charset="0"/>
              </a:rPr>
              <a:t>(12.06.1919 г.р.)</a:t>
            </a:r>
            <a:endParaRPr lang="ru-RU" altLang="ru-RU" sz="1500" dirty="0">
              <a:latin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A286E8D-541D-4A8C-954E-7D81A5386863}"/>
              </a:ext>
            </a:extLst>
          </p:cNvPr>
          <p:cNvSpPr/>
          <p:nvPr/>
        </p:nvSpPr>
        <p:spPr>
          <a:xfrm>
            <a:off x="3359021" y="806733"/>
            <a:ext cx="549573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Дед моего мужа – участник Отечественной войны с 22 июня 1941 г. 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рождения: Украинская ССР, Одесская обл., г. Одесса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службы: 533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зенап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РГК; 515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зенап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ПВО 3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БелФ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515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зенап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ПВО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ЗапФ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ПВО|515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зенап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ПВО; 533 зенап|40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зенпрожп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Военное звание: старший лейтенант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Должность, часть: командир роты 533 зенитный артиллерийский полк Резерва Главного Командования .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счастью ранений не имел.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Медалью «За победу над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Германией в Великой Отечественной войне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1941–1945 гг.»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podvignaroda.ru/img/awards/new/Orden_Otechestvennoj_vojny_2st.png">
            <a:extLst>
              <a:ext uri="{FF2B5EF4-FFF2-40B4-BE49-F238E27FC236}">
                <a16:creationId xmlns:a16="http://schemas.microsoft.com/office/drawing/2014/main" id="{D9C8E9F7-FEB4-49B7-AD9C-3E26EDE39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564" y="4827923"/>
            <a:ext cx="993550" cy="100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9A6B1C-D1A3-440C-9730-6EDF086D4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9564" y="3643131"/>
            <a:ext cx="767347" cy="109634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5095FE7-71C3-4D54-9891-51A2B47CF7C4}"/>
              </a:ext>
            </a:extLst>
          </p:cNvPr>
          <p:cNvSpPr/>
          <p:nvPr/>
        </p:nvSpPr>
        <p:spPr>
          <a:xfrm>
            <a:off x="455592" y="6010750"/>
            <a:ext cx="68948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400" dirty="0">
                <a:latin typeface="Times New Roman" panose="02020603050405020304" pitchFamily="18" charset="0"/>
              </a:rPr>
              <a:t>Источник: </a:t>
            </a:r>
            <a:r>
              <a:rPr lang="ru-RU" sz="1400" dirty="0">
                <a:hlinkClick r:id="rId6"/>
              </a:rPr>
              <a:t>Галерея памяти участников ВОВ (1418museum.ru)</a:t>
            </a:r>
            <a:r>
              <a:rPr lang="ru-RU" sz="1400" dirty="0"/>
              <a:t> 40513307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11E0231-BCCB-4CB2-8C91-58CDDF26A812}"/>
              </a:ext>
            </a:extLst>
          </p:cNvPr>
          <p:cNvSpPr/>
          <p:nvPr/>
        </p:nvSpPr>
        <p:spPr>
          <a:xfrm>
            <a:off x="3356759" y="4758410"/>
            <a:ext cx="41537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1985 г. награжден </a:t>
            </a:r>
            <a:r>
              <a:rPr lang="ru-RU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Орденом Отечественной войны II степени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наградного документа: 74 Дата наградного документа: 06.04.1985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AC93106-7DB3-4CA0-8C20-092589CB8E0E}"/>
              </a:ext>
            </a:extLst>
          </p:cNvPr>
          <p:cNvSpPr/>
          <p:nvPr/>
        </p:nvSpPr>
        <p:spPr>
          <a:xfrm>
            <a:off x="5356807" y="6330466"/>
            <a:ext cx="3497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50000"/>
              </a:spcBef>
            </a:pP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</a:rPr>
              <a:t>Лебедева Юлия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1049426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1B031C6-90F8-463C-8298-1FED2C4804AA}"/>
              </a:ext>
            </a:extLst>
          </p:cNvPr>
          <p:cNvSpPr/>
          <p:nvPr/>
        </p:nvSpPr>
        <p:spPr>
          <a:xfrm>
            <a:off x="455593" y="3870338"/>
            <a:ext cx="1701682" cy="214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57096EC-16F6-4982-BE78-94ED69099502}"/>
              </a:ext>
            </a:extLst>
          </p:cNvPr>
          <p:cNvSpPr/>
          <p:nvPr/>
        </p:nvSpPr>
        <p:spPr>
          <a:xfrm>
            <a:off x="455593" y="1125454"/>
            <a:ext cx="1701682" cy="2193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76CB2D2C-0BDA-43B8-B8ED-7E14360BA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6" b="26488"/>
          <a:stretch/>
        </p:blipFill>
        <p:spPr bwMode="auto">
          <a:xfrm>
            <a:off x="3187084" y="16620"/>
            <a:ext cx="3178206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7054D2-839E-4E44-02F4-83B32BB27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35" y="1260700"/>
            <a:ext cx="1524213" cy="20100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64B968-6E63-C9B0-19CB-21D15ACE2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88" y="3911125"/>
            <a:ext cx="1505160" cy="201958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5EB9374-4CE2-FC9B-7169-7F1F5FF20F24}"/>
              </a:ext>
            </a:extLst>
          </p:cNvPr>
          <p:cNvSpPr/>
          <p:nvPr/>
        </p:nvSpPr>
        <p:spPr>
          <a:xfrm>
            <a:off x="112383" y="3307478"/>
            <a:ext cx="24191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200" b="1" dirty="0">
                <a:latin typeface="Times New Roman" panose="02020603050405020304" pitchFamily="18" charset="0"/>
              </a:rPr>
              <a:t>Осколков Николай Васильевич</a:t>
            </a:r>
          </a:p>
          <a:p>
            <a:pPr algn="ctr"/>
            <a:r>
              <a:rPr lang="ru-RU" altLang="ru-RU" sz="1200" b="1" dirty="0">
                <a:latin typeface="Times New Roman" panose="02020603050405020304" pitchFamily="18" charset="0"/>
              </a:rPr>
              <a:t>(1898 гр.)</a:t>
            </a:r>
            <a:endParaRPr lang="ru-RU" altLang="ru-RU" sz="1200" dirty="0">
              <a:latin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B0C783C-9446-F3EF-730B-0D2E70B61271}"/>
              </a:ext>
            </a:extLst>
          </p:cNvPr>
          <p:cNvSpPr/>
          <p:nvPr/>
        </p:nvSpPr>
        <p:spPr>
          <a:xfrm>
            <a:off x="112383" y="5951167"/>
            <a:ext cx="24914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200" b="1" dirty="0" err="1">
                <a:latin typeface="Times New Roman" panose="02020603050405020304" pitchFamily="18" charset="0"/>
              </a:rPr>
              <a:t>Лобаков</a:t>
            </a:r>
            <a:r>
              <a:rPr lang="ru-RU" altLang="ru-RU" sz="1200" b="1" dirty="0">
                <a:latin typeface="Times New Roman" panose="02020603050405020304" pitchFamily="18" charset="0"/>
              </a:rPr>
              <a:t> Александр Дмитриевич</a:t>
            </a:r>
          </a:p>
          <a:p>
            <a:pPr algn="ctr"/>
            <a:r>
              <a:rPr lang="ru-RU" altLang="ru-RU" sz="1200" b="1" dirty="0">
                <a:latin typeface="Times New Roman" panose="02020603050405020304" pitchFamily="18" charset="0"/>
              </a:rPr>
              <a:t>(1909 гр.)</a:t>
            </a:r>
            <a:endParaRPr lang="ru-RU" altLang="ru-RU" sz="1200" dirty="0">
              <a:latin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9939915-4D10-E7BA-0C45-834C73F43CE6}"/>
              </a:ext>
            </a:extLst>
          </p:cNvPr>
          <p:cNvSpPr/>
          <p:nvPr/>
        </p:nvSpPr>
        <p:spPr>
          <a:xfrm>
            <a:off x="2459377" y="1384457"/>
            <a:ext cx="38525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Военное звание: Красноармеец</a:t>
            </a:r>
          </a:p>
          <a:p>
            <a:pPr algn="just">
              <a:spcBef>
                <a:spcPct val="5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Места службы:</a:t>
            </a:r>
          </a:p>
          <a:p>
            <a:pPr algn="just">
              <a:spcBef>
                <a:spcPct val="5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 инженерно-саперная бригада; </a:t>
            </a:r>
          </a:p>
          <a:p>
            <a:pPr algn="just">
              <a:spcBef>
                <a:spcPct val="5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1212 отдельный саперный батальон;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B9B5A2F-0227-26F3-891A-95A8681E28F9}"/>
              </a:ext>
            </a:extLst>
          </p:cNvPr>
          <p:cNvSpPr/>
          <p:nvPr/>
        </p:nvSpPr>
        <p:spPr>
          <a:xfrm>
            <a:off x="2459377" y="3805865"/>
            <a:ext cx="3635753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Военное звание: Капитан</a:t>
            </a:r>
          </a:p>
          <a:p>
            <a:pPr algn="just">
              <a:spcBef>
                <a:spcPct val="50000"/>
              </a:spcBef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Места службы:</a:t>
            </a:r>
          </a:p>
          <a:p>
            <a:pPr algn="just">
              <a:spcBef>
                <a:spcPct val="50000"/>
              </a:spcBef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282 стрелковый полк 175 стрелковой дивизии (III); </a:t>
            </a:r>
          </a:p>
          <a:p>
            <a:pPr algn="just">
              <a:spcBef>
                <a:spcPct val="50000"/>
              </a:spcBef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 стрелковый полк 14 стрелковой дивизии; 1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БелФ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>
              <a:spcBef>
                <a:spcPct val="50000"/>
              </a:spcBef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РВК, Калининградская обл., г. Советск; </a:t>
            </a:r>
          </a:p>
          <a:p>
            <a:pPr algn="just">
              <a:spcBef>
                <a:spcPct val="50000"/>
              </a:spcBef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 запасной стрелковый полк 29 запасной стрелковой дивизии; штаб 47 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84940C-A3C3-2DB7-241B-9C5D26E67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130" y="1113753"/>
            <a:ext cx="2480768" cy="222909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59ADEEB-ED1F-3467-27FE-214754158C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7427" y="4150104"/>
            <a:ext cx="2976573" cy="183018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24F2543-EEFE-4E5E-8F7A-608EF9239C49}"/>
              </a:ext>
            </a:extLst>
          </p:cNvPr>
          <p:cNvSpPr/>
          <p:nvPr/>
        </p:nvSpPr>
        <p:spPr>
          <a:xfrm>
            <a:off x="5337366" y="6443299"/>
            <a:ext cx="3743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 Алексей Александрович</a:t>
            </a:r>
          </a:p>
        </p:txBody>
      </p:sp>
    </p:spTree>
    <p:extLst>
      <p:ext uri="{BB962C8B-B14F-4D97-AF65-F5344CB8AC3E}">
        <p14:creationId xmlns:p14="http://schemas.microsoft.com/office/powerpoint/2010/main" val="523507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F9CC8AB-1E6D-43B2-8B4E-C75EB1CE7FFE}"/>
              </a:ext>
            </a:extLst>
          </p:cNvPr>
          <p:cNvSpPr/>
          <p:nvPr/>
        </p:nvSpPr>
        <p:spPr>
          <a:xfrm>
            <a:off x="224773" y="1107193"/>
            <a:ext cx="2873533" cy="36068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76CB2D2C-0BDA-43B8-B8ED-7E14360BA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6" b="26488"/>
          <a:stretch/>
        </p:blipFill>
        <p:spPr bwMode="auto">
          <a:xfrm>
            <a:off x="3187084" y="16620"/>
            <a:ext cx="3178206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87084" y="1107193"/>
            <a:ext cx="585182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Мой дед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Аникиев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Василий Григорьевич.</a:t>
            </a:r>
          </a:p>
          <a:p>
            <a:pPr algn="just"/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Воинское звание: красноармеец; рядовой.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 призыва: Мезенский РВК, Архангельская обл.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Воинская часть: 297 гвардейский стрелковый полк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99 гвардейской стрелковой дивизии.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Награда: Медаль «За отвагу».</a:t>
            </a:r>
          </a:p>
          <a:p>
            <a:pPr algn="just"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январе 1943 года Мезенским райвоенкоматом был призван в ряды Красной Армии. Воевал в должности автоматчика в стрелковой дивизии Карельского фронта. 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июле 1944 года при наступлении из Лодейного поля Ленинградской области по направлению города Олонец неподалеку от железнодорожной станции Сортавала был тяжело ранен. Награжден медалью «За отвагу».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5533" y="4806958"/>
            <a:ext cx="3132788" cy="713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Аникиев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Василий Григорьевич</a:t>
            </a:r>
          </a:p>
          <a:p>
            <a:pPr algn="ctr">
              <a:spcAft>
                <a:spcPts val="100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(01.01.1925-13.10.1984)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" r="2326" b="1764"/>
          <a:stretch/>
        </p:blipFill>
        <p:spPr>
          <a:xfrm>
            <a:off x="379330" y="1239637"/>
            <a:ext cx="2585194" cy="338733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12997" y="5289142"/>
            <a:ext cx="38218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200" dirty="0">
                <a:latin typeface="Times New Roman" panose="02020603050405020304" pitchFamily="18" charset="0"/>
              </a:rPr>
              <a:t>Источник: Подвиг народа: </a:t>
            </a:r>
            <a:r>
              <a:rPr lang="en-US" altLang="ru-RU" sz="1200" dirty="0">
                <a:latin typeface="Times New Roman" panose="02020603050405020304" pitchFamily="18" charset="0"/>
              </a:rPr>
              <a:t>https://pamyat-naroda.ru/heroes/person-hero121262405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32377" y="6317688"/>
            <a:ext cx="2819811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Молодцова Ольга Павловна</a:t>
            </a:r>
          </a:p>
        </p:txBody>
      </p:sp>
    </p:spTree>
    <p:extLst>
      <p:ext uri="{BB962C8B-B14F-4D97-AF65-F5344CB8AC3E}">
        <p14:creationId xmlns:p14="http://schemas.microsoft.com/office/powerpoint/2010/main" val="1561165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7C5E01A-97E1-4FAC-AC75-7CF87B4663E8}"/>
              </a:ext>
            </a:extLst>
          </p:cNvPr>
          <p:cNvSpPr/>
          <p:nvPr/>
        </p:nvSpPr>
        <p:spPr>
          <a:xfrm>
            <a:off x="226380" y="536862"/>
            <a:ext cx="2342439" cy="33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4" descr="Picture background">
            <a:extLst>
              <a:ext uri="{FF2B5EF4-FFF2-40B4-BE49-F238E27FC236}">
                <a16:creationId xmlns:a16="http://schemas.microsoft.com/office/drawing/2014/main" id="{44EDF6FF-2ECF-4B00-B7C3-22C88558A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6" b="26488"/>
          <a:stretch/>
        </p:blipFill>
        <p:spPr bwMode="auto">
          <a:xfrm>
            <a:off x="3187084" y="16620"/>
            <a:ext cx="3178206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0589997-07B2-4349-8EB5-D4BF081AD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99" b="17775"/>
          <a:stretch/>
        </p:blipFill>
        <p:spPr bwMode="auto">
          <a:xfrm>
            <a:off x="349081" y="705651"/>
            <a:ext cx="2342439" cy="326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4ADC8B-CA88-485D-BCFA-01971236E7C0}"/>
              </a:ext>
            </a:extLst>
          </p:cNvPr>
          <p:cNvSpPr/>
          <p:nvPr/>
        </p:nvSpPr>
        <p:spPr>
          <a:xfrm>
            <a:off x="2732103" y="2397948"/>
            <a:ext cx="616110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раз прадедушка столкнулся с войной в марте 1943 года в родной деревне. Ранним утром на Сталинград шел эшелон с бойцами и медсёстрами и три платформы с орудиями. Немецкие диверсанты пустили поезд под откос. От сильного столкновения и грохота проснулась вся деревня. Состав горел, огонь быстро переходил с вагона на вагон. Доносились крики и стоны, просьбы о помощи. Сгорело шесть вагонов. На окраине деревни до сих пор стоит братская могила с неизвестными именами.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6C64204-7BD7-4261-834D-695A8A023158}"/>
              </a:ext>
            </a:extLst>
          </p:cNvPr>
          <p:cNvSpPr/>
          <p:nvPr/>
        </p:nvSpPr>
        <p:spPr>
          <a:xfrm>
            <a:off x="226380" y="4697841"/>
            <a:ext cx="86912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Повестка пришла прадедушке осенью 1943 года. Он был зачислен в секретную часть и не рассказывал подробности службы. В детстве  он потерял два пальца на правой ноге и не годился к строевой. Наших разведчиков забрасывали в тыл врага, по рации они передавали прадедушке сведения о планах фашистов для передачи командованию. В мае 1945 года для Александра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Вуколовича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война не закончилась. Его часть перебросили в Монголию, где он служил до 1947 года. Мой прадедушка награжден орденом Отечественной войны 2-й степени, медалью в «За победу над Германией». Он прожил 86 лет.</a:t>
            </a:r>
            <a:endParaRPr lang="ru-RU" sz="16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82E3602-A209-476A-A0B2-018FF8A8584A}"/>
              </a:ext>
            </a:extLst>
          </p:cNvPr>
          <p:cNvSpPr/>
          <p:nvPr/>
        </p:nvSpPr>
        <p:spPr>
          <a:xfrm>
            <a:off x="284084" y="3974969"/>
            <a:ext cx="23253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Голубенков Александр </a:t>
            </a:r>
          </a:p>
          <a:p>
            <a:pPr algn="ctr"/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Вуколович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(1924 - 2010)</a:t>
            </a:r>
            <a:endParaRPr lang="ru-RU" sz="1400" b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DB14DB-62B7-4C59-8D94-F23BEAED3645}"/>
              </a:ext>
            </a:extLst>
          </p:cNvPr>
          <p:cNvSpPr/>
          <p:nvPr/>
        </p:nvSpPr>
        <p:spPr>
          <a:xfrm>
            <a:off x="5804007" y="6305012"/>
            <a:ext cx="3171317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Поклад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Марина Александровна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BD878FD-2F1F-4BD7-8DA9-B8D6CAEC9080}"/>
              </a:ext>
            </a:extLst>
          </p:cNvPr>
          <p:cNvSpPr/>
          <p:nvPr/>
        </p:nvSpPr>
        <p:spPr>
          <a:xfrm>
            <a:off x="2756517" y="956004"/>
            <a:ext cx="60714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прадедушка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Голубенков Александр 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Вуколович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15 марта 1924 года в деревне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Киньшино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Воронежской (Липецкой области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Добринского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Сафоновского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совета В семье росли четыре мальчика и две девочки, прадед был третьим ребенком.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531226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background">
            <a:extLst>
              <a:ext uri="{FF2B5EF4-FFF2-40B4-BE49-F238E27FC236}">
                <a16:creationId xmlns:a16="http://schemas.microsoft.com/office/drawing/2014/main" id="{44EDF6FF-2ECF-4B00-B7C3-22C88558A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6" b="26488"/>
          <a:stretch/>
        </p:blipFill>
        <p:spPr bwMode="auto">
          <a:xfrm>
            <a:off x="3187084" y="16620"/>
            <a:ext cx="3178206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4ADC8B-CA88-485D-BCFA-01971236E7C0}"/>
              </a:ext>
            </a:extLst>
          </p:cNvPr>
          <p:cNvSpPr/>
          <p:nvPr/>
        </p:nvSpPr>
        <p:spPr>
          <a:xfrm>
            <a:off x="2685496" y="1082865"/>
            <a:ext cx="616110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прадед –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Казаков Сергей Сергеевич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1920 г.р.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Уроженец д.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Солигаличского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до призыва проживал там же. Призван в августе 1943 года. Служил в 532 отделении пулеметном батальоне 111 стрелковой дивизии Калининского фронта командиром пулеметного отделения в здании старшего сержанта, 2 раза ранен. 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Демобилизован в октябре 1944 года по ранению. Инвалид II группы. Умер в марте 1997 года. 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Захоронен на кладбище с. Корцово.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Награждён орденом Отечественной войны II ст., медалью «За боевые заслуги», орденом Отечественной войны I ст. (1985 г.)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DB14DB-62B7-4C59-8D94-F23BEAED3645}"/>
              </a:ext>
            </a:extLst>
          </p:cNvPr>
          <p:cNvSpPr/>
          <p:nvPr/>
        </p:nvSpPr>
        <p:spPr>
          <a:xfrm>
            <a:off x="6365290" y="6305012"/>
            <a:ext cx="2558906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Ворон Ольга Викторовна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57B6D30-A99D-4108-9737-CA188F8C5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02" y="1209102"/>
            <a:ext cx="228520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091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background">
            <a:extLst>
              <a:ext uri="{FF2B5EF4-FFF2-40B4-BE49-F238E27FC236}">
                <a16:creationId xmlns:a16="http://schemas.microsoft.com/office/drawing/2014/main" id="{44EDF6FF-2ECF-4B00-B7C3-22C88558A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6" b="26488"/>
          <a:stretch/>
        </p:blipFill>
        <p:spPr bwMode="auto">
          <a:xfrm>
            <a:off x="3187084" y="16620"/>
            <a:ext cx="3178206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DB14DB-62B7-4C59-8D94-F23BEAED3645}"/>
              </a:ext>
            </a:extLst>
          </p:cNvPr>
          <p:cNvSpPr/>
          <p:nvPr/>
        </p:nvSpPr>
        <p:spPr>
          <a:xfrm>
            <a:off x="6142380" y="6305012"/>
            <a:ext cx="3004733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Жирко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Светлана Михайловна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E523E0-33BF-4325-869C-C6E2909D4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908" y="743336"/>
            <a:ext cx="4070365" cy="562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00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CCBCADF-7C2A-492E-BD82-7897CBB8E9D1}"/>
              </a:ext>
            </a:extLst>
          </p:cNvPr>
          <p:cNvSpPr/>
          <p:nvPr/>
        </p:nvSpPr>
        <p:spPr>
          <a:xfrm>
            <a:off x="455592" y="806733"/>
            <a:ext cx="2154443" cy="26910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76CB2D2C-0BDA-43B8-B8ED-7E14360BA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6" b="26488"/>
          <a:stretch/>
        </p:blipFill>
        <p:spPr bwMode="auto">
          <a:xfrm>
            <a:off x="3187084" y="16620"/>
            <a:ext cx="3178206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82C9209-C173-46C8-9581-76CB9C17C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8" t="8002" r="41317" b="54199"/>
          <a:stretch/>
        </p:blipFill>
        <p:spPr bwMode="auto">
          <a:xfrm>
            <a:off x="663839" y="941035"/>
            <a:ext cx="1777520" cy="246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0B0DCA3-F2B2-4B52-8170-3351CA183CAE}"/>
              </a:ext>
            </a:extLst>
          </p:cNvPr>
          <p:cNvSpPr/>
          <p:nvPr/>
        </p:nvSpPr>
        <p:spPr>
          <a:xfrm>
            <a:off x="343016" y="3529059"/>
            <a:ext cx="24191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200" b="1" dirty="0">
                <a:latin typeface="Times New Roman" panose="02020603050405020304" pitchFamily="18" charset="0"/>
              </a:rPr>
              <a:t>Ферапонтов Андрей Федорович</a:t>
            </a:r>
          </a:p>
          <a:p>
            <a:pPr algn="ctr"/>
            <a:r>
              <a:rPr lang="ru-RU" altLang="ru-RU" sz="1200" b="1" dirty="0">
                <a:latin typeface="Times New Roman" panose="02020603050405020304" pitchFamily="18" charset="0"/>
              </a:rPr>
              <a:t>(1914 – 1963 гг.)</a:t>
            </a:r>
            <a:endParaRPr lang="ru-RU" altLang="ru-RU" sz="1200" dirty="0">
              <a:latin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1504C17-0658-443C-A6AE-BA0F63DFAD44}"/>
              </a:ext>
            </a:extLst>
          </p:cNvPr>
          <p:cNvSpPr/>
          <p:nvPr/>
        </p:nvSpPr>
        <p:spPr>
          <a:xfrm>
            <a:off x="2676620" y="847250"/>
            <a:ext cx="635197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Мой дед – участник Отечественной войны с сентября 1941 г., член ВКП(б).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Военное звание: старший сержант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Должность, часть: помощник командира взвода 28-го Гвардейского Краснознаменного стрелкового полка, 10 гвардейской Краснознаменной стрелковой дивизии.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Имел три ранения.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1943 г. награжден медалью  «За отвагу» (Приказ частям 10 Гвардейской краснознаменной стрелковой дивизии 14 армии, Карельского фронта от 17.09.1943. №028).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1297E0B-43B5-40E7-AE1E-DDD11EF36EEF}"/>
              </a:ext>
            </a:extLst>
          </p:cNvPr>
          <p:cNvSpPr/>
          <p:nvPr/>
        </p:nvSpPr>
        <p:spPr>
          <a:xfrm>
            <a:off x="411204" y="4031241"/>
            <a:ext cx="83215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600" dirty="0">
                <a:latin typeface="Times New Roman" panose="02020603050405020304" pitchFamily="18" charset="0"/>
              </a:rPr>
              <a:t>С 22-27 апреля 1942 г. в бою за высоту 240, выбыл из строя командир взвода, Ферапонтов принял командование взводом на себя. Атаковал огневую точку противника, которая не давала продвигаться роте. </a:t>
            </a:r>
          </a:p>
          <a:p>
            <a:pPr algn="just">
              <a:spcBef>
                <a:spcPct val="50000"/>
              </a:spcBef>
            </a:pPr>
            <a:r>
              <a:rPr lang="ru-RU" altLang="ru-RU" sz="1600" dirty="0">
                <a:latin typeface="Times New Roman" panose="02020603050405020304" pitchFamily="18" charset="0"/>
              </a:rPr>
              <a:t>14.10 42 г. при ночной атаке опорного пункта противника на высоте с горизонталью 300, с группой бойцов ворвался в траншеи, выбил оттуда противника, лично уничтожил трех фашистов. При переходе в контратаку противника, из захваченного пулемета уничтожил до взвода гитлеровцев.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3755B87-386A-4350-A3EB-ADB37D88AFD6}"/>
              </a:ext>
            </a:extLst>
          </p:cNvPr>
          <p:cNvSpPr/>
          <p:nvPr/>
        </p:nvSpPr>
        <p:spPr>
          <a:xfrm>
            <a:off x="455592" y="6010750"/>
            <a:ext cx="79160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400" dirty="0">
                <a:latin typeface="Times New Roman" panose="02020603050405020304" pitchFamily="18" charset="0"/>
              </a:rPr>
              <a:t>Источник: Подвиг народа: http://podvignaroda.mil.ru/?#id=17840604&amp;tab=navDetailManAward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8589D9F-3693-49B1-87B0-41EFFE3DAD19}"/>
              </a:ext>
            </a:extLst>
          </p:cNvPr>
          <p:cNvSpPr/>
          <p:nvPr/>
        </p:nvSpPr>
        <p:spPr>
          <a:xfrm>
            <a:off x="6276514" y="6371213"/>
            <a:ext cx="26810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>
                <a:latin typeface="Times New Roman" panose="02020603050405020304" pitchFamily="18" charset="0"/>
              </a:rPr>
              <a:t>Кельсина Анна Сергеевна</a:t>
            </a:r>
            <a:endParaRPr lang="ru-RU" altLang="ru-RU" sz="16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620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C03305B-349F-401E-A477-7E53034BD3CC}"/>
              </a:ext>
            </a:extLst>
          </p:cNvPr>
          <p:cNvSpPr/>
          <p:nvPr/>
        </p:nvSpPr>
        <p:spPr>
          <a:xfrm>
            <a:off x="550415" y="3790760"/>
            <a:ext cx="1793289" cy="21927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4C24292-0F1C-4604-8A4E-35D0765859CC}"/>
              </a:ext>
            </a:extLst>
          </p:cNvPr>
          <p:cNvSpPr/>
          <p:nvPr/>
        </p:nvSpPr>
        <p:spPr>
          <a:xfrm>
            <a:off x="550416" y="645249"/>
            <a:ext cx="1793289" cy="23349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4" descr="Picture background">
            <a:extLst>
              <a:ext uri="{FF2B5EF4-FFF2-40B4-BE49-F238E27FC236}">
                <a16:creationId xmlns:a16="http://schemas.microsoft.com/office/drawing/2014/main" id="{44EDF6FF-2ECF-4B00-B7C3-22C88558A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6" b="26488"/>
          <a:stretch/>
        </p:blipFill>
        <p:spPr bwMode="auto">
          <a:xfrm>
            <a:off x="3187084" y="16620"/>
            <a:ext cx="3178206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4ADC8B-CA88-485D-BCFA-01971236E7C0}"/>
              </a:ext>
            </a:extLst>
          </p:cNvPr>
          <p:cNvSpPr/>
          <p:nvPr/>
        </p:nvSpPr>
        <p:spPr>
          <a:xfrm>
            <a:off x="2685496" y="856540"/>
            <a:ext cx="61611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прадед –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Микешин Дмитрий Иванович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призыва: Вожегодский РВК, Вологодская обл. Воинское звание: мл. сержант 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Воинская часть: 1219 стрелковый полк 367 стрелковой дивизии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 отделения транспортной роты 1219 стрелкового полка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Награды: Медаль «За боевые заслуги» 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Медаль «За оборону Советского Заполярья»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DB14DB-62B7-4C59-8D94-F23BEAED3645}"/>
              </a:ext>
            </a:extLst>
          </p:cNvPr>
          <p:cNvSpPr/>
          <p:nvPr/>
        </p:nvSpPr>
        <p:spPr>
          <a:xfrm>
            <a:off x="5766047" y="6295958"/>
            <a:ext cx="3369962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Копытова Екатерина Дмитриевна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D9F772-C208-F559-05B6-1537B9164B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6" t="4751" r="6224" b="50814"/>
          <a:stretch/>
        </p:blipFill>
        <p:spPr>
          <a:xfrm>
            <a:off x="669722" y="804189"/>
            <a:ext cx="1601674" cy="20807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6E5CB0-EB25-EE14-7B5C-7DD27219DD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9" t="2751" r="5154" b="49077"/>
          <a:stretch/>
        </p:blipFill>
        <p:spPr>
          <a:xfrm>
            <a:off x="654812" y="3890668"/>
            <a:ext cx="1580493" cy="202997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5A9ACD2-8FFB-053B-A675-6C80334F1910}"/>
              </a:ext>
            </a:extLst>
          </p:cNvPr>
          <p:cNvSpPr/>
          <p:nvPr/>
        </p:nvSpPr>
        <p:spPr>
          <a:xfrm>
            <a:off x="2685496" y="4102066"/>
            <a:ext cx="616110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дедушка –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Разгулин Алексей Иринеевич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призыва: Вожегодский РВК, Вологодская обл. Воинская часть: Вологодский ВПП, Вожегодский РВК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41 легко-переправочный отряд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8DF41E8-7A60-45BD-9888-BE68A7B23399}"/>
              </a:ext>
            </a:extLst>
          </p:cNvPr>
          <p:cNvSpPr/>
          <p:nvPr/>
        </p:nvSpPr>
        <p:spPr>
          <a:xfrm>
            <a:off x="297402" y="2980198"/>
            <a:ext cx="22371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Микешин Дмитрий </a:t>
            </a:r>
          </a:p>
          <a:p>
            <a:pPr algn="ctr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</a:t>
            </a:r>
          </a:p>
          <a:p>
            <a:pPr algn="ctr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(1907-1973)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55C89D4-866F-476B-853A-5BF0E9A0434C}"/>
              </a:ext>
            </a:extLst>
          </p:cNvPr>
          <p:cNvSpPr/>
          <p:nvPr/>
        </p:nvSpPr>
        <p:spPr>
          <a:xfrm>
            <a:off x="59010" y="5940369"/>
            <a:ext cx="28230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Разгулин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Алексей </a:t>
            </a:r>
          </a:p>
          <a:p>
            <a:pPr algn="ctr"/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Иринеевич</a:t>
            </a: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(1909-1969)</a:t>
            </a:r>
          </a:p>
        </p:txBody>
      </p:sp>
    </p:spTree>
    <p:extLst>
      <p:ext uri="{BB962C8B-B14F-4D97-AF65-F5344CB8AC3E}">
        <p14:creationId xmlns:p14="http://schemas.microsoft.com/office/powerpoint/2010/main" val="4255147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73C9315-0177-4AAB-B524-846BD148D8FD}"/>
              </a:ext>
            </a:extLst>
          </p:cNvPr>
          <p:cNvSpPr/>
          <p:nvPr/>
        </p:nvSpPr>
        <p:spPr>
          <a:xfrm>
            <a:off x="452761" y="843677"/>
            <a:ext cx="2175029" cy="27251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4" descr="Picture background">
            <a:extLst>
              <a:ext uri="{FF2B5EF4-FFF2-40B4-BE49-F238E27FC236}">
                <a16:creationId xmlns:a16="http://schemas.microsoft.com/office/drawing/2014/main" id="{44EDF6FF-2ECF-4B00-B7C3-22C88558A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6" b="26488"/>
          <a:stretch/>
        </p:blipFill>
        <p:spPr bwMode="auto">
          <a:xfrm>
            <a:off x="3187084" y="16620"/>
            <a:ext cx="3178206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4ADC8B-CA88-485D-BCFA-01971236E7C0}"/>
              </a:ext>
            </a:extLst>
          </p:cNvPr>
          <p:cNvSpPr/>
          <p:nvPr/>
        </p:nvSpPr>
        <p:spPr>
          <a:xfrm>
            <a:off x="2829359" y="843677"/>
            <a:ext cx="616110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дед –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Гаржа Василий Гаврилович.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рождения: Украинская ССР, Днепропетровская обл., Днепропетровский р-н, 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Волосское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РККА с 23.06.1941 года.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Звание: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рядовой.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службы: 99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Пап.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Награды: Медаль «За боевые заслуги»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Медаль «За взятие Берлина»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Орден Отечественной войны II степени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DB14DB-62B7-4C59-8D94-F23BEAED3645}"/>
              </a:ext>
            </a:extLst>
          </p:cNvPr>
          <p:cNvSpPr/>
          <p:nvPr/>
        </p:nvSpPr>
        <p:spPr>
          <a:xfrm>
            <a:off x="5911605" y="6295958"/>
            <a:ext cx="3078856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Бурма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Виталий Владимирович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7B20B58-6153-442F-989B-623850AC6061}"/>
              </a:ext>
            </a:extLst>
          </p:cNvPr>
          <p:cNvSpPr/>
          <p:nvPr/>
        </p:nvSpPr>
        <p:spPr>
          <a:xfrm>
            <a:off x="153539" y="3556053"/>
            <a:ext cx="27836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Гаржа Василий Гаврилович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(1914 - 2001)</a:t>
            </a:r>
            <a:endParaRPr lang="ru-RU" sz="16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036C22C-4B09-4028-A1F4-A0A6E14D6EBC}"/>
              </a:ext>
            </a:extLst>
          </p:cNvPr>
          <p:cNvSpPr/>
          <p:nvPr/>
        </p:nvSpPr>
        <p:spPr>
          <a:xfrm>
            <a:off x="153539" y="4128057"/>
            <a:ext cx="86734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дедушка Вася - очень скромный, трудолюбивый, рассудительный и целеустремлённый человек. Он мог всю ночь стоять в Храме в День Пасхи и радовать внуков красивыми угощениями, всегда первым говорить «Христос Воскрес», учить трудолюбию и терпению. Смог пройти всю войну с первых дней и до самого Берлина, воспитать прекрасных дочерей Екатерину, Нину и Веру. В преклонные годы в 87 лет ездил на велосипеде и никогда не сидел без дела. В школе, когда я писал первые стихи, подписывался псевдонимом - именем и фамилией моего Деда, который всегда остаётся в моем сердце. Спасибо и низкий поклон всем нашим ветеранам.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6A25F14-507D-4B43-972C-35F1887DB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02" y="1025761"/>
            <a:ext cx="1914520" cy="244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836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76CB2D2C-0BDA-43B8-B8ED-7E14360BA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6" b="26488"/>
          <a:stretch/>
        </p:blipFill>
        <p:spPr bwMode="auto">
          <a:xfrm>
            <a:off x="3187084" y="16620"/>
            <a:ext cx="3178206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1504C17-0658-443C-A6AE-BA0F63DFAD44}"/>
              </a:ext>
            </a:extLst>
          </p:cNvPr>
          <p:cNvSpPr/>
          <p:nvPr/>
        </p:nvSpPr>
        <p:spPr>
          <a:xfrm>
            <a:off x="2676620" y="847250"/>
            <a:ext cx="635197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Мой дед – участник Великой Отечественной войны с июля 1941 г. по июль 1944 г., член ВКП(б).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Военное звание: красноармеец / ефрейтор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Должность, часть: телефонист взвода связи 2 стрелкового батальона 272 стрелкового полка 123 ордена Ленина дивизии Ленинградского фронта / 23 гвардейская стрелковая дивизия.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Имел два тяжёлых ранения.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орденом Отечественной войны 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степени, орденом Славы 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степени, медалями «За отвагу», «За боевые заслуги», «За оборону Ленинграда», «За победу над Германией».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1297E0B-43B5-40E7-AE1E-DDD11EF36EEF}"/>
              </a:ext>
            </a:extLst>
          </p:cNvPr>
          <p:cNvSpPr/>
          <p:nvPr/>
        </p:nvSpPr>
        <p:spPr>
          <a:xfrm>
            <a:off x="455592" y="3948647"/>
            <a:ext cx="539701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600" dirty="0">
                <a:latin typeface="Times New Roman" panose="02020603050405020304" pitchFamily="18" charset="0"/>
              </a:rPr>
              <a:t>В течение всего периода наступательных боёв бессменно обеспечивал бесперебойной связью командира батальона с ротой несмотря на сильный артиллерийский огонь противника, частые обрывы линии от огня. </a:t>
            </a:r>
          </a:p>
          <a:p>
            <a:pPr algn="just"/>
            <a:r>
              <a:rPr lang="ru-RU" altLang="ru-RU" sz="1600" dirty="0">
                <a:latin typeface="Times New Roman" panose="02020603050405020304" pitchFamily="18" charset="0"/>
              </a:rPr>
              <a:t>Принимал участие в снятии блокады Ленинграда, при взятии Красного Бора, в боях под </a:t>
            </a:r>
            <a:r>
              <a:rPr lang="ru-RU" altLang="ru-RU" sz="1600" dirty="0" err="1">
                <a:latin typeface="Times New Roman" panose="02020603050405020304" pitchFamily="18" charset="0"/>
              </a:rPr>
              <a:t>Синявино</a:t>
            </a:r>
            <a:r>
              <a:rPr lang="ru-RU" altLang="ru-RU" sz="1600" dirty="0"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ru-RU" altLang="ru-RU" sz="1600" dirty="0">
                <a:latin typeface="Times New Roman" panose="02020603050405020304" pitchFamily="18" charset="0"/>
              </a:rPr>
              <a:t>29.07.1944 года при выполнении боевого задания получил тяжёлые ранения в грудь и правую ногу.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3755B87-386A-4350-A3EB-ADB37D88AFD6}"/>
              </a:ext>
            </a:extLst>
          </p:cNvPr>
          <p:cNvSpPr/>
          <p:nvPr/>
        </p:nvSpPr>
        <p:spPr>
          <a:xfrm>
            <a:off x="455590" y="6017270"/>
            <a:ext cx="8501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200" dirty="0">
                <a:latin typeface="Times New Roman" panose="02020603050405020304" pitchFamily="18" charset="0"/>
              </a:rPr>
              <a:t>Источники: Приказ № 021/н по 272 стрелковому полку 123 ордена Ленина стрелковой дивизии Ленинградского фронта от 03.08.1943 г; Наградные листы, </a:t>
            </a:r>
            <a:r>
              <a:rPr lang="ru-RU" sz="1200" dirty="0"/>
              <a:t>https://1418museum.ru, https://podvignaroda.ru, https://pamyat-naroda.ru </a:t>
            </a:r>
            <a:r>
              <a:rPr lang="ru-RU" altLang="ru-RU" sz="12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8589D9F-3693-49B1-87B0-41EFFE3DAD19}"/>
              </a:ext>
            </a:extLst>
          </p:cNvPr>
          <p:cNvSpPr/>
          <p:nvPr/>
        </p:nvSpPr>
        <p:spPr>
          <a:xfrm>
            <a:off x="5410200" y="6371213"/>
            <a:ext cx="35473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>
                <a:latin typeface="Times New Roman" panose="02020603050405020304" pitchFamily="18" charset="0"/>
              </a:rPr>
              <a:t>Третьяков Евгений Александрович</a:t>
            </a:r>
            <a:endParaRPr lang="ru-RU" altLang="ru-RU" sz="1600" dirty="0">
              <a:latin typeface="Times New Roman" panose="02020603050405020304" pitchFamily="18" charset="0"/>
            </a:endParaRPr>
          </a:p>
        </p:txBody>
      </p:sp>
      <p:pic>
        <p:nvPicPr>
          <p:cNvPr id="1026" name="Picture 2" descr="H:\По деду\Бессмертный полк Шуби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90" y="933817"/>
            <a:ext cx="2124619" cy="300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:\По деду\Боевой пут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016" y="4057651"/>
            <a:ext cx="2885447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0" y="5695950"/>
            <a:ext cx="981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Боевой путь</a:t>
            </a:r>
          </a:p>
        </p:txBody>
      </p:sp>
    </p:spTree>
    <p:extLst>
      <p:ext uri="{BB962C8B-B14F-4D97-AF65-F5344CB8AC3E}">
        <p14:creationId xmlns:p14="http://schemas.microsoft.com/office/powerpoint/2010/main" val="2789586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5AC0AA9-0309-40B8-9AAC-BF06A8705215}"/>
              </a:ext>
            </a:extLst>
          </p:cNvPr>
          <p:cNvSpPr/>
          <p:nvPr/>
        </p:nvSpPr>
        <p:spPr>
          <a:xfrm>
            <a:off x="261666" y="904392"/>
            <a:ext cx="2925418" cy="23144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76CB2D2C-0BDA-43B8-B8ED-7E14360BA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6" b="26488"/>
          <a:stretch/>
        </p:blipFill>
        <p:spPr bwMode="auto">
          <a:xfrm>
            <a:off x="3187084" y="16620"/>
            <a:ext cx="3178206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BD5AD51-2BF4-4520-9B5E-BBE3727A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48" y="1067299"/>
            <a:ext cx="2755255" cy="206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5C72AFB-B3CC-4ECE-AA62-4E293C69A3E0}"/>
              </a:ext>
            </a:extLst>
          </p:cNvPr>
          <p:cNvSpPr/>
          <p:nvPr/>
        </p:nvSpPr>
        <p:spPr>
          <a:xfrm>
            <a:off x="3187084" y="847251"/>
            <a:ext cx="59569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Мой двоюродный дед Лавров Александр Михайлович – участник Великой Отечественной войны с ноября 1943 г. по 1945 г.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Военное звание: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 разведроты.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Должность, часть: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мая 1944 года был командиром отделения в 187 стрелковом полку. В составе Ленинградского фронта А.М. Лавров прошёл всю Прибалтику, Венгрию, Польшу почти до Берлина. 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Имел два тяжёлых ранения.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орденом Славы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Орденом Отечественной войны I степени.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10116EA-5450-499B-A86C-8103C608844A}"/>
              </a:ext>
            </a:extLst>
          </p:cNvPr>
          <p:cNvSpPr/>
          <p:nvPr/>
        </p:nvSpPr>
        <p:spPr>
          <a:xfrm>
            <a:off x="261666" y="3514141"/>
            <a:ext cx="876692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октября 1943 года Александр Михайлович был призван на действительную военную службу, с ноября 1943 по май 1944 года служил в 33 запасном стрелковом полку. Он начал свой боевой путь с участия в Московской битве. В 1944 году в Польше получил первое осколочное ранение в голову. После госпиталя, где он провёл несколько недель, вновь был отправлен на фронт.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Михайлович участвовал в легендарном форсировании реки Одер. Расширяя плацдарм, со своим отрядом Александр Михайлович участвовал в подрыве моста. Будучи уже под Берлином, 24 февраля 1945 года получил тяжёлое ранение: поднимая роту в атаку, А.М. Лавров был ранен разрывной пулей в ноги. Это ранение на всю жизнь сказалось лёгкой хромотой на обе ноги.</a:t>
            </a:r>
          </a:p>
          <a:p>
            <a:r>
              <a:rPr lang="ru-RU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Дядя Саша очень не любил вспоминать  годы войны, и не смотря, на тяжелую юность, он и моя бабушка, его родная сестра, были уникальными людьми!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782172B-A604-4BDC-9141-7CF01338A152}"/>
              </a:ext>
            </a:extLst>
          </p:cNvPr>
          <p:cNvSpPr/>
          <p:nvPr/>
        </p:nvSpPr>
        <p:spPr>
          <a:xfrm>
            <a:off x="261666" y="6106480"/>
            <a:ext cx="79160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400" dirty="0">
                <a:latin typeface="Times New Roman" panose="02020603050405020304" pitchFamily="18" charset="0"/>
              </a:rPr>
              <a:t>Источник:</a:t>
            </a:r>
            <a:r>
              <a:rPr lang="en-US" altLang="ru-RU" sz="1400" dirty="0">
                <a:latin typeface="Times New Roman" panose="02020603050405020304" pitchFamily="18" charset="0"/>
              </a:rPr>
              <a:t>https://memorial.totma-region.ru/polk/841-lavrov-aleksandr-mihailovich.html</a:t>
            </a:r>
            <a:endParaRPr lang="ru-RU" altLang="ru-RU" sz="1400" dirty="0">
              <a:latin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D6FE59E-B1B8-4E4A-B7BD-FBCCF2D22ABF}"/>
              </a:ext>
            </a:extLst>
          </p:cNvPr>
          <p:cNvSpPr/>
          <p:nvPr/>
        </p:nvSpPr>
        <p:spPr>
          <a:xfrm>
            <a:off x="5744308" y="6371213"/>
            <a:ext cx="3213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>
                <a:latin typeface="Times New Roman" panose="02020603050405020304" pitchFamily="18" charset="0"/>
              </a:rPr>
              <a:t>Мясникова Вера Викторовна</a:t>
            </a:r>
            <a:endParaRPr lang="ru-RU" altLang="ru-RU" sz="1600" dirty="0">
              <a:latin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500FE04-C662-4839-BF62-FEE8CEF6822B}"/>
              </a:ext>
            </a:extLst>
          </p:cNvPr>
          <p:cNvSpPr/>
          <p:nvPr/>
        </p:nvSpPr>
        <p:spPr>
          <a:xfrm>
            <a:off x="261665" y="3155314"/>
            <a:ext cx="29254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Лавров Александр Михайлович</a:t>
            </a:r>
          </a:p>
          <a:p>
            <a:pPr algn="ctr"/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(31.07.1926 - 03.05.2008) 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162899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76CB2D2C-0BDA-43B8-B8ED-7E14360BA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6" b="26488"/>
          <a:stretch/>
        </p:blipFill>
        <p:spPr bwMode="auto">
          <a:xfrm>
            <a:off x="3191623" y="0"/>
            <a:ext cx="3178206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36486" y="738755"/>
            <a:ext cx="623589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глухой деревне Воробьи, что в Кировских лесах стояла</a:t>
            </a:r>
          </a:p>
          <a:p>
            <a:pPr algn="ctr" defTabSz="914400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Сусловых, в семье крестьянской мальчишки крепкие рождались.</a:t>
            </a:r>
          </a:p>
          <a:p>
            <a:pPr algn="ctr" defTabSz="914400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Степан, и Фёдор, и Сергей росли, премудростям учились,</a:t>
            </a:r>
          </a:p>
          <a:p>
            <a:pPr algn="ctr" defTabSz="914400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Работали, создали семьи, мечтали, верили, любили.</a:t>
            </a:r>
          </a:p>
          <a:p>
            <a:pPr algn="ctr" defTabSz="914400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Война разрушила надежды, и в самый трудный, грозный час</a:t>
            </a:r>
          </a:p>
          <a:p>
            <a:pPr algn="ctr" defTabSz="914400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Ушли крестьянские мужчины на фронт, за Родину, за нас!</a:t>
            </a:r>
          </a:p>
          <a:p>
            <a:pPr algn="ctr" defTabSz="914400"/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Прапрапрабабушка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Агрипина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ждала родимых сыновей. ...</a:t>
            </a:r>
          </a:p>
          <a:p>
            <a:pPr algn="ctr" defTabSz="914400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похоронки... Друг за другом...Степан, и Фёдор, и Сергей...</a:t>
            </a:r>
          </a:p>
          <a:p>
            <a:pPr algn="ctr" defTabSz="914400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Пропали без вести, но где? Где головы свои сложили?</a:t>
            </a:r>
          </a:p>
          <a:p>
            <a:pPr algn="ctr" defTabSz="914400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вы хотели просто жить! Мечтали, верили, любили...</a:t>
            </a:r>
          </a:p>
          <a:p>
            <a:pPr algn="ctr" defTabSz="914400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помним вас! И память эта навечно в сердце у людей!</a:t>
            </a:r>
          </a:p>
          <a:p>
            <a:pPr algn="ctr" defTabSz="914400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Сияют звёздочки на небе - Степан, и Фёдор, и Сергей....</a:t>
            </a:r>
          </a:p>
          <a:p>
            <a:pPr algn="ctr" defTabSz="914400"/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- Старикова Ольга, внучка братьев Сусловых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113609"/>
            <a:ext cx="878497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Июль 1941 года, г. Киров. Идет активное формирование 311 стрелковой дивизии (СД). Боевая подготовка дивизии проходила по сокращённой программе (даже без оружия) с 20 июля по 10 августа 1941г. Уже 11 августа дивизия выдвинулась на фронт, 16-17 августа разгружалась на станциях Бабино и </a:t>
            </a:r>
            <a:r>
              <a:rPr lang="ru-RU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Полисть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в районе Чудово. В это время немецкая 18-я армия, продвигаясь к Новгороду, разбила 48-ю армию СССР, заставив её в беспорядке отступать. Встретив 311-ю дивизию, представители 48-й армии не могли дать точного описания обстановки на фронте — поэтому 311-ю СД выдвинули навстречу врагу без ориентировки.</a:t>
            </a:r>
          </a:p>
          <a:p>
            <a:pPr algn="just" defTabSz="914400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Во второй половине 17 августа в районе </a:t>
            </a:r>
            <a:r>
              <a:rPr lang="ru-RU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Трегобово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(15 километров южнее Чудово) дивизия вступила в бой, длившийся больше 20-и часов. Из 10 991 человек личного состава, с которыми дивизия вступила в войну 17 августа, к 22 августа осталась в строю только четверть — 2757 человек. В один день, 18 августа 1941 года, на одном участке фронта, в районе города Чудово, большинство бойцов из Кировской области погибли, пропали без вести, попали в плен... </a:t>
            </a:r>
          </a:p>
          <a:p>
            <a:pPr algn="just" defTabSz="914400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 июле 1941 года были призваны и ушли на фронт мои прапрадеды Суслов Федор Петрович, Суслов Степан Петрович и Суслов Сергей Петрович (призван на службу в армию в 1938 г.), уроженцы </a:t>
            </a:r>
            <a:r>
              <a:rPr lang="ru-RU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д.Воробьи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Мурашинского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Кировской области. Ушли и не вернулись...Пропали без вести...</a:t>
            </a:r>
          </a:p>
          <a:p>
            <a:pPr algn="just" defTabSz="914400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Суслов Степан Петрович погиб 18.08.1941г. Ленинградская обл., </a:t>
            </a:r>
            <a:r>
              <a:rPr lang="ru-RU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Чудовский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р-н, г. Чудово. Здесь и погибла большая часть 311 стрелковой дивизии... Сергей пропал без вести в октябре 1941 г., Федор пропал без вести в январе 1942 года...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52" y="728989"/>
            <a:ext cx="2298534" cy="331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69118" y="6478422"/>
            <a:ext cx="37673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ru-RU" sz="1600" b="1" dirty="0" err="1">
                <a:solidFill>
                  <a:prstClr val="black"/>
                </a:solidFill>
                <a:latin typeface="Book Antiqua" pitchFamily="18" charset="0"/>
              </a:rPr>
              <a:t>Сагидуллина</a:t>
            </a:r>
            <a:r>
              <a:rPr lang="ru-RU" sz="1600" b="1" dirty="0">
                <a:solidFill>
                  <a:prstClr val="black"/>
                </a:solidFill>
                <a:latin typeface="Book Antiqua" pitchFamily="18" charset="0"/>
              </a:rPr>
              <a:t> Евгения Анатольевна</a:t>
            </a:r>
          </a:p>
        </p:txBody>
      </p:sp>
    </p:spTree>
    <p:extLst>
      <p:ext uri="{BB962C8B-B14F-4D97-AF65-F5344CB8AC3E}">
        <p14:creationId xmlns:p14="http://schemas.microsoft.com/office/powerpoint/2010/main" val="1745099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76CB2D2C-0BDA-43B8-B8ED-7E14360BA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6" b="26488"/>
          <a:stretch/>
        </p:blipFill>
        <p:spPr bwMode="auto">
          <a:xfrm>
            <a:off x="3191623" y="0"/>
            <a:ext cx="3178206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91623" y="1009080"/>
            <a:ext cx="54006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Жиров Семен Иванович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1897 г.р., уроженец Курской области,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Фатежского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д.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Шмарное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1942 находился в Илецке (Оренбургская область) в составе 61 запасного стрелкового полка 13 запасной стрелковой дивизии. Отсюда в феврале 1942 в составе сформированной маршевой роты № 3782 отправился в ст. Старицу (Тверская область) на Калининский фронт — оперативно-стратегическое объединение в вооружённых силах СССР во время Великой Отечественной войны. 20 октября 1943 Калининский фронт был переименован в 1-й Прибалтийский фронт. </a:t>
            </a:r>
          </a:p>
          <a:p>
            <a:pPr algn="just" defTabSz="91440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сожалению, более подробной информацией не располагаем. Но знаем точно, что Семен вернулся с войны живым! Похоронен на своей родине, в д.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Шмарное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До сих пор многие документы засекречены. Возможно, через годы, удастся найти еще какую-нибудь информацию о нашем прапрадеде Семене...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87861" y="6306360"/>
            <a:ext cx="37673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ru-RU" sz="1600" b="1" dirty="0" err="1">
                <a:solidFill>
                  <a:prstClr val="black"/>
                </a:solidFill>
                <a:latin typeface="Book Antiqua" pitchFamily="18" charset="0"/>
              </a:rPr>
              <a:t>Сагидуллина</a:t>
            </a:r>
            <a:r>
              <a:rPr lang="ru-RU" sz="1600" b="1" dirty="0">
                <a:solidFill>
                  <a:prstClr val="black"/>
                </a:solidFill>
                <a:latin typeface="Book Antiqua" pitchFamily="18" charset="0"/>
              </a:rPr>
              <a:t> Евгения Анатольевна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50" y="1057669"/>
            <a:ext cx="2647829" cy="3816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620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4ACCECA-81B2-4B75-B520-FA2A0F521BD9}"/>
              </a:ext>
            </a:extLst>
          </p:cNvPr>
          <p:cNvSpPr/>
          <p:nvPr/>
        </p:nvSpPr>
        <p:spPr>
          <a:xfrm>
            <a:off x="275204" y="806733"/>
            <a:ext cx="1965776" cy="28674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76CB2D2C-0BDA-43B8-B8ED-7E14360BA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6" b="26488"/>
          <a:stretch/>
        </p:blipFill>
        <p:spPr bwMode="auto">
          <a:xfrm>
            <a:off x="3187084" y="16620"/>
            <a:ext cx="3178206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6" t="5644" r="27405" b="25050"/>
          <a:stretch/>
        </p:blipFill>
        <p:spPr>
          <a:xfrm>
            <a:off x="363980" y="936517"/>
            <a:ext cx="1793290" cy="26988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9756" y="756740"/>
            <a:ext cx="655666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Качалов Александр Леонтьевич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1909 г. в д. Третьяковская Борисово-Судского р-на Вологодской области.                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советско-финляндской войны (1939-1940). Указом Президиума ВС СССР от 11.04.1940 «О награждении орденами и медалями СССР начальствующего и рядового состава Красной Армии» с формулировкой «За образцовое выполнение боевых заданий Командования на фронте борьбы с финской белогвардейщиной и проявленные при этом доблесть и мужество» был награжден Медалью «За боевые заслуги».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8089" y="6333280"/>
            <a:ext cx="3451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Исаева Наталия, Ушакова Татьяна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F1E56B8-DD01-4FCE-889F-A4B9ABBE8A16}"/>
              </a:ext>
            </a:extLst>
          </p:cNvPr>
          <p:cNvSpPr/>
          <p:nvPr/>
        </p:nvSpPr>
        <p:spPr>
          <a:xfrm>
            <a:off x="202665" y="3803971"/>
            <a:ext cx="20721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Качалов Александр 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Леонтьевич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(1909 – 1942 гг.)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89DFE0-916E-4E72-A65D-DBB384B9D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760" y="2890437"/>
            <a:ext cx="3613837" cy="228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B41AA12-D2D3-46BD-8938-2FBCF57F1DF8}"/>
              </a:ext>
            </a:extLst>
          </p:cNvPr>
          <p:cNvSpPr/>
          <p:nvPr/>
        </p:nvSpPr>
        <p:spPr>
          <a:xfrm>
            <a:off x="2329755" y="3915589"/>
            <a:ext cx="28731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июле 1941 г. ушел на фронт. 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старшиной роты связи 33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ОСБр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4-го гвардейского стрелкового корпуса. 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 4 сентября 1942 года в ожесточенных боях 3-й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Синявинской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наступательной операции по прорыву блокады г. Ленинграда.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E4979FC-A07D-41BB-A302-457924173439}"/>
              </a:ext>
            </a:extLst>
          </p:cNvPr>
          <p:cNvSpPr/>
          <p:nvPr/>
        </p:nvSpPr>
        <p:spPr>
          <a:xfrm>
            <a:off x="5046705" y="5190467"/>
            <a:ext cx="40972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 орденами и медалями СССР начальствующего и рядового состава Красной Армии. Екатерининский зал Кремля. 1940 г.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4FF1054-4705-461E-9F05-106F40847031}"/>
              </a:ext>
            </a:extLst>
          </p:cNvPr>
          <p:cNvSpPr/>
          <p:nvPr/>
        </p:nvSpPr>
        <p:spPr>
          <a:xfrm>
            <a:off x="2329756" y="2709812"/>
            <a:ext cx="28731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 проходило в Екатерининском зале Кремля. Награды вручал председатель Президиума Верховного Совета СССР М.И. Калинин.</a:t>
            </a:r>
          </a:p>
        </p:txBody>
      </p:sp>
    </p:spTree>
    <p:extLst>
      <p:ext uri="{BB962C8B-B14F-4D97-AF65-F5344CB8AC3E}">
        <p14:creationId xmlns:p14="http://schemas.microsoft.com/office/powerpoint/2010/main" val="412371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62D21F4-EB61-4436-9CD1-32E1CD8BE60F}"/>
              </a:ext>
            </a:extLst>
          </p:cNvPr>
          <p:cNvSpPr/>
          <p:nvPr/>
        </p:nvSpPr>
        <p:spPr>
          <a:xfrm>
            <a:off x="502217" y="1056443"/>
            <a:ext cx="2731492" cy="37146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57A40B7-4C5E-4504-B59A-B18384356B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3531" b="3178"/>
          <a:stretch/>
        </p:blipFill>
        <p:spPr>
          <a:xfrm>
            <a:off x="399495" y="1233996"/>
            <a:ext cx="2636668" cy="3648722"/>
          </a:xfr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84EDBC36-7C38-4132-BCC6-E59D3D944B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91272" y="971597"/>
            <a:ext cx="5433134" cy="3547137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Королёв Дмитрий Александрович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(рядовой)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Мой дед – участник Великой Отечественной войны с 1944 года. Уроженец п.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Вотча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Вожегодского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Вологодской области. Попал на фронт восемнадцатилетним. Свой фронтовой путь прошел в качестве связиста. Дороги войны вели его от родной Вожеги через Кандалакшу, Беломорск, Кемь, Петрозаводск, Ленинград, Белоруссию, Польшу почти до самого Берлина.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Передвигались в основном по ночам пешком, приходилось тянуть кабель под постоянными обстрелами. Д.А. Королёв получил осколочное ранение в ногу, сам удалил осколок и остался в строю. </a:t>
            </a:r>
          </a:p>
        </p:txBody>
      </p:sp>
      <p:pic>
        <p:nvPicPr>
          <p:cNvPr id="4" name="Picture 4" descr="Picture background">
            <a:extLst>
              <a:ext uri="{FF2B5EF4-FFF2-40B4-BE49-F238E27FC236}">
                <a16:creationId xmlns:a16="http://schemas.microsoft.com/office/drawing/2014/main" id="{50FBC089-B9E5-43ED-9322-8E6BAD83D6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6" b="26488"/>
          <a:stretch/>
        </p:blipFill>
        <p:spPr bwMode="auto">
          <a:xfrm>
            <a:off x="3187084" y="16620"/>
            <a:ext cx="3178206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E1D598F-044E-41EA-8DF1-BAFD75F29776}"/>
              </a:ext>
            </a:extLst>
          </p:cNvPr>
          <p:cNvSpPr/>
          <p:nvPr/>
        </p:nvSpPr>
        <p:spPr>
          <a:xfrm>
            <a:off x="375104" y="4948673"/>
            <a:ext cx="26366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Королёв Дмитрий Александрович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1926-2008 гг.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6E6ADF3-BD22-44B0-A365-DB14300F2FD7}"/>
              </a:ext>
            </a:extLst>
          </p:cNvPr>
          <p:cNvSpPr/>
          <p:nvPr/>
        </p:nvSpPr>
        <p:spPr>
          <a:xfrm>
            <a:off x="4367814" y="6336239"/>
            <a:ext cx="4572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 defTabSz="914400">
              <a:lnSpc>
                <a:spcPct val="90000"/>
              </a:lnSpc>
              <a:spcBef>
                <a:spcPts val="1000"/>
              </a:spcBef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Степанова Надежда Витальевна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8F21CFC-F50D-4954-B8BC-04BB0FEB8F24}"/>
              </a:ext>
            </a:extLst>
          </p:cNvPr>
          <p:cNvSpPr/>
          <p:nvPr/>
        </p:nvSpPr>
        <p:spPr>
          <a:xfrm>
            <a:off x="3391272" y="4453730"/>
            <a:ext cx="5433134" cy="1543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Победы рядовой Королёв ещё пять лет служил в Варшаве. Домой вернулся только в конце 1950 г.  Награждён медалями за боевые заслуги, Орденом Трудового Красного Знамени, Орденом Отечественной войны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степени.</a:t>
            </a:r>
          </a:p>
        </p:txBody>
      </p:sp>
    </p:spTree>
    <p:extLst>
      <p:ext uri="{BB962C8B-B14F-4D97-AF65-F5344CB8AC3E}">
        <p14:creationId xmlns:p14="http://schemas.microsoft.com/office/powerpoint/2010/main" val="1045394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A74A43-8C09-45AA-8369-34D970884B1A}"/>
              </a:ext>
            </a:extLst>
          </p:cNvPr>
          <p:cNvSpPr/>
          <p:nvPr/>
        </p:nvSpPr>
        <p:spPr>
          <a:xfrm>
            <a:off x="901712" y="921694"/>
            <a:ext cx="2334584" cy="31127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684B64-2194-4E8B-8CD3-C56AB587C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21229" y="1098876"/>
            <a:ext cx="5504155" cy="38177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Степанова Александра Васильевна (1920 г.р.) -  гвардии рядовой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призыва: Вологодский РВК, Вологодская обл., Вологодский р-н (1942)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Воинская часть: 228 гвардейский гаубичный артиллерийский полк (телефонист)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Награды: 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отвагу»  – за то, что, несмотря на сильный артобстрел, обеспечила бесперебойную связь командира батареи с отделениями, устранив за один день 24 июня 1944 г. 30 порывов линии связи (Приказ подразделения №: 11/н от: 28.06.1944. Издан: 228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Прибалтийского фронта) 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боевые заслуги» - за то, что в бою за г. Черск (Польша) под непрерывным артогнем без отдыха в течение двух суток находилась на линии связи, устранив до 40 прорывов (Приказ подразделения №: 5/н от: 25.03.1945. Издан: 228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896666C-4C20-461D-A584-89E8DD688E7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79" y="1104115"/>
            <a:ext cx="2334584" cy="3112779"/>
          </a:xfrm>
        </p:spPr>
      </p:pic>
      <p:pic>
        <p:nvPicPr>
          <p:cNvPr id="7" name="Picture 4" descr="Picture background">
            <a:extLst>
              <a:ext uri="{FF2B5EF4-FFF2-40B4-BE49-F238E27FC236}">
                <a16:creationId xmlns:a16="http://schemas.microsoft.com/office/drawing/2014/main" id="{F1ABA742-76C7-4353-AC39-035CD5F25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6" b="26488"/>
          <a:stretch/>
        </p:blipFill>
        <p:spPr bwMode="auto">
          <a:xfrm>
            <a:off x="3187084" y="16620"/>
            <a:ext cx="3178206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CA054A-D060-4A71-A072-5D92A797472F}"/>
              </a:ext>
            </a:extLst>
          </p:cNvPr>
          <p:cNvSpPr/>
          <p:nvPr/>
        </p:nvSpPr>
        <p:spPr>
          <a:xfrm>
            <a:off x="673020" y="4331854"/>
            <a:ext cx="23783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Степанова Александра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Васильевна</a:t>
            </a:r>
            <a:endParaRPr lang="ru-RU" sz="16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C7397E6-C75D-4188-B1E8-FBCB701FD12D}"/>
              </a:ext>
            </a:extLst>
          </p:cNvPr>
          <p:cNvSpPr/>
          <p:nvPr/>
        </p:nvSpPr>
        <p:spPr>
          <a:xfrm>
            <a:off x="4367814" y="6336239"/>
            <a:ext cx="4572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 defTabSz="914400">
              <a:lnSpc>
                <a:spcPct val="90000"/>
              </a:lnSpc>
              <a:spcBef>
                <a:spcPts val="1000"/>
              </a:spcBef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Степанова Надежда Витальевна</a:t>
            </a:r>
          </a:p>
        </p:txBody>
      </p:sp>
    </p:spTree>
    <p:extLst>
      <p:ext uri="{BB962C8B-B14F-4D97-AF65-F5344CB8AC3E}">
        <p14:creationId xmlns:p14="http://schemas.microsoft.com/office/powerpoint/2010/main" val="38322509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373</TotalTime>
  <Words>2965</Words>
  <Application>Microsoft Office PowerPoint</Application>
  <PresentationFormat>Экран (4:3)</PresentationFormat>
  <Paragraphs>182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Book Antiqua</vt:lpstr>
      <vt:lpstr>Calibri</vt:lpstr>
      <vt:lpstr>Calibri Light</vt:lpstr>
      <vt:lpstr>Times New Roman</vt:lpstr>
      <vt:lpstr>Times New Roman Cyr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Сергеевна Кельсина</dc:creator>
  <cp:lastModifiedBy>Анна Сергеевна Кельсина</cp:lastModifiedBy>
  <cp:revision>44</cp:revision>
  <cp:lastPrinted>2024-05-07T10:45:05Z</cp:lastPrinted>
  <dcterms:created xsi:type="dcterms:W3CDTF">2024-05-02T10:57:19Z</dcterms:created>
  <dcterms:modified xsi:type="dcterms:W3CDTF">2024-05-08T06:55:47Z</dcterms:modified>
</cp:coreProperties>
</file>