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9"/>
  </p:notesMasterIdLst>
  <p:sldIdLst>
    <p:sldId id="266" r:id="rId2"/>
    <p:sldId id="281" r:id="rId3"/>
    <p:sldId id="274" r:id="rId4"/>
    <p:sldId id="282" r:id="rId5"/>
    <p:sldId id="289" r:id="rId6"/>
    <p:sldId id="294" r:id="rId7"/>
    <p:sldId id="295" r:id="rId8"/>
    <p:sldId id="296" r:id="rId9"/>
    <p:sldId id="297" r:id="rId10"/>
    <p:sldId id="298" r:id="rId11"/>
    <p:sldId id="283" r:id="rId12"/>
    <p:sldId id="299" r:id="rId13"/>
    <p:sldId id="300" r:id="rId14"/>
    <p:sldId id="301" r:id="rId15"/>
    <p:sldId id="302" r:id="rId16"/>
    <p:sldId id="303" r:id="rId17"/>
    <p:sldId id="304" r:id="rId18"/>
    <p:sldId id="290" r:id="rId19"/>
    <p:sldId id="306" r:id="rId20"/>
    <p:sldId id="307" r:id="rId21"/>
    <p:sldId id="308" r:id="rId22"/>
    <p:sldId id="309" r:id="rId23"/>
    <p:sldId id="284" r:id="rId24"/>
    <p:sldId id="305" r:id="rId25"/>
    <p:sldId id="291" r:id="rId26"/>
    <p:sldId id="292" r:id="rId27"/>
    <p:sldId id="288" r:id="rId28"/>
  </p:sldIdLst>
  <p:sldSz cx="9144000" cy="6858000" type="screen4x3"/>
  <p:notesSz cx="6797675" cy="987266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3399"/>
    <a:srgbClr val="FFFFFF"/>
    <a:srgbClr val="00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43" autoAdjust="0"/>
  </p:normalViewPr>
  <p:slideViewPr>
    <p:cSldViewPr>
      <p:cViewPr varScale="1">
        <p:scale>
          <a:sx n="88" d="100"/>
          <a:sy n="88" d="100"/>
        </p:scale>
        <p:origin x="-96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BBE7599-32E7-454C-8941-EAEBD365D24C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BBA0F4E-7EA3-4F1C-96D6-5B93C1C3691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655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BA0F4E-7EA3-4F1C-96D6-5B93C1C3691B}" type="slidenum">
              <a:rPr lang="ru-RU" altLang="ru-RU" smtClean="0"/>
              <a:pPr>
                <a:defRPr/>
              </a:pPr>
              <a:t>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44009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B647990-6DC1-4933-8581-2CFA9A20EFB9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739AE9A-94CC-46D2-9398-6F94C0EF3B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31989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FEA84-56B6-434D-ACE0-749E573190D7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465A0-B5CF-4AA9-89E5-758D63C630D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78935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AF64F-255B-461C-ACAC-0291C1204E6B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879A4-990B-4B16-A0A5-CD6B3D7481B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9337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0022F-56A4-44D5-AFBC-4F6DC95373AB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36F69-DF0F-42A3-8835-4EDFA2C60F5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50662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D09AD-F0E4-4306-8813-C816706C4320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>
              <a:defRPr/>
            </a:pPr>
            <a:fld id="{EC68248C-37E7-4B70-9122-C6DAFCA739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281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1530CE0-C59C-4BA8-BF44-39F6E0652649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2F6CE-86C5-4951-A604-6371F4259D1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323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70EFEB4-5721-42DF-A2A0-5FCF9B353617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DBE96-99C1-4F76-A5A8-67551382428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212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DDDDC-F2D8-44EF-9E2F-3BCDEF6481B7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DC388-7E3B-4B06-986D-4282BE1A8F4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12677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FBA9D-1CCB-4284-9C25-ECF72AC77164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A1CE4A4-1EF5-412A-976F-226DB05453C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0570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52BFC-97DF-4CF7-B072-D84DB7B429E8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877F6-32AB-4A66-A3EA-F8B1ACD68DC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6080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FC01828-611A-46F9-847E-A106D95612D8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04B1F24E-DA24-43ED-AFAE-4DEBC76987A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0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48DD2"/>
            </a:gs>
            <a:gs pos="48000">
              <a:srgbClr val="C8DAF0"/>
            </a:gs>
            <a:gs pos="100000">
              <a:srgbClr val="DDE8F6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8FDFC2-71FF-4C69-BD52-F677C9B7EFAA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  <a:latin typeface="Franklin Gothic Book" panose="020B0503020102020204" pitchFamily="34" charset="0"/>
              </a:defRPr>
            </a:lvl1pPr>
          </a:lstStyle>
          <a:p>
            <a:pPr>
              <a:defRPr/>
            </a:pPr>
            <a:fld id="{DCA68246-7D49-4313-8F86-8A373991BFF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33" r:id="rId1"/>
    <p:sldLayoutId id="2147484234" r:id="rId2"/>
    <p:sldLayoutId id="2147484235" r:id="rId3"/>
    <p:sldLayoutId id="2147484236" r:id="rId4"/>
    <p:sldLayoutId id="2147484237" r:id="rId5"/>
    <p:sldLayoutId id="2147484238" r:id="rId6"/>
    <p:sldLayoutId id="2147484239" r:id="rId7"/>
    <p:sldLayoutId id="2147484240" r:id="rId8"/>
    <p:sldLayoutId id="2147484241" r:id="rId9"/>
    <p:sldLayoutId id="2147484242" r:id="rId10"/>
    <p:sldLayoutId id="21474842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17365D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8DB3E2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vtr.isert-ran.ru/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eee-region.ru/article/4010/" TargetMode="External"/><Relationship Id="rId2" Type="http://schemas.openxmlformats.org/officeDocument/2006/relationships/hyperlink" Target="http://www.actualresearch.ru/nn/2013_3/Article/economics/golovchin2013_3.htm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hape 72"/>
          <p:cNvSpPr txBox="1">
            <a:spLocks/>
          </p:cNvSpPr>
          <p:nvPr/>
        </p:nvSpPr>
        <p:spPr bwMode="auto">
          <a:xfrm>
            <a:off x="3773488" y="3789363"/>
            <a:ext cx="4246562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195263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 defTabSz="195263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 defTabSz="195263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 defTabSz="195263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 defTabSz="195263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500" b="1">
              <a:solidFill>
                <a:srgbClr val="FFFFFF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8925" y="1196975"/>
            <a:ext cx="2411413" cy="2952750"/>
          </a:xfrm>
          <a:prstGeom prst="round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4340" name="TextBox 10"/>
          <p:cNvSpPr txBox="1">
            <a:spLocks noChangeArrowheads="1"/>
          </p:cNvSpPr>
          <p:nvPr/>
        </p:nvSpPr>
        <p:spPr bwMode="auto">
          <a:xfrm rot="-1939735">
            <a:off x="454025" y="2355850"/>
            <a:ext cx="1828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600">
                <a:latin typeface="Arial" panose="020B0604020202020204" pitchFamily="34" charset="0"/>
              </a:rPr>
              <a:t>ФОТО</a:t>
            </a:r>
          </a:p>
        </p:txBody>
      </p:sp>
      <p:sp>
        <p:nvSpPr>
          <p:cNvPr id="14341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4343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Скругленный прямоугольник 1"/>
          <p:cNvSpPr/>
          <p:nvPr/>
        </p:nvSpPr>
        <p:spPr>
          <a:xfrm>
            <a:off x="2833867" y="3284984"/>
            <a:ext cx="6170433" cy="3168352"/>
          </a:xfrm>
          <a:prstGeom prst="roundRect">
            <a:avLst/>
          </a:prstGeom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Портфолио аспиранта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Ф.И.О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.: Соловьева Татьяна Сергеевна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обучения: 4 года</a:t>
            </a:r>
            <a:endParaRPr lang="ru-RU" altLang="ru-RU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обучения: заочно </a:t>
            </a:r>
            <a:endParaRPr lang="ru-RU" altLang="ru-RU" b="1" dirty="0" smtClean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Специальность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08.00.05 Экономика и управление народным хозяйством</a:t>
            </a:r>
            <a:endParaRPr lang="ru-RU" altLang="ru-RU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D:\Soloviova1\Soloviova\Cоловьева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296" y="1382763"/>
            <a:ext cx="2184329" cy="2478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1394733"/>
              </p:ext>
            </p:extLst>
          </p:nvPr>
        </p:nvGraphicFramePr>
        <p:xfrm>
          <a:off x="323528" y="68427"/>
          <a:ext cx="8496944" cy="671583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320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602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67240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23224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26536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52672"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26.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О некоторых результатах модернизации региональных образовательных систем (на примере Вологодской области)</a:t>
                      </a:r>
                      <a:endParaRPr lang="ru-RU" sz="1200" dirty="0"/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85000"/>
                        </a:lnSpc>
                        <a:spcAft>
                          <a:spcPts val="0"/>
                        </a:spcAft>
                        <a:buSzPts val="1200"/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Соловьева Т.С. О некоторых результатах модернизации региональных образовательных систем (на примере Вологодской области) / Т.С. Соловьева // Экономика и управление: проблемы, решения. – 2016. – Т.1. – №11. – С. 235-246.</a:t>
                      </a: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endParaRPr lang="ru-RU" sz="1200"/>
                    </a:p>
                  </a:txBody>
                  <a:tcPr marL="91436" marR="91436" marT="45750" marB="4575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52672"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27.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Потенциал женщин на рынке труда региона </a:t>
                      </a:r>
                      <a:endParaRPr lang="ru-RU" sz="1200" dirty="0"/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85000"/>
                        </a:lnSpc>
                        <a:spcAft>
                          <a:spcPts val="0"/>
                        </a:spcAft>
                        <a:buSzPts val="1200"/>
                        <a:buFont typeface="+mj-lt"/>
                        <a:buNone/>
                      </a:pPr>
                      <a:r>
                        <a:rPr lang="ru-RU" sz="1200" dirty="0" err="1" smtClean="0">
                          <a:effectLst/>
                          <a:latin typeface="Times New Roman"/>
                          <a:ea typeface="Times New Roman"/>
                        </a:rPr>
                        <a:t>Шабунова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 А.А., Попов А.В., Соловьева Т.С. Потенциал женщин на рынке труда региона // Экономические и социальные перемены: факты, тенденции, прогноз. – 2017. – № 1. – C. 124-144. – DOI: 10.15838/esc.2017.1.49.7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А.А.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Шабунова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, А.В. Попов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85000"/>
                        </a:lnSpc>
                      </a:pPr>
                      <a:endParaRPr lang="ru-RU" sz="1200" dirty="0"/>
                    </a:p>
                  </a:txBody>
                  <a:tcPr marL="91436" marR="91436" marT="45750" marB="45750"/>
                </a:tc>
                <a:extLst>
                  <a:ext uri="{0D108BD9-81ED-4DB2-BD59-A6C34878D82A}">
                    <a16:rowId xmlns="" xmlns:a16="http://schemas.microsoft.com/office/drawing/2014/main" val="3568124874"/>
                  </a:ext>
                </a:extLst>
              </a:tr>
              <a:tr h="852672"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28.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Индикативная оценка результативности программно-целевого управления образовательными системами </a:t>
                      </a:r>
                      <a:endParaRPr lang="ru-RU" sz="1200" dirty="0"/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85000"/>
                        </a:lnSpc>
                        <a:spcAft>
                          <a:spcPts val="0"/>
                        </a:spcAft>
                        <a:buSzPts val="1200"/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Соловьева Т.С. Индикативная оценка результативности программно-целевого управления образовательными системами [Текст] / Т.С. Соловьева // Проблемы развития территории. – 2017. – № 2. – C. 149-164.</a:t>
                      </a: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endParaRPr lang="ru-RU" sz="1200" dirty="0"/>
                    </a:p>
                  </a:txBody>
                  <a:tcPr marL="91436" marR="91436" marT="45750" marB="45750"/>
                </a:tc>
              </a:tr>
              <a:tr h="1440972"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29.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Social innovation in employment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: 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case study results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 </a:t>
                      </a:r>
                      <a:endParaRPr lang="ru-RU" sz="1200" dirty="0"/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Social innovation in employment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: 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case study results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 [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Text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] / </a:t>
                      </a:r>
                      <a:r>
                        <a:rPr lang="en-US" sz="1200" dirty="0" err="1" smtClean="0">
                          <a:effectLst/>
                          <a:latin typeface="Times New Roman"/>
                          <a:ea typeface="Times New Roman"/>
                        </a:rPr>
                        <a:t>Oeij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 P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., Ž</a:t>
                      </a:r>
                      <a:r>
                        <a:rPr lang="en-US" sz="1200" dirty="0" err="1" smtClean="0">
                          <a:effectLst/>
                          <a:latin typeface="Times New Roman"/>
                          <a:ea typeface="Times New Roman"/>
                        </a:rPr>
                        <a:t>iauberyt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ė-</a:t>
                      </a:r>
                      <a:r>
                        <a:rPr lang="en-US" sz="1200" dirty="0" err="1" smtClean="0">
                          <a:effectLst/>
                          <a:latin typeface="Times New Roman"/>
                          <a:ea typeface="Times New Roman"/>
                        </a:rPr>
                        <a:t>Jak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š</a:t>
                      </a:r>
                      <a:r>
                        <a:rPr lang="en-US" sz="1200" dirty="0" err="1" smtClean="0">
                          <a:effectLst/>
                          <a:latin typeface="Times New Roman"/>
                          <a:ea typeface="Times New Roman"/>
                        </a:rPr>
                        <a:t>tien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ė 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R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., </a:t>
                      </a:r>
                      <a:r>
                        <a:rPr lang="en-US" sz="1200" dirty="0" err="1" smtClean="0">
                          <a:effectLst/>
                          <a:latin typeface="Times New Roman"/>
                          <a:ea typeface="Times New Roman"/>
                        </a:rPr>
                        <a:t>Rehfeld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 D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., </a:t>
                      </a:r>
                      <a:r>
                        <a:rPr lang="en-US" sz="1200" dirty="0" err="1" smtClean="0">
                          <a:effectLst/>
                          <a:latin typeface="Times New Roman"/>
                          <a:ea typeface="Times New Roman"/>
                        </a:rPr>
                        <a:t>Ecer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 S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., </a:t>
                      </a:r>
                      <a:r>
                        <a:rPr lang="en-US" sz="1200" dirty="0" err="1" smtClean="0">
                          <a:effectLst/>
                          <a:latin typeface="Times New Roman"/>
                          <a:ea typeface="Times New Roman"/>
                        </a:rPr>
                        <a:t>Eckardt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 J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., </a:t>
                      </a:r>
                      <a:r>
                        <a:rPr lang="en-US" sz="1200" dirty="0" err="1" smtClean="0">
                          <a:effectLst/>
                          <a:latin typeface="Times New Roman"/>
                          <a:ea typeface="Times New Roman"/>
                        </a:rPr>
                        <a:t>Ensico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  <a:latin typeface="Times New Roman"/>
                          <a:ea typeface="Times New Roman"/>
                        </a:rPr>
                        <a:t>Santocildes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 M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., </a:t>
                      </a:r>
                      <a:r>
                        <a:rPr lang="en-US" sz="1200" dirty="0" err="1" smtClean="0">
                          <a:effectLst/>
                          <a:latin typeface="Times New Roman"/>
                          <a:ea typeface="Times New Roman"/>
                        </a:rPr>
                        <a:t>Soloveva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 T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., 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Henry Moreno G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., </a:t>
                      </a:r>
                      <a:r>
                        <a:rPr lang="en-US" sz="1200" dirty="0" err="1" smtClean="0">
                          <a:effectLst/>
                          <a:latin typeface="Times New Roman"/>
                          <a:ea typeface="Times New Roman"/>
                        </a:rPr>
                        <a:t>Kalac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 S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., </a:t>
                      </a:r>
                      <a:r>
                        <a:rPr lang="en-US" sz="1200" dirty="0" err="1" smtClean="0">
                          <a:effectLst/>
                          <a:latin typeface="Times New Roman"/>
                          <a:ea typeface="Times New Roman"/>
                        </a:rPr>
                        <a:t>Kapoor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 K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., </a:t>
                      </a:r>
                      <a:r>
                        <a:rPr lang="en-US" sz="1200" dirty="0" err="1" smtClean="0">
                          <a:effectLst/>
                          <a:latin typeface="Times New Roman"/>
                          <a:ea typeface="Times New Roman"/>
                        </a:rPr>
                        <a:t>Karzen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 M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., </a:t>
                      </a:r>
                      <a:r>
                        <a:rPr lang="en-US" sz="1200" dirty="0" err="1" smtClean="0">
                          <a:effectLst/>
                          <a:latin typeface="Times New Roman"/>
                          <a:ea typeface="Times New Roman"/>
                        </a:rPr>
                        <a:t>Ka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 L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., 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Millard J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., </a:t>
                      </a:r>
                      <a:r>
                        <a:rPr lang="en-US" sz="1200" dirty="0" err="1" smtClean="0">
                          <a:effectLst/>
                          <a:latin typeface="Times New Roman"/>
                          <a:ea typeface="Times New Roman"/>
                        </a:rPr>
                        <a:t>Welschhoff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 J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., 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Popov A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., 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Van Der Torre W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., </a:t>
                      </a:r>
                      <a:r>
                        <a:rPr lang="en-US" sz="1200" dirty="0" err="1" smtClean="0">
                          <a:effectLst/>
                          <a:latin typeface="Times New Roman"/>
                          <a:ea typeface="Times New Roman"/>
                        </a:rPr>
                        <a:t>Vaas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 F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. – 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TUDO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: </a:t>
                      </a:r>
                      <a:r>
                        <a:rPr lang="en-US" sz="1200" dirty="0" err="1" smtClean="0">
                          <a:effectLst/>
                          <a:latin typeface="Times New Roman"/>
                          <a:ea typeface="Times New Roman"/>
                        </a:rPr>
                        <a:t>Technische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  <a:latin typeface="Times New Roman"/>
                          <a:ea typeface="Times New Roman"/>
                        </a:rPr>
                        <a:t>Universit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ä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t Dortmund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, 2017. – 144 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p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  <a:endParaRPr lang="ru-RU" sz="1200" dirty="0"/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Oeij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 P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., Ž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iauberyt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ė-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Jak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š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tien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ė 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R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.,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Rehfeld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 D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.,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Ecer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 S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.,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Eckardt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 J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.,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Ensico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Santocildes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 M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, 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Henry Moreno G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.,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Kalac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 S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.,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Kapoor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 K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.,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Karzen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 M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.,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Ka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 L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., 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Millard J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.,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Welschhoff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 J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., 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Popov A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., 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Van Der Torre W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.,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Vaas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 F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. </a:t>
                      </a:r>
                      <a:endParaRPr lang="ru-RU" sz="1200" dirty="0"/>
                    </a:p>
                  </a:txBody>
                  <a:tcPr marL="91436" marR="91436" marT="45734" marB="45734"/>
                </a:tc>
              </a:tr>
              <a:tr h="2042102"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30.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Social innovation in Education and Lifelong Learning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: 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case study results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 </a:t>
                      </a:r>
                      <a:endParaRPr lang="ru-RU" sz="1200" dirty="0"/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Social innovation in Education and Lifelong Learning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: 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case study results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 [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Text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] / </a:t>
                      </a:r>
                      <a:r>
                        <a:rPr lang="en-US" sz="1200" dirty="0" err="1" smtClean="0">
                          <a:effectLst/>
                          <a:latin typeface="Times New Roman"/>
                          <a:ea typeface="Times New Roman"/>
                        </a:rPr>
                        <a:t>Schr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ö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der A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., </a:t>
                      </a:r>
                      <a:r>
                        <a:rPr lang="en-US" sz="1200" dirty="0" err="1" smtClean="0">
                          <a:effectLst/>
                          <a:latin typeface="Times New Roman"/>
                          <a:ea typeface="Times New Roman"/>
                        </a:rPr>
                        <a:t>Kuschmierz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 L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., </a:t>
                      </a:r>
                      <a:r>
                        <a:rPr lang="en-US" sz="1200" dirty="0" err="1" smtClean="0">
                          <a:effectLst/>
                          <a:latin typeface="Times New Roman"/>
                          <a:ea typeface="Times New Roman"/>
                        </a:rPr>
                        <a:t>Asenova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 D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., </a:t>
                      </a:r>
                      <a:r>
                        <a:rPr lang="en-US" sz="1200" dirty="0" err="1" smtClean="0">
                          <a:effectLst/>
                          <a:latin typeface="Times New Roman"/>
                          <a:ea typeface="Times New Roman"/>
                        </a:rPr>
                        <a:t>Damianova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 Z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., </a:t>
                      </a:r>
                      <a:r>
                        <a:rPr lang="en-US" sz="1200" dirty="0" err="1" smtClean="0">
                          <a:effectLst/>
                          <a:latin typeface="Times New Roman"/>
                          <a:ea typeface="Times New Roman"/>
                        </a:rPr>
                        <a:t>Dimova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 A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., 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Bernal M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E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., </a:t>
                      </a:r>
                      <a:r>
                        <a:rPr lang="en-US" sz="1200" dirty="0" err="1" smtClean="0">
                          <a:effectLst/>
                          <a:latin typeface="Times New Roman"/>
                          <a:ea typeface="Times New Roman"/>
                        </a:rPr>
                        <a:t>Cecchini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 S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., 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Morales B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., 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El </a:t>
                      </a:r>
                      <a:r>
                        <a:rPr lang="en-US" sz="1200" dirty="0" err="1" smtClean="0">
                          <a:effectLst/>
                          <a:latin typeface="Times New Roman"/>
                          <a:ea typeface="Times New Roman"/>
                        </a:rPr>
                        <a:t>Zoheiry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 A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H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., </a:t>
                      </a:r>
                      <a:r>
                        <a:rPr lang="en-US" sz="1200" dirty="0" err="1" smtClean="0">
                          <a:effectLst/>
                          <a:latin typeface="Times New Roman"/>
                          <a:ea typeface="Times New Roman"/>
                        </a:rPr>
                        <a:t>Wageih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 M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., 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David A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., </a:t>
                      </a:r>
                      <a:r>
                        <a:rPr lang="en-US" sz="1200" dirty="0" err="1" smtClean="0">
                          <a:effectLst/>
                          <a:latin typeface="Times New Roman"/>
                          <a:ea typeface="Times New Roman"/>
                        </a:rPr>
                        <a:t>Golovchin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 M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., </a:t>
                      </a:r>
                      <a:r>
                        <a:rPr lang="en-US" sz="1200" dirty="0" err="1" smtClean="0">
                          <a:effectLst/>
                          <a:latin typeface="Times New Roman"/>
                          <a:ea typeface="Times New Roman"/>
                        </a:rPr>
                        <a:t>Kuzmin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 I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., 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Popov A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., </a:t>
                      </a:r>
                      <a:r>
                        <a:rPr lang="en-US" sz="1200" dirty="0" err="1" smtClean="0">
                          <a:effectLst/>
                          <a:latin typeface="Times New Roman"/>
                          <a:ea typeface="Times New Roman"/>
                        </a:rPr>
                        <a:t>Soloveva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 T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., </a:t>
                      </a:r>
                      <a:r>
                        <a:rPr lang="en-US" sz="1200" dirty="0" err="1" smtClean="0">
                          <a:effectLst/>
                          <a:latin typeface="Times New Roman"/>
                          <a:ea typeface="Times New Roman"/>
                        </a:rPr>
                        <a:t>Terebova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 S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., </a:t>
                      </a:r>
                      <a:r>
                        <a:rPr lang="en-US" sz="1200" dirty="0" err="1" smtClean="0">
                          <a:effectLst/>
                          <a:latin typeface="Times New Roman"/>
                          <a:ea typeface="Times New Roman"/>
                        </a:rPr>
                        <a:t>Andersson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 T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., </a:t>
                      </a:r>
                      <a:r>
                        <a:rPr lang="en-US" sz="1200" dirty="0" err="1" smtClean="0">
                          <a:effectLst/>
                          <a:latin typeface="Times New Roman"/>
                          <a:ea typeface="Times New Roman"/>
                        </a:rPr>
                        <a:t>Hultman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 S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., </a:t>
                      </a:r>
                      <a:r>
                        <a:rPr lang="en-US" sz="1200" dirty="0" err="1" smtClean="0">
                          <a:effectLst/>
                          <a:latin typeface="Times New Roman"/>
                          <a:ea typeface="Times New Roman"/>
                        </a:rPr>
                        <a:t>Stumbryte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 G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., </a:t>
                      </a:r>
                      <a:r>
                        <a:rPr lang="en-US" sz="1200" dirty="0" err="1" smtClean="0">
                          <a:effectLst/>
                          <a:latin typeface="Times New Roman"/>
                          <a:ea typeface="Times New Roman"/>
                        </a:rPr>
                        <a:t>Tinfavi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č</a:t>
                      </a:r>
                      <a:r>
                        <a:rPr lang="en-US" sz="1200" dirty="0" err="1" smtClean="0">
                          <a:effectLst/>
                          <a:latin typeface="Times New Roman"/>
                          <a:ea typeface="Times New Roman"/>
                        </a:rPr>
                        <a:t>ien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ė 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., </a:t>
                      </a:r>
                      <a:r>
                        <a:rPr lang="en-US" sz="1200" dirty="0" err="1" smtClean="0">
                          <a:effectLst/>
                          <a:latin typeface="Times New Roman"/>
                          <a:ea typeface="Times New Roman"/>
                        </a:rPr>
                        <a:t>Kalac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 S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., </a:t>
                      </a:r>
                      <a:r>
                        <a:rPr lang="en-US" sz="1200" dirty="0" err="1" smtClean="0">
                          <a:effectLst/>
                          <a:latin typeface="Times New Roman"/>
                          <a:ea typeface="Times New Roman"/>
                        </a:rPr>
                        <a:t>Karzen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 M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., </a:t>
                      </a:r>
                      <a:r>
                        <a:rPr lang="en-US" sz="1200" dirty="0" err="1" smtClean="0">
                          <a:effectLst/>
                          <a:latin typeface="Times New Roman"/>
                          <a:ea typeface="Times New Roman"/>
                        </a:rPr>
                        <a:t>Turza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 B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., </a:t>
                      </a:r>
                      <a:r>
                        <a:rPr lang="en-US" sz="1200" dirty="0" err="1" smtClean="0">
                          <a:effectLst/>
                          <a:latin typeface="Times New Roman"/>
                          <a:ea typeface="Times New Roman"/>
                        </a:rPr>
                        <a:t>Brunn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 L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., </a:t>
                      </a:r>
                      <a:r>
                        <a:rPr lang="en-US" sz="1200" dirty="0" err="1" smtClean="0">
                          <a:effectLst/>
                          <a:latin typeface="Times New Roman"/>
                          <a:ea typeface="Times New Roman"/>
                        </a:rPr>
                        <a:t>Domanski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 D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., </a:t>
                      </a:r>
                      <a:r>
                        <a:rPr lang="en-US" sz="1200" dirty="0" err="1" smtClean="0">
                          <a:effectLst/>
                          <a:latin typeface="Times New Roman"/>
                          <a:ea typeface="Times New Roman"/>
                        </a:rPr>
                        <a:t>Ariton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 D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., </a:t>
                      </a:r>
                      <a:r>
                        <a:rPr lang="en-US" sz="1200" dirty="0" err="1" smtClean="0">
                          <a:effectLst/>
                          <a:latin typeface="Times New Roman"/>
                          <a:ea typeface="Times New Roman"/>
                        </a:rPr>
                        <a:t>Sch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ö</a:t>
                      </a:r>
                      <a:r>
                        <a:rPr lang="en-US" sz="1200" dirty="0" err="1" smtClean="0">
                          <a:effectLst/>
                          <a:latin typeface="Times New Roman"/>
                          <a:ea typeface="Times New Roman"/>
                        </a:rPr>
                        <a:t>rpf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 P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., </a:t>
                      </a:r>
                      <a:r>
                        <a:rPr lang="en-US" sz="1200" dirty="0" err="1" smtClean="0">
                          <a:effectLst/>
                          <a:latin typeface="Times New Roman"/>
                          <a:ea typeface="Times New Roman"/>
                        </a:rPr>
                        <a:t>Holtgrewe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 U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. – 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TUDO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: </a:t>
                      </a:r>
                      <a:r>
                        <a:rPr lang="en-US" sz="1200" dirty="0" err="1" smtClean="0">
                          <a:effectLst/>
                          <a:latin typeface="Times New Roman"/>
                          <a:ea typeface="Times New Roman"/>
                        </a:rPr>
                        <a:t>Technische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  <a:latin typeface="Times New Roman"/>
                          <a:ea typeface="Times New Roman"/>
                        </a:rPr>
                        <a:t>Universit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ä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t Dortmund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, 2017. – 123 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p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200" dirty="0"/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Schr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ö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der A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.,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Kuschmierz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 L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.,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Asenova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 D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.,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Damianova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 Z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.,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Dimova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 A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., 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Bernal M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.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E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.,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Cecchini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 S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., 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Morales B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., 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El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Zoheiry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 A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.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H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.,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Wageih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 M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., 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David A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.,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Golovchin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 M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.,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Kuzmin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 I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., 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Popov A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.,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Terebova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 S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.,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Andersson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 T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.,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Hultman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 S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.,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Stumbryte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 G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.,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Tinfavi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č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ien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ė 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I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.,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Kalac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 S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.,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Karzen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 M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.,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Turza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 B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.,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Brunn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 L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.,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Domanski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 D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.,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Ariton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 D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.,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Sch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ö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rpf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 P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.,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Holtgrewe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 U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.</a:t>
                      </a:r>
                      <a:endParaRPr lang="ru-RU" dirty="0"/>
                    </a:p>
                  </a:txBody>
                  <a:tcPr marL="91436" marR="91436" marT="45734" marB="4573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93519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946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082675"/>
            <a:ext cx="8208963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ДРУГИЕ ПУБЛИКАЦИИ (статьи РИНЦ, тезисы и др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8203018"/>
              </p:ext>
            </p:extLst>
          </p:nvPr>
        </p:nvGraphicFramePr>
        <p:xfrm>
          <a:off x="539750" y="1700808"/>
          <a:ext cx="8208962" cy="4950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4810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67240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1241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6978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7351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Привлекательность региона в оценках населения </a:t>
                      </a:r>
                      <a:endParaRPr lang="ru-RU" sz="1200" dirty="0"/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Привлекательность региона в оценках населения / А.А</a:t>
                      </a: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ru-RU" sz="1200" dirty="0" err="1" smtClean="0">
                          <a:effectLst/>
                          <a:latin typeface="Times New Roman"/>
                          <a:ea typeface="Times New Roman"/>
                        </a:rPr>
                        <a:t>Шабунова</a:t>
                      </a: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Н.А. Окулова, Т.С, Соловьева // Экономические и социальные перемены в регионе: факты, тенденции, прогноз. – Вологда: ВНКЦ ЦЭМИ РАН, 2009: – </a:t>
                      </a:r>
                      <a:r>
                        <a:rPr lang="ru-RU" sz="1200" dirty="0" err="1" smtClean="0">
                          <a:effectLst/>
                          <a:latin typeface="Times New Roman"/>
                          <a:ea typeface="Times New Roman"/>
                        </a:rPr>
                        <a:t>Вып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. 45. – С. 62-72.</a:t>
                      </a: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А.А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.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Шабунова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,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Н.А. Окулова</a:t>
                      </a:r>
                      <a:endParaRPr lang="ru-RU" sz="1200" dirty="0"/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5731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Социальное самочувствие населения: социально-демографическое измерение </a:t>
                      </a:r>
                      <a:endParaRPr lang="ru-RU" sz="1200" dirty="0"/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Соловьева Т.С. Социальное самочувствие населения: социально-демографическое измерение / Т.С. Соловьева // Экономика, социология и право. – Москва: «Наука+», 2010. – № 9. – С. 42-46.</a:t>
                      </a: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Социокультурная среда как фактор формирования интеллектуального потенциала территории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Соловьева Т.С. Социокультурная среда как фактор формирования интеллектуального потенциала территории / Т.С. Соловьева // Проблемы развития территории. – Вологда: ИСЭРТ РАН. – 2010. – № 50. – С. 49-57.</a:t>
                      </a: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="" xmlns:a16="http://schemas.microsoft.com/office/drawing/2014/main" val="2168678181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4.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Творческий потенциал студентов вузов Вологодской области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Соловьева, Т.С. Творческий потенциал студентов вузов Вологодской области / Т.С. Соловьева // Проблемы развития территории. – 2012. – № 3 (59). – С. 108-117.</a:t>
                      </a: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Совершенствование системы высшего образования как условие эффективного развития региона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Совершенствование системы высшего образования как условие эффективного развития региона / М.А. Головчин, Т.С. Соловьева // Проблемы развития территорий. – 2012. – №6 (62). – С. 77-85.</a:t>
                      </a: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М.А. Головчин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9043187"/>
              </p:ext>
            </p:extLst>
          </p:nvPr>
        </p:nvGraphicFramePr>
        <p:xfrm>
          <a:off x="323528" y="140332"/>
          <a:ext cx="8496944" cy="631755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0405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7710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57156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4421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48071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6.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Анализ программных разработок развития образования </a:t>
                      </a:r>
                      <a:endParaRPr lang="ru-RU" sz="1200" dirty="0"/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Анализ программных разработок развития образования / Г.В. Леонидова, М.А. Головчин, Т.С. Соловьева, Л.О. </a:t>
                      </a:r>
                      <a:r>
                        <a:rPr lang="ru-RU" sz="1200" dirty="0" err="1" smtClean="0">
                          <a:effectLst/>
                          <a:latin typeface="Times New Roman"/>
                          <a:ea typeface="Times New Roman"/>
                        </a:rPr>
                        <a:t>Кочешкова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 // Проблемы развития территории. – 2013. – №1(63). – С. 109-120.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Г.В. Леонидова, М.А. Головчин, Л.О.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Кочешкова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 </a:t>
                      </a:r>
                      <a:endParaRPr lang="ru-RU" sz="1200" dirty="0"/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7.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Возможности для сотрудничества России и Беларуси в направлении развития высшего профессионального образования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Возможности для сотрудничества России и Беларуси в направлении развития высшего профессионального образования / М.А. Головчин, Т.С. Соловьева // Экономика и управление. — 2013. — № 4 (36). — С. 43 —48</a:t>
                      </a: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М.А. Головчин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8.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Совершенствование системы высшего образования в регионе </a:t>
                      </a:r>
                      <a:endParaRPr lang="ru-RU" sz="1200" dirty="0"/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Совершенствование системы высшего образования в регионе [Электронный ресурс] / М.А. Головчин, Т.С. Соловьева // Вопросы территориального развития. – 2013. – №2. – Режим доступа: </a:t>
                      </a:r>
                      <a:r>
                        <a:rPr lang="ru-RU" sz="1200" u="sng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hlinkClick r:id="rId2"/>
                        </a:rPr>
                        <a:t>http://vtr.isert-ran.ru/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М.А. Головчин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200" dirty="0"/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="" xmlns:a16="http://schemas.microsoft.com/office/drawing/2014/main" val="3568124874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9.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Возможности общеобразовательных школ для развития творческого потенциала молодежи </a:t>
                      </a:r>
                      <a:endParaRPr lang="ru-RU" sz="1200" dirty="0"/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Возможности общеобразовательных школ для развития творческого потенциала молодежи / М.А. Головчин, Т.С. Соловьёва // Вопросы территориального развития [Электронный ресурс]. – Режим доступа: </a:t>
                      </a:r>
                      <a:r>
                        <a:rPr lang="ru-RU" sz="1200" u="sng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hlinkClick r:id="rId2"/>
                        </a:rPr>
                        <a:t>http://vtr.isert-ran.ru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М.А. Головчин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200" dirty="0"/>
                    </a:p>
                  </a:txBody>
                  <a:tcPr marL="91436" marR="91436" marT="45734" marB="45734"/>
                </a:tc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Мониторинг как инструмент оценки результатов реформирования образования в регионе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Мониторинг как инструмент оценки результатов реформирования образования в регионе // М.А. Головчин, Т.С. Соловьева // Проблемы развития территории. – 2013. – №4(66). – С. 58-65.</a:t>
                      </a: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М.А. Головчин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11.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Анализ условий выявления и сопровождения одарённых детей в образовательных учреждениях Вологодской области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Анализ условий выявления и сопровождения одарённых детей в образовательных учреждениях Вологодской области / [Текст] / М.А. Головчин, Т.С. Соловьева // Проблемы развития территории. – 2013. – № 5 (67). – С. 66-73.</a:t>
                      </a: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М.А. Головчин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06666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9545388"/>
              </p:ext>
            </p:extLst>
          </p:nvPr>
        </p:nvGraphicFramePr>
        <p:xfrm>
          <a:off x="323528" y="140332"/>
          <a:ext cx="8496944" cy="658760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9624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849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32093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9484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52364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12.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Образование как фактор готовности территорий к модернизации</a:t>
                      </a:r>
                      <a:endParaRPr lang="ru-RU" sz="1200" dirty="0"/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Образование как фактор готовности территорий к модернизации / М.А. Головчин, Т.С. Соловьева // Актуальные инновационные исследования: наука и практика. – 2013. – №3. – С. 1-13 [Электронный ресурс]. </a:t>
                      </a:r>
                      <a:r>
                        <a:rPr lang="pl-PL" sz="1200" dirty="0" smtClean="0">
                          <a:effectLst/>
                          <a:latin typeface="Times New Roman"/>
                          <a:ea typeface="Times New Roman"/>
                        </a:rPr>
                        <a:t>URL: </a:t>
                      </a:r>
                      <a:r>
                        <a:rPr lang="pl-PL" sz="1200" u="sng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hlinkClick r:id="rId2"/>
                        </a:rPr>
                        <a:t>http://www.actualresearch.ru/nn/2013_3/Article/economics/golovchin2013_3.htm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М.А.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Головчин</a:t>
                      </a:r>
                      <a:endParaRPr lang="ru-RU" sz="1200" dirty="0"/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13.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Роль системы образования в социально-экономическом развитии территорий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Роль системы образования в социально-экономическом развитии территорий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/ М.А. Головчин, Т.С. Соловьева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 // Проблемы развития территории. – 2014. – №2(70). – С. 67-78.</a:t>
                      </a: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М.А.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Головчин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14.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Культура досуга современной молодежи</a:t>
                      </a:r>
                      <a:endParaRPr lang="ru-RU" sz="1200" dirty="0"/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Соловьева Т.С. Культура досуга современной молодежи // Культура и образование. – Октябрь 2014. - № 10 [Электронный ресурс]. URL: http://vestnik-rzi.ru/2014/10/2355 (дата обращения: 10.10.2014).</a:t>
                      </a: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="" xmlns:a16="http://schemas.microsoft.com/office/drawing/2014/main" val="3568124874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15.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Социально-экономические условия региона как фактор социальной мобильности и стратификации </a:t>
                      </a:r>
                      <a:endParaRPr lang="ru-RU" sz="1200" dirty="0"/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Соловьева Т.С. Социально-экономические условия региона как фактор социальной мобильности и стратификации // Региональная экономика и управление: электронный научный журнал. – 2014. – №4 (40). Номер статьи: 4010. [Электронный ресурс]. URL: </a:t>
                      </a:r>
                      <a:r>
                        <a:rPr lang="ru-RU" sz="1200" u="sng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hlinkClick r:id="rId3"/>
                        </a:rPr>
                        <a:t>http://eee-region.ru/article/4010/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91436" marR="91436" marT="45734" marB="45734"/>
                </a:tc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16.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Заложники реформ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Заложники реформ</a:t>
                      </a:r>
                      <a:r>
                        <a:rPr lang="ru-RU" sz="1200" baseline="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/ М.А. Головчин, Т.С. Соловьева // Директор школы. – 2015. – №10. – С. 64-70.</a:t>
                      </a: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М.А.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Головчин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17.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Трудовые ресурсы России и Беларуси: к проблеме обеспеченности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Трудовые ресурсы России и Беларуси: к проблеме обеспеченности / Т.С. Соловьева, А.В. Попов // Экономика и управление. – 2015. – №3. – С. 50-54.</a:t>
                      </a: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А.В. Попов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60338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5000245"/>
              </p:ext>
            </p:extLst>
          </p:nvPr>
        </p:nvGraphicFramePr>
        <p:xfrm>
          <a:off x="323528" y="140332"/>
          <a:ext cx="8496944" cy="649613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9624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849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32093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9484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52364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18.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Пространство в экономической науке: теоретические аспекты эволюции</a:t>
                      </a:r>
                      <a:endParaRPr lang="ru-RU" sz="1200" dirty="0"/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Соловьева, Т.С. Пространство в экономической науке: теоретические аспекты эволюции [Электронный ресурс] / Т.С. Соловьева // Социальное пространство. – 2015. – № 2. – Режим доступа: http://sa.vscc.ac.ru/article/1701(дата обращения: 22.12.2015).</a:t>
                      </a: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/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19.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Оценка состояния сферы физической культуры и спорта на муниципальном уровне (на примере г. Вологды)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Соловьева Т.С. Оценка состояния сферы физической культуры и спорта на муниципальном уровне (на примере г. Вологды) / Т.С. Соловьева // Вестник образования и развития науки Российской академии естественных наук.– 2016. - №2. – С. 66-73.</a:t>
                      </a: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20.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К вопросу о кадровом потенциале социально-культурной подсистемы региона</a:t>
                      </a:r>
                      <a:endParaRPr lang="ru-RU" sz="1200" dirty="0"/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Соловьева Т.С. К вопросу о кадровом потенциале социально-культурной подсистемы региона / Т.С. Соловьева // Социальное пространство. – 2016. – №3(05). – С. 1-16. </a:t>
                      </a: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="" xmlns:a16="http://schemas.microsoft.com/office/drawing/2014/main" val="3568124874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21.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Влияние здравоохранения на региональное развитие: теоретико-методологические аспекты </a:t>
                      </a:r>
                      <a:endParaRPr lang="ru-RU" sz="1200" dirty="0"/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Соловьева Т.С. Влияние здравоохранения на региональное развитие: теоретико-методологические аспекты / Т.С. Соловьева // Актуальные проблемы экономики и менеджмента. – 2016. –№2. – С. 56-67.</a:t>
                      </a: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91436" marR="91436" marT="45734" marB="45734"/>
                </a:tc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22.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Социальное самочувствие населения в социокультурном портрете региона (на материалах Вологодской области)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Соловьева Т.С. Социальное самочувствие населения в социокультурном портрете региона (на материалах Вологодской области) / Т.С. Соловьева // Сб. по итогам Всероссийской научно-практической конференции «Социальное самочувствие населения в современной России». – Ростов-на-Дону: Издательство ЮНЦ РАН, 2010. – С. 201-205.</a:t>
                      </a: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07684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407751"/>
              </p:ext>
            </p:extLst>
          </p:nvPr>
        </p:nvGraphicFramePr>
        <p:xfrm>
          <a:off x="323528" y="188640"/>
          <a:ext cx="8496944" cy="647088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9624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1206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96044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2819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35732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23.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Социокультурные ресурсы региона и интеллектуальное развитие населения </a:t>
                      </a:r>
                      <a:endParaRPr lang="ru-RU" sz="1200" dirty="0"/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Соловьева Т.С. Социокультурные ресурсы региона и интеллектуальное развитие населения / Т.С. Соловьева // Сб. докладов III Всероссийской (с международным участием) научно-практической конференции «Социокультурное пространство России: проблемы и перспективы развития»: в 2 т. / отв. Ред. И А. </a:t>
                      </a:r>
                      <a:r>
                        <a:rPr lang="ru-RU" sz="1200" dirty="0" err="1" smtClean="0">
                          <a:effectLst/>
                          <a:latin typeface="Times New Roman"/>
                          <a:ea typeface="Times New Roman"/>
                        </a:rPr>
                        <a:t>Гричаникова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, И. Г. Паршина. – Белгород: БГИКИ, 2011. – Т. 1. – С. 179-182.</a:t>
                      </a: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24.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Место научного творчества в общественной жизни городской молодежи </a:t>
                      </a:r>
                      <a:endParaRPr lang="ru-RU" sz="1200" dirty="0"/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Место научного творчества в общественной жизни городской молодежи / М.А. Головчин, Т.С. Соловьева // Социология в системе научного управления [Электронный ресурс]: Материалы IV Всероссийского социологического конгресса / ИС РАН, ИСПИ РАН, РГСУ. — М.: ИС РАН, 2012. — 1 CD ROM. – С. 1397-1398.</a:t>
                      </a: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М.А. Головчин</a:t>
                      </a:r>
                      <a:endParaRPr lang="ru-RU" sz="1200" dirty="0"/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25.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Культурный уровень населения и инновационное развитие территории </a:t>
                      </a:r>
                      <a:endParaRPr lang="ru-RU" sz="1200" dirty="0"/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Соловьева Т.С.</a:t>
                      </a: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Культурный уровень населения и инновационное развитие территории / Т.С. Соловьева // Механизмы перехода на инновационный путь развития: материалы Всероссийской научно-практической Интернет-конференции, г. Уфа, 22 апреля 2012 г. – Уфа: БИСТ (филиал) ОУП ВПО «</a:t>
                      </a:r>
                      <a:r>
                        <a:rPr lang="ru-RU" sz="1200" dirty="0" err="1" smtClean="0">
                          <a:effectLst/>
                          <a:latin typeface="Times New Roman"/>
                          <a:ea typeface="Times New Roman"/>
                        </a:rPr>
                        <a:t>АТиСО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», 2012. – С. 92-94.</a:t>
                      </a: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="" xmlns:a16="http://schemas.microsoft.com/office/drawing/2014/main" val="3568124874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26.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Рейтинг муниципальных территорий как инструмент региональной образовательной политики </a:t>
                      </a:r>
                      <a:endParaRPr lang="ru-RU" sz="1200" dirty="0"/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Рейтинг муниципальных территорий как инструмент региональной образовательной политики / Головчин М.А., Соловьева Т.С. // Современное общество в условиях глобального вызова: преобразования и перспективы развития: материалы международной научно-практической конференции, г. Тольятти – г. Москва, 27 апреля 2012 г. – под общ. ред. доктора </a:t>
                      </a:r>
                      <a:r>
                        <a:rPr lang="ru-RU" sz="1200" dirty="0" err="1" smtClean="0">
                          <a:effectLst/>
                          <a:latin typeface="Times New Roman"/>
                          <a:ea typeface="Times New Roman"/>
                        </a:rPr>
                        <a:t>пед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. наук </a:t>
                      </a:r>
                      <a:r>
                        <a:rPr lang="ru-RU" sz="1200" dirty="0" err="1" smtClean="0">
                          <a:effectLst/>
                          <a:latin typeface="Times New Roman"/>
                          <a:ea typeface="Times New Roman"/>
                        </a:rPr>
                        <a:t>Грохольской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 О. Г., канд. соц. наук. Кузнецовой О. А. – Самара : ООО «Издательство Ас Гард», 2012. –. – С. 292-298.</a:t>
                      </a: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М.А. Головчин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200" dirty="0"/>
                    </a:p>
                  </a:txBody>
                  <a:tcPr marL="91436" marR="91436" marT="45734" marB="4573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86877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4484330"/>
              </p:ext>
            </p:extLst>
          </p:nvPr>
        </p:nvGraphicFramePr>
        <p:xfrm>
          <a:off x="323528" y="140332"/>
          <a:ext cx="8496944" cy="656928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320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17646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52364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27.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Уровень развития научно-образовательного пространства: территориальный аспект </a:t>
                      </a:r>
                      <a:endParaRPr lang="ru-RU" sz="1200" dirty="0"/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9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Уровень развития научно-образовательного пространства: территориальный аспект / М.А. Головчин, Т.С. Соловьева // </a:t>
                      </a:r>
                      <a:r>
                        <a:rPr lang="ru-RU" sz="1200" dirty="0" err="1" smtClean="0">
                          <a:effectLst/>
                          <a:latin typeface="Times New Roman"/>
                          <a:ea typeface="Times New Roman"/>
                        </a:rPr>
                        <a:t>Леденцовские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 чтения. Бизнес. Наука. Образование [Текст] : материалы III </a:t>
                      </a:r>
                      <a:r>
                        <a:rPr lang="ru-RU" sz="1200" dirty="0" err="1" smtClean="0">
                          <a:effectLst/>
                          <a:latin typeface="Times New Roman"/>
                          <a:ea typeface="Times New Roman"/>
                        </a:rPr>
                        <a:t>междунар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. науч.-</a:t>
                      </a:r>
                      <a:r>
                        <a:rPr lang="ru-RU" sz="1200" dirty="0" err="1" smtClean="0">
                          <a:effectLst/>
                          <a:latin typeface="Times New Roman"/>
                          <a:ea typeface="Times New Roman"/>
                        </a:rPr>
                        <a:t>практ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. конференции, г. Вологда, 28-29 марта 2013 г. : в 2 ч. – Ч. 2 / под ред. д.э.н., проф. Ю. А. Дмитриева. – Вологда : Вологодский институт бизнеса, 2013. – С. 214-219.</a:t>
                      </a: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М.А. Головчин</a:t>
                      </a:r>
                      <a:endParaRPr lang="ru-RU" sz="1200" dirty="0"/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28.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Роль науки и инноваций в экономическом развитии территорий </a:t>
                      </a:r>
                      <a:endParaRPr lang="ru-RU" dirty="0"/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9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Соловьева Т.С. Роль науки и инноваций в экономическом развитии территорий // Материалы научно-практической конференции «Молодая экономика: экономическая наука глазами молодых ученых». – М.: ЦЭМИ РАН, 2014. – С. 119-121.</a:t>
                      </a: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29.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Проблемы и тенденции развития социально-культурной подсистемы регионов СЗФО </a:t>
                      </a:r>
                      <a:endParaRPr lang="ru-RU" sz="1200" dirty="0"/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9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Проблемы и тенденции развития социально-культурной подсистемы регионов СЗФО / Т.С. Соловьева, А.В. Попов</a:t>
                      </a:r>
                      <a:r>
                        <a:rPr lang="ru-RU" sz="1200" baseline="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// Территориальные исследования: цели, результаты и перспективы: тезисы VIII Всероссийской школы-семинара молодых ученых, аспирантов и студентов. Биробиджан, 22-25 сентября 2015 г. / под ред. Е.Я. </a:t>
                      </a:r>
                      <a:r>
                        <a:rPr lang="ru-RU" sz="1200" dirty="0" err="1" smtClean="0">
                          <a:effectLst/>
                          <a:latin typeface="Times New Roman"/>
                          <a:ea typeface="Times New Roman"/>
                        </a:rPr>
                        <a:t>Фрисмана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. Биробиджан : ИКАРП ДВО РАН – ФГБОУ «ПГУ им. Шолом-Алейхема», 2015. – С. 244-247.</a:t>
                      </a: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А.В. Попов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="" xmlns:a16="http://schemas.microsoft.com/office/drawing/2014/main" val="3568124874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30.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Основные барьеры развития социальных инноваций в сфере занятости на региональном уровне </a:t>
                      </a:r>
                      <a:endParaRPr lang="ru-RU" sz="1200" dirty="0"/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9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Основные барьеры развития социальных инноваций в сфере занятости на региональном уровне / / Т.С. Соловьева, А.В. Попов //</a:t>
                      </a:r>
                      <a:r>
                        <a:rPr lang="ru-RU" sz="1200" baseline="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NewRomanPSMT"/>
                        </a:rPr>
                        <a:t>Сборник научных статей XIII Международной научно-практической конференции молодых учёных по региональной экономике. Екатеринбург: Институт экономики </a:t>
                      </a:r>
                      <a:r>
                        <a:rPr lang="ru-RU" sz="1200" dirty="0" err="1" smtClean="0">
                          <a:effectLst/>
                          <a:latin typeface="Times New Roman"/>
                          <a:ea typeface="TimesNewRomanPSMT"/>
                        </a:rPr>
                        <a:t>УрО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NewRomanPSMT"/>
                        </a:rPr>
                        <a:t> РАН, 2015. – 131-132.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А.В. Попов</a:t>
                      </a:r>
                    </a:p>
                    <a:p>
                      <a:endParaRPr lang="ru-RU" sz="1200" dirty="0"/>
                    </a:p>
                  </a:txBody>
                  <a:tcPr marL="91436" marR="91436" marT="45734" marB="45734"/>
                </a:tc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31.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Социально-культурные подсистемы как резерв регионального развития и модернизации </a:t>
                      </a:r>
                      <a:endParaRPr lang="ru-RU" sz="1200" dirty="0"/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9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Соловьева Т.С. Социально-культурные подсистемы как резерв регионального развития и модернизации // Модернизация российского общества: вчера, сегодня, завтра: материалы Всероссийской научно-практической конференции с международным участием. – Омск : Изд-во </a:t>
                      </a:r>
                      <a:r>
                        <a:rPr lang="ru-RU" sz="1200" dirty="0" err="1" smtClean="0">
                          <a:effectLst/>
                          <a:latin typeface="Times New Roman"/>
                          <a:ea typeface="Times New Roman"/>
                        </a:rPr>
                        <a:t>ОмГМУ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, 2016. – С. 178-180.</a:t>
                      </a: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91436" marR="91436" marT="45750" marB="4575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21808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32223"/>
              </p:ext>
            </p:extLst>
          </p:nvPr>
        </p:nvGraphicFramePr>
        <p:xfrm>
          <a:off x="179512" y="123238"/>
          <a:ext cx="8712968" cy="669360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6609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4298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61274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9114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97450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718897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32.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Методические аспекты влияния образования на региональное развитие </a:t>
                      </a:r>
                      <a:endParaRPr lang="ru-RU" sz="1200" dirty="0"/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Соловьева Т.С. Методические аспекты влияния образования на региональное развитие // Актуальные проблемы развития национальной и региональной экономики: сборник научных трудов VII Международной научно-практической заочной конференции для студентов, магистрантов, аспирантов и молодых ученых, посвященной празднованию 140-летия НИУ «</a:t>
                      </a:r>
                      <a:r>
                        <a:rPr lang="ru-RU" sz="1200" dirty="0" err="1" smtClean="0">
                          <a:effectLst/>
                          <a:latin typeface="Times New Roman"/>
                          <a:ea typeface="Times New Roman"/>
                        </a:rPr>
                        <a:t>БелГУ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» (Белгород, 21 апреля 2016 г.) / под науч. ред. д-ра </a:t>
                      </a:r>
                      <a:r>
                        <a:rPr lang="ru-RU" sz="1200" dirty="0" err="1" smtClean="0">
                          <a:effectLst/>
                          <a:latin typeface="Times New Roman"/>
                          <a:ea typeface="Times New Roman"/>
                        </a:rPr>
                        <a:t>пед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. наук, проф. Е.Н. </a:t>
                      </a:r>
                      <a:r>
                        <a:rPr lang="ru-RU" sz="1200" dirty="0" err="1" smtClean="0">
                          <a:effectLst/>
                          <a:latin typeface="Times New Roman"/>
                          <a:ea typeface="Times New Roman"/>
                        </a:rPr>
                        <a:t>Камышанченко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, к-та </a:t>
                      </a:r>
                      <a:r>
                        <a:rPr lang="ru-RU" sz="1200" dirty="0" err="1" smtClean="0">
                          <a:effectLst/>
                          <a:latin typeface="Times New Roman"/>
                          <a:ea typeface="Times New Roman"/>
                        </a:rPr>
                        <a:t>экон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. наук, доц. Н.П. Шалыгиной, к-та </a:t>
                      </a:r>
                      <a:r>
                        <a:rPr lang="ru-RU" sz="1200" dirty="0" err="1" smtClean="0">
                          <a:effectLst/>
                          <a:latin typeface="Times New Roman"/>
                          <a:ea typeface="Times New Roman"/>
                        </a:rPr>
                        <a:t>экон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. наук, доц. Ю.Л. </a:t>
                      </a:r>
                      <a:r>
                        <a:rPr lang="ru-RU" sz="1200" dirty="0" err="1" smtClean="0">
                          <a:effectLst/>
                          <a:latin typeface="Times New Roman"/>
                          <a:ea typeface="Times New Roman"/>
                        </a:rPr>
                        <a:t>Растопчиной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. – Белгород: ИД «Белгород» НИУ «</a:t>
                      </a:r>
                      <a:r>
                        <a:rPr lang="ru-RU" sz="1200" dirty="0" err="1" smtClean="0">
                          <a:effectLst/>
                          <a:latin typeface="Times New Roman"/>
                          <a:ea typeface="Times New Roman"/>
                        </a:rPr>
                        <a:t>БелГУ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», 2016. – С. 321-324.</a:t>
                      </a: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ru-RU" sz="1200" dirty="0"/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67536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33.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К вопросу о направлениях развития социально-культурной подсистемы Вологодской области </a:t>
                      </a:r>
                      <a:endParaRPr lang="ru-RU" sz="1200" dirty="0"/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Соловьева Т.С. К вопросу о направлениях развития социально-культурной подсистемы Вологодской области / Т.С. Соловьева // Современные проблемы регионального развития: тезисы VI </a:t>
                      </a:r>
                      <a:r>
                        <a:rPr lang="ru-RU" sz="1200" dirty="0" err="1" smtClean="0">
                          <a:effectLst/>
                          <a:latin typeface="Times New Roman"/>
                          <a:ea typeface="Times New Roman"/>
                        </a:rPr>
                        <a:t>международ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ru-RU" sz="1200" dirty="0" err="1" smtClean="0">
                          <a:effectLst/>
                          <a:latin typeface="Times New Roman"/>
                          <a:ea typeface="Times New Roman"/>
                        </a:rPr>
                        <a:t>науч.конф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. Биробиджан, 4-6 октября 2016 г. / Под ред. Е.Я. </a:t>
                      </a:r>
                      <a:r>
                        <a:rPr lang="ru-RU" sz="1200" dirty="0" err="1" smtClean="0">
                          <a:effectLst/>
                          <a:latin typeface="Times New Roman"/>
                          <a:ea typeface="Times New Roman"/>
                        </a:rPr>
                        <a:t>Фрисмана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. Биробиджан: ИКАРП ДВО РАН – ФГБОУ ВПО «ПГУ им. Шолом-Алейхема», 2016. – С. 478-481.</a:t>
                      </a: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ru-RU" sz="1200" dirty="0"/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230376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34.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К вопросу о роли социальной инфраструктуры в процессах формирования человеческого капитала и сжатия освоенного пространства </a:t>
                      </a:r>
                      <a:endParaRPr lang="ru-RU" sz="1200" dirty="0"/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Соловьева Т.С. К вопросу о роли социальной инфраструктуры в процессах формирования человеческого капитала и сжатия освоенного пространства / Т.С. Соловьева // Сборник научных статей XIV Международной научно-практической конференции молодых </a:t>
                      </a:r>
                      <a:r>
                        <a:rPr lang="ru-RU" sz="1200" dirty="0" err="1" smtClean="0">
                          <a:effectLst/>
                          <a:latin typeface="Times New Roman"/>
                          <a:ea typeface="Times New Roman"/>
                        </a:rPr>
                        <a:t>учѐных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 «Развитие территориальных социально-экономических систем: вопросы теории и практики». Екатеринбург: Институт экономики </a:t>
                      </a:r>
                      <a:r>
                        <a:rPr lang="ru-RU" sz="1200" dirty="0" err="1" smtClean="0">
                          <a:effectLst/>
                          <a:latin typeface="Times New Roman"/>
                          <a:ea typeface="Times New Roman"/>
                        </a:rPr>
                        <a:t>УрО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 РАН, 2016. – С. 47-49. </a:t>
                      </a: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ru-RU" sz="1200" dirty="0"/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="" xmlns:a16="http://schemas.microsoft.com/office/drawing/2014/main" val="3568124874"/>
                  </a:ext>
                </a:extLst>
              </a:tr>
              <a:tr h="1067536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35.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Синергетический эффект в социально-культурной подсистеме региона </a:t>
                      </a:r>
                      <a:endParaRPr lang="ru-RU" sz="1200" dirty="0"/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Соловьева Т.С. Синергетический эффект в социально-культурной подсистеме региона / Т.С. Соловьева // Молодежь и общество: проблемы и перспективы развития // Материалы VII Международной научно-практической конференции студентов и аспирантов / Под общей редакцией Семеновой Н.С. / Ярославль: ЯФ МФЮА, 2016. – С. 358-361.</a:t>
                      </a: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kumimoji="0" lang="ru-RU" sz="12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91436" marR="91436" marT="45734" marB="45734"/>
                </a:tc>
              </a:tr>
              <a:tr h="995162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36.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Социокультурные детерминанты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модернизационного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 развития России: методы измерения и анализ причинных зависимостей</a:t>
                      </a:r>
                      <a:endParaRPr lang="ru-RU" dirty="0"/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Социокультурные детерминанты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модернизационного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развития России: методы измерения и анализ причинных зависимостей</a:t>
                      </a: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/  М.В. </a:t>
                      </a:r>
                      <a:r>
                        <a:rPr kumimoji="0" lang="ru-RU" sz="12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Морев</a:t>
                      </a: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, Г.В, Леонидова, Т.С. Соловьева, А.М, Панов, А.И. </a:t>
                      </a:r>
                      <a:r>
                        <a:rPr kumimoji="0" lang="ru-RU" sz="12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Россошанский</a:t>
                      </a: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//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отчет о НИР  № 15-02-00482 от 03.04.2015 (РГНФ).</a:t>
                      </a: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М.В.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Морев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, Г.В. Леонидова, А.М. Панов, А.И.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Россошанский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91436" marR="91436" marT="45734" marB="4573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29987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0484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 В КОНФЕРЕНЦИЯХ, </a:t>
            </a:r>
            <a:r>
              <a:rPr lang="ru-RU" sz="1600" b="1" cap="all" dirty="0" smtClean="0">
                <a:latin typeface="Times New Roman" pitchFamily="18" charset="0"/>
                <a:cs typeface="Times New Roman" pitchFamily="18" charset="0"/>
              </a:rPr>
              <a:t>семинарах</a:t>
            </a:r>
            <a:endParaRPr lang="ru-RU" sz="1600" b="1" cap="all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0776736"/>
              </p:ext>
            </p:extLst>
          </p:nvPr>
        </p:nvGraphicFramePr>
        <p:xfrm>
          <a:off x="431799" y="1680793"/>
          <a:ext cx="8353426" cy="509016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8073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2336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91279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9625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40281">
                  <a:extLst>
                    <a:ext uri="{9D8B030D-6E8A-4147-A177-3AD203B41FA5}">
                      <a16:colId xmlns="" xmlns:a16="http://schemas.microsoft.com/office/drawing/2014/main" val="2037201874"/>
                    </a:ext>
                  </a:extLst>
                </a:gridCol>
              </a:tblGrid>
              <a:tr h="51819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статус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 доклада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 участия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567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Всероссийская научно-практическая конференция «Социальное самочувствие населения в современной России»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Социальное самочувствие населения в социокультурном портрете региона (на материалах Вологодской области)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Заочно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Публикация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3567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2.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Всероссийская научно-практическая конференция «Инновационные технологии в формировании молодежного потенциала современного общества»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Культура молодого поколения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Заочно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Публикация</a:t>
                      </a: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</a:tr>
              <a:tr h="63567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3.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2-й межрегиональная научно-практическая конференция «Управление качеством непрерывного образования»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Вопросы развития творческого потенциала молодежи в территориальном научно-образовательном пространстве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Публикация</a:t>
                      </a: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</a:tr>
              <a:tr h="63567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4.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III Всероссийская (с международным участием) научно-практическая конференция «Социокультурное пространство России: проблемы и перспективы развития»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Социокультурные ресурсы региона и интеллектуальное развитие населения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Заочно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Публикация</a:t>
                      </a: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532244"/>
              </p:ext>
            </p:extLst>
          </p:nvPr>
        </p:nvGraphicFramePr>
        <p:xfrm>
          <a:off x="251520" y="260648"/>
          <a:ext cx="8353426" cy="618743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8073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5557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88058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9625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40281">
                  <a:extLst>
                    <a:ext uri="{9D8B030D-6E8A-4147-A177-3AD203B41FA5}">
                      <a16:colId xmlns="" xmlns:a16="http://schemas.microsoft.com/office/drawing/2014/main" val="2037201874"/>
                    </a:ext>
                  </a:extLst>
                </a:gridCol>
              </a:tblGrid>
              <a:tr h="51819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статус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 доклада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 участия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567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X международная научно-практическая конференция «Устойчивое развитие экономики: состояние, проблемы, перспективы»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Социально–культурная подсистема как ресурс модернизации экономики и общества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Заочно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Публикация</a:t>
                      </a: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3567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6.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IV Всероссийский социологический конгресс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Место научного творчества в общественной жизни городской молодежи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Заочно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Публикация</a:t>
                      </a: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</a:tr>
              <a:tr h="63567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7.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VI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Междунар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. науч.-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практ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конференция «Стратегия и тактика реализации социально-экономических реформ: региональный аспект»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Условия, определяющие ожидания молодежи в социально-профессиональной сфере (на примере г. Вологды)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Публикация</a:t>
                      </a:r>
                    </a:p>
                  </a:txBody>
                  <a:tcPr marL="91444" marR="91444" marT="45717" marB="45717"/>
                </a:tc>
              </a:tr>
              <a:tr h="63567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8.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Всероссийская научно-практическая Интернет-конференция</a:t>
                      </a:r>
                      <a:r>
                        <a:rPr lang="ru-RU" sz="1200" baseline="0" dirty="0" smtClean="0">
                          <a:effectLst/>
                          <a:latin typeface="Times New Roman"/>
                          <a:ea typeface="Times New Roman"/>
                        </a:rPr>
                        <a:t> «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Механизмы перехода на инновационный путь развития»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Культурный уровень населения и инновационное развитие территории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Заочно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Публикация</a:t>
                      </a: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</a:tr>
              <a:tr h="63567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9.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Международная научно-практическая конференция</a:t>
                      </a:r>
                      <a:r>
                        <a:rPr lang="ru-RU" sz="1200" baseline="0" dirty="0" smtClean="0">
                          <a:effectLst/>
                          <a:latin typeface="Times New Roman"/>
                          <a:ea typeface="Times New Roman"/>
                        </a:rPr>
                        <a:t> «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Современное общество в условиях глобального вызова: преобразования и перспективы развития»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Рейтинг муниципальных территорий как инструмент региональной образовательной политики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Заочно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Публикация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</a:tr>
              <a:tr h="63567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10.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III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Междунар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науч.-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практ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конференция «</a:t>
                      </a:r>
                      <a:r>
                        <a:rPr lang="ru-RU" sz="1200" dirty="0" err="1" smtClean="0">
                          <a:effectLst/>
                          <a:latin typeface="Times New Roman"/>
                          <a:ea typeface="Times New Roman"/>
                        </a:rPr>
                        <a:t>Леденцовские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 чтения. Бизнес. Наука. Образование»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Уровень развития научно-образовательного пространства: территориальный аспект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Публикация, сертификат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4620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548DD2"/>
            </a:gs>
            <a:gs pos="48000">
              <a:srgbClr val="C8DAF0"/>
            </a:gs>
            <a:gs pos="100000">
              <a:srgbClr val="DDE8F6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6464300" y="2136775"/>
            <a:ext cx="2232025" cy="2587625"/>
          </a:xfrm>
          <a:prstGeom prst="round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5363" name="TextBox 10"/>
          <p:cNvSpPr txBox="1">
            <a:spLocks noChangeArrowheads="1"/>
          </p:cNvSpPr>
          <p:nvPr/>
        </p:nvSpPr>
        <p:spPr bwMode="auto">
          <a:xfrm>
            <a:off x="6659563" y="2576513"/>
            <a:ext cx="1828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>
                <a:latin typeface="Arial" panose="020B0604020202020204" pitchFamily="34" charset="0"/>
              </a:rPr>
              <a:t>ФОТО</a:t>
            </a:r>
          </a:p>
        </p:txBody>
      </p:sp>
      <p:sp>
        <p:nvSpPr>
          <p:cNvPr id="15364" name="Line 8"/>
          <p:cNvSpPr>
            <a:spLocks noChangeShapeType="1"/>
          </p:cNvSpPr>
          <p:nvPr/>
        </p:nvSpPr>
        <p:spPr bwMode="auto">
          <a:xfrm flipV="1">
            <a:off x="1692275" y="549275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41288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5366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8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64300" y="1800225"/>
            <a:ext cx="22764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6" tIns="46034" rIns="92066" bIns="46034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/>
              <a:t>Научный руководитель</a:t>
            </a:r>
          </a:p>
        </p:txBody>
      </p:sp>
      <p:sp>
        <p:nvSpPr>
          <p:cNvPr id="15369" name="TextBox 6"/>
          <p:cNvSpPr txBox="1">
            <a:spLocks noChangeArrowheads="1"/>
          </p:cNvSpPr>
          <p:nvPr/>
        </p:nvSpPr>
        <p:spPr bwMode="auto">
          <a:xfrm>
            <a:off x="900113" y="2560638"/>
            <a:ext cx="496728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«Оценка воздействия социально-культурных факторов на региональное развитие»</a:t>
            </a:r>
            <a:endParaRPr lang="ru-RU" altLang="ru-RU" sz="2000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7850" y="5672138"/>
            <a:ext cx="7954963" cy="585787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ТЕМА ДИССЕРТАЦИОННОГО ИССЛЕДОВАНИЯ УТВЕРЖДЕНА УЧЕНЫМ СОВЕТОМ ИСЭРТ РАН   ПРОТОКОЛ №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10-13 от 20 ноября 2013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г.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76275" y="1098550"/>
            <a:ext cx="781208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ДИССЕРТАЦИОННОГО ИССЛЕДОВАНИЯ: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6706" y="2314575"/>
            <a:ext cx="1828800" cy="223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2"/>
          <p:cNvSpPr txBox="1">
            <a:spLocks noChangeArrowheads="1"/>
          </p:cNvSpPr>
          <p:nvPr/>
        </p:nvSpPr>
        <p:spPr bwMode="auto">
          <a:xfrm>
            <a:off x="6364288" y="4746509"/>
            <a:ext cx="237648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 smtClean="0">
                <a:latin typeface="Arial" panose="020B0604020202020204" pitchFamily="34" charset="0"/>
              </a:rPr>
              <a:t>Зав</a:t>
            </a:r>
            <a:r>
              <a:rPr lang="ru-RU" altLang="ru-RU" sz="1400" dirty="0">
                <a:latin typeface="Arial" panose="020B0604020202020204" pitchFamily="34" charset="0"/>
              </a:rPr>
              <a:t>. </a:t>
            </a:r>
            <a:r>
              <a:rPr lang="ru-RU" altLang="ru-RU" sz="1400" dirty="0" smtClean="0">
                <a:latin typeface="Arial" panose="020B0604020202020204" pitchFamily="34" charset="0"/>
              </a:rPr>
              <a:t>ЛИПТП </a:t>
            </a:r>
            <a:r>
              <a:rPr lang="ru-RU" altLang="ru-RU" sz="1400" dirty="0" err="1" smtClean="0">
                <a:latin typeface="Arial" panose="020B0604020202020204" pitchFamily="34" charset="0"/>
              </a:rPr>
              <a:t>ОИУиОЖН</a:t>
            </a:r>
            <a:r>
              <a:rPr lang="ru-RU" altLang="ru-RU" sz="1400" dirty="0" smtClean="0">
                <a:latin typeface="Arial" panose="020B0604020202020204" pitchFamily="34" charset="0"/>
              </a:rPr>
              <a:t> ИСЭРТ РАН, доцент к.э.н., Г.В. Леонидова</a:t>
            </a:r>
            <a:endParaRPr lang="ru-RU" altLang="ru-RU" sz="1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350567"/>
              </p:ext>
            </p:extLst>
          </p:nvPr>
        </p:nvGraphicFramePr>
        <p:xfrm>
          <a:off x="251520" y="260648"/>
          <a:ext cx="8353426" cy="646176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8073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5557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88058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9625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40281">
                  <a:extLst>
                    <a:ext uri="{9D8B030D-6E8A-4147-A177-3AD203B41FA5}">
                      <a16:colId xmlns="" xmlns:a16="http://schemas.microsoft.com/office/drawing/2014/main" val="2037201874"/>
                    </a:ext>
                  </a:extLst>
                </a:gridCol>
              </a:tblGrid>
              <a:tr h="51819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статус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 доклада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 участия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567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11.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Международная научно-практическая конференция</a:t>
                      </a:r>
                      <a:r>
                        <a:rPr lang="ru-RU" sz="1200" baseline="0" dirty="0" smtClean="0">
                          <a:effectLst/>
                          <a:latin typeface="Times New Roman"/>
                          <a:ea typeface="Times New Roman"/>
                        </a:rPr>
                        <a:t> «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Интеграция в формате Союзного государства как основной инструмент реализации стратегии безопасности России и Беларуси»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Высшее образование как ресурс эффективного развития России и Беларуси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Публикация</a:t>
                      </a: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3567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12.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Научно-практическая конференция «Молодая экономика: экономическая наука глазами молодых ученых»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Роль науки и инноваций в экономическом развитии территорий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Заочно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Публикация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</a:tr>
              <a:tr h="63567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13.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effectLst/>
                          <a:latin typeface="Times New Roman"/>
                          <a:ea typeface="Times New Roman"/>
                        </a:rPr>
                        <a:t>Всерос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. науч.-</a:t>
                      </a:r>
                      <a:r>
                        <a:rPr lang="ru-RU" sz="1200" dirty="0" err="1" smtClean="0">
                          <a:effectLst/>
                          <a:latin typeface="Times New Roman"/>
                          <a:ea typeface="Times New Roman"/>
                        </a:rPr>
                        <a:t>практ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ru-RU" sz="1200" dirty="0" err="1" smtClean="0">
                          <a:effectLst/>
                          <a:latin typeface="Times New Roman"/>
                          <a:ea typeface="Times New Roman"/>
                        </a:rPr>
                        <a:t>конф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. «Общество и социология в современной России», посвященная XX годовщине празднования Дня социолога в Российской Федерации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Роль среднего класса в модернизации регионов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Публикация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</a:tr>
              <a:tr h="63567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14.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TimesNewRomanPS-BoldMT"/>
                        </a:rPr>
                        <a:t>Рос. науч.-</a:t>
                      </a:r>
                      <a:r>
                        <a:rPr lang="ru-RU" sz="1200" dirty="0" err="1" smtClean="0">
                          <a:effectLst/>
                          <a:latin typeface="Times New Roman"/>
                          <a:ea typeface="TimesNewRomanPS-BoldMT"/>
                        </a:rPr>
                        <a:t>практ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NewRomanPS-BoldMT"/>
                        </a:rPr>
                        <a:t>. </a:t>
                      </a:r>
                      <a:r>
                        <a:rPr lang="ru-RU" sz="1200" dirty="0" err="1" smtClean="0">
                          <a:effectLst/>
                          <a:latin typeface="Times New Roman"/>
                          <a:ea typeface="TimesNewRomanPS-BoldMT"/>
                        </a:rPr>
                        <a:t>конф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NewRomanPS-BoldMT"/>
                        </a:rPr>
                        <a:t>. с </a:t>
                      </a:r>
                      <a:r>
                        <a:rPr lang="ru-RU" sz="1200" dirty="0" err="1" smtClean="0">
                          <a:effectLst/>
                          <a:latin typeface="Times New Roman"/>
                          <a:ea typeface="TimesNewRomanPS-BoldMT"/>
                        </a:rPr>
                        <a:t>междунар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NewRomanPS-BoldMT"/>
                        </a:rPr>
                        <a:t>. участием</a:t>
                      </a:r>
                      <a:r>
                        <a:rPr lang="ru-RU" sz="1200" baseline="0" dirty="0" smtClean="0">
                          <a:effectLst/>
                          <a:latin typeface="Times New Roman"/>
                          <a:ea typeface="TimesNewRomanPS-BoldMT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NewRomanPS-BoldMT"/>
                        </a:rPr>
                        <a:t>«Бизнес. Наука. Образование : проблемы, перспективы, стратегии»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Образование для детей с ограниченными возможностями: региональный аспект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Публикация</a:t>
                      </a: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</a:tr>
              <a:tr h="63567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15.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VIII Всероссийская школа-семинар молодых ученых, аспирантов и студентов «Территориальные исследования: цели, результаты и перспективы»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Проблемы и тенденции развития социально-культурной подсистемы регионов СЗФО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Заочно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Публикация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83556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7822814"/>
              </p:ext>
            </p:extLst>
          </p:nvPr>
        </p:nvGraphicFramePr>
        <p:xfrm>
          <a:off x="251520" y="260648"/>
          <a:ext cx="8353426" cy="591312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8073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5557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88058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9625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40281">
                  <a:extLst>
                    <a:ext uri="{9D8B030D-6E8A-4147-A177-3AD203B41FA5}">
                      <a16:colId xmlns="" xmlns:a16="http://schemas.microsoft.com/office/drawing/2014/main" val="2037201874"/>
                    </a:ext>
                  </a:extLst>
                </a:gridCol>
              </a:tblGrid>
              <a:tr h="51819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статус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 доклада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 участия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567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16.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TimesNewRomanPSMT"/>
                        </a:rPr>
                        <a:t>XIII Международная научно-практическая конференция молодых учёных по региональной экономике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Основные барьеры развития социальных инноваций в сфере занятости на региональном уровне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Заочно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Публикация</a:t>
                      </a: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3567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17.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VII Международная научно-практическая заочная</a:t>
                      </a:r>
                      <a:r>
                        <a:rPr lang="ru-RU" sz="1200" baseline="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конференция для студентов, магистрантов, аспирантов и молодых ученых, посвященной празднованию 140-летия НИУ «</a:t>
                      </a:r>
                      <a:r>
                        <a:rPr lang="ru-RU" sz="1200" dirty="0" err="1" smtClean="0">
                          <a:effectLst/>
                          <a:latin typeface="Times New Roman"/>
                          <a:ea typeface="Times New Roman"/>
                        </a:rPr>
                        <a:t>БелГУ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»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Методические аспекты влияния образования на региональное развитие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Заочно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Публикация</a:t>
                      </a: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</a:tr>
              <a:tr h="63567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18.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effectLst/>
                          <a:latin typeface="Times New Roman"/>
                          <a:ea typeface="Times New Roman"/>
                        </a:rPr>
                        <a:t>Всерос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. научно-практическая конференция с международным участием «Модернизация российского общества: вчера, сегодня, завтра»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Социально-культурные подсистемы как резерв регионального развития и модернизации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Заочно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Публикация, сертификат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</a:tr>
              <a:tr h="63567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19.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VI </a:t>
                      </a:r>
                      <a:r>
                        <a:rPr lang="ru-RU" sz="1200" dirty="0" err="1" smtClean="0">
                          <a:effectLst/>
                          <a:latin typeface="Times New Roman"/>
                          <a:ea typeface="Times New Roman"/>
                        </a:rPr>
                        <a:t>международ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ru-RU" sz="1200" dirty="0" err="1" smtClean="0">
                          <a:effectLst/>
                          <a:latin typeface="Times New Roman"/>
                          <a:ea typeface="Times New Roman"/>
                        </a:rPr>
                        <a:t>науч.конф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ru-RU" sz="1200" baseline="0" dirty="0" smtClean="0">
                          <a:effectLst/>
                          <a:latin typeface="Times New Roman"/>
                          <a:ea typeface="Times New Roman"/>
                        </a:rPr>
                        <a:t> «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Современные проблемы регионального развития»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К вопросу о направлениях развития социально-культурной подсистемы Вологодской области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Заочно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Публикация</a:t>
                      </a: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</a:tr>
              <a:tr h="63567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20.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NewRomanPSMT"/>
                          <a:cs typeface="+mn-cs"/>
                        </a:rPr>
                        <a:t>XII Осенняя конференция молодых ученых в Новосибирском Академгородке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«Исследования молодых учёных: экономическая теория, социология, отраслевая и региональная экономика»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Проблемы реализации трудового потенциала молодежи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Публикация</a:t>
                      </a: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00456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0314148"/>
              </p:ext>
            </p:extLst>
          </p:nvPr>
        </p:nvGraphicFramePr>
        <p:xfrm>
          <a:off x="251520" y="260648"/>
          <a:ext cx="8353426" cy="655319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8073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5557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88058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9625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40281">
                  <a:extLst>
                    <a:ext uri="{9D8B030D-6E8A-4147-A177-3AD203B41FA5}">
                      <a16:colId xmlns="" xmlns:a16="http://schemas.microsoft.com/office/drawing/2014/main" val="2037201874"/>
                    </a:ext>
                  </a:extLst>
                </a:gridCol>
              </a:tblGrid>
              <a:tr h="51819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статус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 доклада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 участия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567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21.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XIV Международная научно-практическая конференция молодых </a:t>
                      </a:r>
                      <a:r>
                        <a:rPr lang="ru-RU" sz="1200" dirty="0" err="1" smtClean="0">
                          <a:effectLst/>
                          <a:latin typeface="Times New Roman"/>
                          <a:ea typeface="Times New Roman"/>
                        </a:rPr>
                        <a:t>учѐных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 «Развитие территориальных социально-экономических систем: вопросы теории и практики»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К вопросу о роли социальной инфраструктуры в процессах формирования человеческого капитала и сжатия освоенного пространства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Заочно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Публикация</a:t>
                      </a: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3567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22.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VII Международная научно-практическая конференция студентов и аспирантов «Молодежь и общество: проблемы и перспективы развития</a:t>
                      </a: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Синергетический эффект в социально-культурной подсистеме региона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Заочно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Публикация</a:t>
                      </a: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</a:tr>
              <a:tr h="63567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23.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IV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err="1" smtClean="0">
                          <a:effectLst/>
                          <a:latin typeface="Times New Roman"/>
                          <a:ea typeface="Times New Roman"/>
                        </a:rPr>
                        <a:t>Междунар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. науч.-</a:t>
                      </a:r>
                      <a:r>
                        <a:rPr lang="ru-RU" sz="1200" dirty="0" err="1" smtClean="0">
                          <a:effectLst/>
                          <a:latin typeface="Times New Roman"/>
                          <a:ea typeface="Times New Roman"/>
                        </a:rPr>
                        <a:t>практ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ru-RU" sz="1200" dirty="0" err="1" smtClean="0">
                          <a:effectLst/>
                          <a:latin typeface="Times New Roman"/>
                          <a:ea typeface="Times New Roman"/>
                        </a:rPr>
                        <a:t>конф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. «Дети и молодежь – будущее России»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Физическая активность детей и молодежи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Публикация, сертификат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</a:tr>
              <a:tr h="63567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24.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Генеральная Ассамблея проекта «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SI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DRIVE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»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направления политики в области социальных инноваций в сфере занятости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Публикация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</a:tr>
              <a:tr h="63567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25.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XI Международная научно-практическая конференция «Устойчивое развитие экономики: состояние, проблемы, перспективы»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Значение мониторинга социально-культурной подсистемы в управлении развитием региона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Заочно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Публикация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</a:tr>
              <a:tr h="63567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26.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MS Mincho"/>
                        </a:rPr>
                        <a:t>III</a:t>
                      </a:r>
                      <a:r>
                        <a:rPr lang="en-US" sz="1200" b="1" dirty="0" smtClean="0">
                          <a:effectLst/>
                          <a:latin typeface="Times New Roman"/>
                          <a:ea typeface="MS Mincho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Международная научно-практическая Интернет-конференция </a:t>
                      </a:r>
                      <a:r>
                        <a:rPr lang="ru-RU" sz="1200" b="0" i="0" dirty="0" smtClean="0">
                          <a:effectLst/>
                          <a:latin typeface="Times New Roman"/>
                          <a:ea typeface="MS Mincho"/>
                        </a:rPr>
                        <a:t>«Инновационное развитие экономики: предпринимательство, образование, наука»</a:t>
                      </a:r>
                      <a:endParaRPr lang="ru-RU" sz="1100" b="0" i="0" dirty="0" smtClean="0">
                        <a:effectLst/>
                        <a:latin typeface="Times New Roman"/>
                        <a:ea typeface="MS Mincho"/>
                      </a:endParaRPr>
                    </a:p>
                    <a:p>
                      <a:endParaRPr lang="ru-RU" sz="12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MS Mincho"/>
                        </a:rPr>
                        <a:t>Социальные инновации в образовании: драйверы и барьеры развития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Заочно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Публикация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70843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150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</a:t>
            </a:r>
            <a:r>
              <a:rPr lang="ru-RU" dirty="0"/>
              <a:t>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в грантах, конкурсах, ОЛИМПИАДАХ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6827828"/>
              </p:ext>
            </p:extLst>
          </p:nvPr>
        </p:nvGraphicFramePr>
        <p:xfrm>
          <a:off x="395536" y="1700808"/>
          <a:ext cx="8353176" cy="508295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320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45638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95232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1241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1672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19382"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1.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Грант РГНФ №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08-03-00495а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«Социокультурный портрет Вологодской области: традиции и современность»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Исполнитель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9391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Грант РГНФ №15-02-00482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«Социокультурные детерминанты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модернизационного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развития России: методы измерения и анализ причинных зависимостей»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Исполнитель</a:t>
                      </a: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9391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3.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Конкурс Международного научного фонда экономических исследований академика Н.П. Федоренко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«Мониторинг социально-экономического положения и социального самочувствия педагогов общеобразовательных учреждений»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Заочная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</a:tr>
              <a:tr h="62056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3.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Четвертый</a:t>
                      </a:r>
                      <a:r>
                        <a:rPr lang="ru-RU" sz="1200" baseline="0" dirty="0" smtClean="0">
                          <a:effectLst/>
                          <a:latin typeface="Times New Roman"/>
                          <a:ea typeface="Times New Roman"/>
                        </a:rPr>
                        <a:t> Всероссийский конкурс молодых аналитиков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«Региональные аспекты реформирования сети общеобразовательных школ: оценка перспектив развития»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Заочная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</a:tr>
              <a:tr h="69391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4.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Пятнадцатая Всероссийская Олимпиада развития народного хозяйства России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Средний класс в регионах СЗФО: численность и направления воспроизводства»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Заочная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</a:tr>
              <a:tr h="69391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5.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Всероссийский конкурс молодежных авторских проектов и проектов в сфере образования, направленных на социально-экономическое развитие российских территорий</a:t>
                      </a: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«МОЯ СТРАНА – МОЯ РОССИЯ»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Социально-культурные установки современной молодежи»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Заочная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6775853"/>
              </p:ext>
            </p:extLst>
          </p:nvPr>
        </p:nvGraphicFramePr>
        <p:xfrm>
          <a:off x="323528" y="476672"/>
          <a:ext cx="8353176" cy="312515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320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45638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95232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1241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6805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19382"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6.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Шестнадцатая Всероссийская Олимпиада развития Народного хозяйства России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«Социальная мобильность и модернизация территорий»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Заочная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9391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Региональный конкурс «Лучший молодой ученый года», 2015 г.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номинация «Лучший аспирант» по направлению «Гуманитарные и общественные  науки»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Заочная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9391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8.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Региональный конкурс «Лучший молодой ученый года», 2016 г.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номинация «Лучший аспирант» по направлению «Гуманитарные и общественные  науки»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Заочная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</a:tr>
              <a:tr h="62056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9.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XX Юбилейный Всероссийский конкурс научных работ молодежи «Экономический рост России»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«Резервы использования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трудового потенциала для экономического роста России»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Заочная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44859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2532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</a:t>
            </a:r>
            <a:r>
              <a:rPr lang="ru-RU" dirty="0"/>
              <a:t>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/>
              <a:t> </a:t>
            </a:r>
            <a:r>
              <a:rPr lang="ru-RU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НИР </a:t>
            </a:r>
            <a:r>
              <a:rPr lang="ru-RU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ИНСТИТУТА</a:t>
            </a:r>
            <a:endParaRPr lang="ru-RU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6217302"/>
              </p:ext>
            </p:extLst>
          </p:nvPr>
        </p:nvGraphicFramePr>
        <p:xfrm>
          <a:off x="539750" y="1700808"/>
          <a:ext cx="8137525" cy="487359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0385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6166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1704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НИР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1938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«Мониторинг отношения населения г. Вологды к происходящим социально-экономическим изменениям»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Исполнитель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3775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«Социокультурный портрет Вологодской области: традиции и современность»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Исполнитель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3.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«Трансформация социокультурного образа Вологодской области в условиях мирового финансово-экономического кризиса»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Исполнитель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</a:tr>
              <a:tr h="22634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4.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«Формирование научно-образовательного пространства (на примере г. Вологды)»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Исполнитель</a:t>
                      </a:r>
                    </a:p>
                  </a:txBody>
                  <a:tcPr marL="91436" marR="91436" marT="45713" marB="45713"/>
                </a:tc>
              </a:tr>
              <a:tr h="26289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«Формирование территориального научно-образовательного пространства»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Исполнитель</a:t>
                      </a:r>
                    </a:p>
                  </a:txBody>
                  <a:tcPr marL="91436" marR="91436" marT="45713" marB="45713"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Программа фундаментальных исследований Президиума РАН №31 проект №4.9 «Роль пространства в модернизации России: природный и социально-экономический потенциал»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Ответственный исполнитель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</a:tr>
              <a:tr h="22403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«Проблемы разработки и практической реализации социальных инноваций»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Исполнитель</a:t>
                      </a:r>
                    </a:p>
                  </a:txBody>
                  <a:tcPr marL="91436" marR="91436" marT="45713" marB="45713"/>
                </a:tc>
              </a:tr>
              <a:tr h="18873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r>
                        <a:rPr lang="ru-RU" sz="1200" spc="5" dirty="0" smtClean="0">
                          <a:effectLst/>
                          <a:latin typeface="Times New Roman"/>
                          <a:ea typeface="Times New Roman"/>
                        </a:rPr>
                        <a:t>«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Развитие физкультуры и спорта в МО г. Вологда»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Исполнитель</a:t>
                      </a:r>
                    </a:p>
                  </a:txBody>
                  <a:tcPr marL="91436" marR="91436" marT="45713" marB="45713"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«Социокультурные детерминанты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модернизационного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развития России: методы измерения и анализ причинных зависимостей»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Исполнитель</a:t>
                      </a: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«Научно-образовательное пространство территорий: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качество, доступность, развитие»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Исполнитель</a:t>
                      </a: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</a:tr>
              <a:tr h="28803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11.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SI-DRIVE (Социальные инновации</a:t>
                      </a:r>
                      <a:r>
                        <a:rPr lang="ru-RU" sz="1200" baseline="0" dirty="0" smtClean="0">
                          <a:effectLst/>
                          <a:latin typeface="Times New Roman"/>
                          <a:ea typeface="Times New Roman"/>
                        </a:rPr>
                        <a:t> – движущая сила изменений в обществе)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Исполнитель</a:t>
                      </a:r>
                    </a:p>
                  </a:txBody>
                  <a:tcPr marL="91436" marR="91436" marT="45713" marB="45713"/>
                </a:tc>
              </a:tr>
              <a:tr h="28803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12.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r>
                        <a:rPr lang="ru-RU" sz="1200" spc="5" dirty="0" smtClean="0">
                          <a:effectLst/>
                          <a:latin typeface="Times New Roman"/>
                          <a:ea typeface="Times New Roman"/>
                        </a:rPr>
                        <a:t>«Мониторинг </a:t>
                      </a:r>
                      <a:r>
                        <a:rPr lang="ru-RU" sz="1200" spc="5" dirty="0" err="1" smtClean="0">
                          <a:effectLst/>
                          <a:latin typeface="Times New Roman"/>
                          <a:ea typeface="Times New Roman"/>
                        </a:rPr>
                        <a:t>наркоситуации</a:t>
                      </a:r>
                      <a:r>
                        <a:rPr lang="ru-RU" sz="1200" spc="5" dirty="0" smtClean="0">
                          <a:effectLst/>
                          <a:latin typeface="Times New Roman"/>
                          <a:ea typeface="Times New Roman"/>
                        </a:rPr>
                        <a:t> в Вологодской области»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Исполнитель</a:t>
                      </a:r>
                    </a:p>
                  </a:txBody>
                  <a:tcPr marL="91436" marR="91436" marT="45713" marB="45713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3556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1175" y="136525"/>
            <a:ext cx="873125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ПРЕПОДАВАТЕЛЬСКАЯ ДЕЯТЕЛЬНОСТЬ</a:t>
            </a:r>
            <a:endParaRPr lang="ru-RU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1844825"/>
            <a:ext cx="75604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/>
                <a:ea typeface="Times New Roman"/>
              </a:rPr>
              <a:t>2009-2011 гг., курс </a:t>
            </a:r>
            <a:r>
              <a:rPr lang="ru-RU" dirty="0">
                <a:latin typeface="Times New Roman"/>
                <a:ea typeface="Times New Roman"/>
              </a:rPr>
              <a:t>социологии в 8-11 классах НОЦ ИСЭРТ РАН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285438" y="836613"/>
            <a:ext cx="7330320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 smtClean="0"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НАУЧНЫЕ И ТВОРЧЕСКИЕ ДОСТИЖЕНИЯ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458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9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3528" y="1309117"/>
            <a:ext cx="8568952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ДИПЛОМЫ:</a:t>
            </a:r>
          </a:p>
          <a:p>
            <a:pPr marL="228600" lvl="0" indent="-228600" algn="just" eaLnBrk="1" hangingPunct="1">
              <a:buFontTx/>
              <a:buAutoNum type="arabicPeriod"/>
              <a:defRPr/>
            </a:pPr>
            <a:r>
              <a:rPr lang="ru-RU" sz="1200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Диплом и медаль </a:t>
            </a:r>
            <a:r>
              <a:rPr lang="ru-RU" sz="1200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за 2 место в </a:t>
            </a:r>
            <a:r>
              <a:rPr lang="en-US" sz="1200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XX</a:t>
            </a:r>
            <a:r>
              <a:rPr lang="ru-RU" sz="1200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 Юбилейном Всероссийском Конкурсе научных работ молодежи «Экономический рост России», </a:t>
            </a:r>
            <a:r>
              <a:rPr lang="ru-RU" sz="1200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1200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г.</a:t>
            </a:r>
          </a:p>
          <a:p>
            <a:pPr marL="228600" lvl="0" indent="-228600" algn="just" eaLnBrk="1" hangingPunct="1">
              <a:buFontTx/>
              <a:buAutoNum type="arabicPeriod"/>
              <a:defRPr/>
            </a:pPr>
            <a:r>
              <a:rPr lang="ru-RU" sz="1200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Диплом </a:t>
            </a:r>
            <a:r>
              <a:rPr lang="ru-RU" sz="1200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 и медаль </a:t>
            </a:r>
            <a:r>
              <a:rPr lang="ru-RU" sz="1200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en-US" sz="1200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200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место в Четвёртом Всероссийском конкурсе молодых аналитиков, 2014 г.</a:t>
            </a:r>
          </a:p>
          <a:p>
            <a:pPr marL="228600" lvl="0" indent="-228600" algn="just" eaLnBrk="1" hangingPunct="1">
              <a:buFontTx/>
              <a:buAutoNum type="arabicPeriod"/>
              <a:defRPr/>
            </a:pPr>
            <a:r>
              <a:rPr lang="ru-RU" sz="1200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Диплом за </a:t>
            </a:r>
            <a:r>
              <a:rPr lang="en-US" sz="1200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1200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место в </a:t>
            </a:r>
            <a:r>
              <a:rPr lang="en-US" sz="1200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XV</a:t>
            </a:r>
            <a:r>
              <a:rPr lang="ru-RU" sz="1200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Всероссийской Олимпиаде развития народного хозяйства России, 2015 г.</a:t>
            </a:r>
          </a:p>
          <a:p>
            <a:pPr marL="228600" lvl="0" indent="-228600" algn="just" eaLnBrk="1" hangingPunct="1">
              <a:buFontTx/>
              <a:buAutoNum type="arabicPeriod"/>
              <a:defRPr/>
            </a:pPr>
            <a:r>
              <a:rPr lang="ru-RU" sz="1200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Диплом за </a:t>
            </a:r>
            <a:r>
              <a:rPr lang="ru-RU" sz="1200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200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место в </a:t>
            </a:r>
            <a:r>
              <a:rPr lang="en-US" sz="1200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XVI</a:t>
            </a:r>
            <a:r>
              <a:rPr lang="ru-RU" sz="1200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Всероссийской Олимпиаде развития народного хозяйства России, 2016 г.</a:t>
            </a:r>
          </a:p>
          <a:p>
            <a:pPr marL="228600" lvl="0" indent="-228600" algn="just" eaLnBrk="1" hangingPunct="1">
              <a:buFontTx/>
              <a:buAutoNum type="arabicPeriod"/>
              <a:defRPr/>
            </a:pPr>
            <a:r>
              <a:rPr lang="ru-RU" sz="1200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Диплом </a:t>
            </a:r>
            <a:r>
              <a:rPr lang="ru-RU" sz="1200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200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степени </a:t>
            </a:r>
            <a:r>
              <a:rPr lang="en-US" sz="1200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XV</a:t>
            </a:r>
            <a:r>
              <a:rPr lang="ru-RU" sz="1200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 научно-практической конференции </a:t>
            </a:r>
            <a:r>
              <a:rPr lang="ru-RU" sz="1200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«Молодые ученые – экономике региона», 2015 г.</a:t>
            </a:r>
          </a:p>
          <a:p>
            <a:pPr marL="228600" lvl="0" indent="-228600" algn="just" eaLnBrk="1" hangingPunct="1">
              <a:buFontTx/>
              <a:buAutoNum type="arabicPeriod"/>
              <a:defRPr/>
            </a:pPr>
            <a:r>
              <a:rPr lang="ru-RU" sz="1200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Диплом </a:t>
            </a:r>
            <a:r>
              <a:rPr lang="ru-RU" sz="1200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1200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степени </a:t>
            </a:r>
            <a:r>
              <a:rPr lang="ru-RU" sz="1200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за победу в конкурсе «Лучший молодой ученый года» среди аспирантов </a:t>
            </a:r>
            <a:r>
              <a:rPr lang="ru-RU" sz="1200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ИСЭРТ РАН</a:t>
            </a:r>
            <a:r>
              <a:rPr lang="ru-RU" sz="1200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, 2016 г</a:t>
            </a:r>
            <a:r>
              <a:rPr lang="ru-RU" sz="1200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28600" lvl="0" indent="-228600" algn="just" eaLnBrk="1" hangingPunct="1">
              <a:buFontTx/>
              <a:buAutoNum type="arabicPeriod"/>
              <a:defRPr/>
            </a:pPr>
            <a:r>
              <a:rPr lang="ru-RU" sz="1200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Диплом лауреата Всероссийского конкурса на лучшую научную книгу 2013 года за </a:t>
            </a:r>
            <a:r>
              <a:rPr lang="ru-RU" sz="1200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монографию ««Человеческий капитал территорий: проблемы формирования и использования</a:t>
            </a:r>
            <a:r>
              <a:rPr lang="ru-RU" sz="1200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marL="228600" lvl="0" indent="-228600" algn="just" eaLnBrk="1" hangingPunct="1">
              <a:buFontTx/>
              <a:buAutoNum type="arabicPeriod"/>
              <a:defRPr/>
            </a:pPr>
            <a:r>
              <a:rPr lang="ru-RU" sz="1200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Диплом </a:t>
            </a:r>
            <a:r>
              <a:rPr lang="ru-RU" sz="1200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победителя регионального конкурса Вологодской области «Лучший молодой ученый года</a:t>
            </a:r>
            <a:r>
              <a:rPr lang="ru-RU" sz="1200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» в номинации «Гуманитарные и общественные науки», </a:t>
            </a:r>
            <a:r>
              <a:rPr lang="ru-RU" sz="1200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2017 г</a:t>
            </a:r>
            <a:r>
              <a:rPr lang="ru-RU" sz="1200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28600" lvl="0" indent="-228600" algn="ctr" eaLnBrk="1" hangingPunct="1">
              <a:buFontTx/>
              <a:buAutoNum type="arabicPeriod"/>
              <a:defRPr/>
            </a:pPr>
            <a:endParaRPr lang="ru-RU" sz="900" dirty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1" hangingPunct="1">
              <a:defRPr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СЕРТИФИКАТЫ:</a:t>
            </a:r>
          </a:p>
          <a:p>
            <a:pPr marL="228600" lvl="0" indent="-228600" algn="just" eaLnBrk="1" hangingPunct="1">
              <a:buAutoNum type="arabicPeriod"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Сертификаты за участие в конкурсах научно-исследовательских работ среди молодых ученых в области экономики ИСЭРТ РАН.</a:t>
            </a:r>
          </a:p>
          <a:p>
            <a:pPr marL="228600" lvl="0" indent="-228600" algn="just" eaLnBrk="1" hangingPunct="1">
              <a:buAutoNum type="arabicPeriod"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Сертификат участника Всероссийской научно-практической конференции «Модернизация российского общества: вчера, сегодня, завтра», 2015 г.</a:t>
            </a:r>
          </a:p>
          <a:p>
            <a:pPr marL="228600" lvl="0" indent="-228600" algn="just" eaLnBrk="1" hangingPunct="1">
              <a:buAutoNum type="arabicPeriod"/>
              <a:defRPr/>
            </a:pPr>
            <a:r>
              <a:rPr lang="ru-RU" altLang="ru-RU" sz="12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Сертификат участника </a:t>
            </a:r>
            <a:r>
              <a:rPr lang="en-US" altLang="ru-RU" sz="12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 </a:t>
            </a:r>
            <a:r>
              <a:rPr lang="ru-RU" altLang="ru-RU" sz="12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Международной научно-практической конференции «Дети и молодёжь-будущее России</a:t>
            </a:r>
            <a:r>
              <a:rPr lang="ru-RU" altLang="ru-RU" sz="12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2016 г.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lvl="0" indent="-228600" algn="just" eaLnBrk="1" hangingPunct="1">
              <a:buAutoNum type="arabicPeriod"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Сертификат участника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Всероссийской летней школы молодых исследователей эволюционной и институциональной экономики, 2015 г.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28600" lvl="0" indent="-228600" algn="ctr" eaLnBrk="1" hangingPunct="1">
              <a:buFontTx/>
              <a:buAutoNum type="arabicPeriod"/>
              <a:defRPr/>
            </a:pPr>
            <a:endParaRPr lang="ru-RU" sz="900" dirty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endParaRPr>
          </a:p>
          <a:p>
            <a:pPr marL="182563" lvl="8" algn="ctr">
              <a:defRPr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ГРАМОТЫ:</a:t>
            </a:r>
          </a:p>
          <a:p>
            <a:pPr marL="411163" lvl="8" indent="-228600" algn="just">
              <a:buAutoNum type="arabicPeriod"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Благодарность за совместную работу по развитию ИСЭРТ РАН, 2010 г.</a:t>
            </a:r>
          </a:p>
          <a:p>
            <a:pPr marL="411163" lvl="8" indent="-228600" algn="just">
              <a:buAutoNum type="arabicPeriod"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Почётная грамота за активное участие в научной деятельности, большой личный вклад в развитие ИСЭРТ РАН, 2015 г.</a:t>
            </a:r>
          </a:p>
          <a:p>
            <a:pPr marL="411163" lvl="8" indent="-228600" algn="just">
              <a:buAutoNum type="arabicPeriod"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Благодарность за добросовестный труд, активное участие в научных исследованиях по мобильности населения, 2015 г.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981075"/>
            <a:ext cx="8135938" cy="338554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600" b="1" cap="all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sz="16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Сдача кандидатских </a:t>
            </a:r>
            <a:r>
              <a:rPr lang="ru-RU" altLang="ru-RU" sz="16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экзаменов</a:t>
            </a:r>
            <a:endParaRPr lang="ru-RU" altLang="ru-RU" sz="1600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638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44450"/>
            <a:ext cx="836613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4386624"/>
              </p:ext>
            </p:extLst>
          </p:nvPr>
        </p:nvGraphicFramePr>
        <p:xfrm>
          <a:off x="611188" y="1773238"/>
          <a:ext cx="8064500" cy="181536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796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2789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87560">
                  <a:extLst>
                    <a:ext uri="{9D8B030D-6E8A-4147-A177-3AD203B41FA5}">
                      <a16:colId xmlns="" xmlns:a16="http://schemas.microsoft.com/office/drawing/2014/main" val="664717056"/>
                    </a:ext>
                  </a:extLst>
                </a:gridCol>
              </a:tblGrid>
              <a:tr h="14513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Экзамен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327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История и философия науки 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432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Иностранный язык 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9303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Специальность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="" xmlns:a16="http://schemas.microsoft.com/office/drawing/2014/main" val="53647138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7412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54050" y="1146175"/>
            <a:ext cx="7734300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ПУБЛИКАЦИИ В НАУЧНЫХ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ИЗДАНИЯХ</a:t>
            </a:r>
            <a:r>
              <a:rPr lang="en-US" sz="1600" b="1" cap="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cap="all" dirty="0">
                <a:latin typeface="Times New Roman" pitchFamily="18" charset="0"/>
                <a:cs typeface="Times New Roman" pitchFamily="18" charset="0"/>
              </a:rPr>
              <a:t>Web of Science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600" b="1" cap="all" dirty="0">
                <a:latin typeface="Times New Roman" pitchFamily="18" charset="0"/>
                <a:cs typeface="Times New Roman" pitchFamily="18" charset="0"/>
              </a:rPr>
              <a:t> Scopus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0726490"/>
              </p:ext>
            </p:extLst>
          </p:nvPr>
        </p:nvGraphicFramePr>
        <p:xfrm>
          <a:off x="539750" y="1916113"/>
          <a:ext cx="8208962" cy="206930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3613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45638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4040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8433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9128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Потенциал женщин на рынке труда региона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  <a:latin typeface="Times New Roman"/>
                          <a:ea typeface="Calibri"/>
                        </a:rPr>
                        <a:t>Шабунова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 А.А. Потенциал женщин на рынке труда региона / А.А. </a:t>
                      </a:r>
                      <a:r>
                        <a:rPr lang="ru-RU" sz="1400" dirty="0" err="1" smtClean="0">
                          <a:effectLst/>
                          <a:latin typeface="Times New Roman"/>
                          <a:ea typeface="Calibri"/>
                        </a:rPr>
                        <a:t>Шабунова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, А.В. Попов, Т.С. Соловьева // Экономические и социальные перемены: факты, тенденции, прогноз. – 2017. – №4(49). – С. 124-144. – DOI: 10.15838/esc.2017.1.49.7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</a:rPr>
                        <a:t>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А.А. </a:t>
                      </a:r>
                      <a:r>
                        <a:rPr lang="ru-RU" sz="1400" dirty="0" err="1" smtClean="0">
                          <a:effectLst/>
                          <a:latin typeface="Times New Roman"/>
                          <a:ea typeface="Calibri"/>
                        </a:rPr>
                        <a:t>Шабунова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, А.В. Попов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8436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54050" y="1146175"/>
            <a:ext cx="7734300" cy="584200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ПУБЛИКАЦИИ В НАУЧНЫХ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ИЗДАНИЯХ,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ВХОДЯЩИХ В ПЕРЕЧЕНЬ ВАК, МОНОГРАФИИ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7939142"/>
              </p:ext>
            </p:extLst>
          </p:nvPr>
        </p:nvGraphicFramePr>
        <p:xfrm>
          <a:off x="539750" y="1916113"/>
          <a:ext cx="8208962" cy="475748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0408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20838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2045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59628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Социокультурные аспекты развития территории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Социокультурные аспекты развития территории [Текст]: монография /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А.А.Шабунова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., К.А.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Гулин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, Н.А. Окулова, Т.С. Соловьева. – Вологда: ИСЭРТ РАН, 2009. – 131 с.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А.А .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Шабунова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., К.А.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Гулин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Н.А. Окулова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Регионы в России: социокультурные портреты регионов в общероссийском контексте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Регионы в России: социокультурные портреты регионов в общероссийском контексте / Институт философии. Центр изучения социокультурных изменений. Научно-координационный совет секции ФСПП ООН РАН «Проблемы социокультурной эволюции России и ее регионов» [Текст]: монография / Составление и общая редакция: Н.И. Лапин, Л.А. Беляева. – М., 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Academia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, 2009. – 808 с.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Н.И. Лапин, Л.А Беляева., Е.А.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Когай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Т.Г.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Кульсеева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Ю.М.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Пасовец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А.А. Телегин, А.И. Винокуров, Т.Е.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Благовестова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В.Н. Герасимов, О.Ю. Иванова, А.П.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Катровский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А.А.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Шабунова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., К.А.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Гулин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Н.А. Окулова</a:t>
                      </a: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Условия формирования интеллектуального потенциала населения: территориальный аспект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SzPts val="1200"/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Условия формирования интеллектуального потенциала населения: территориальный аспект [Текст]: монография / М.А. Головчин, Т.С. Соловьева – </a:t>
                      </a:r>
                      <a:r>
                        <a:rPr lang="en-US" sz="1200" dirty="0" err="1" smtClean="0">
                          <a:effectLst/>
                          <a:latin typeface="Times New Roman"/>
                          <a:ea typeface="Times New Roman"/>
                        </a:rPr>
                        <a:t>Saarbr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ü</a:t>
                      </a:r>
                      <a:r>
                        <a:rPr lang="en-US" sz="1200" dirty="0" err="1" smtClean="0">
                          <a:effectLst/>
                          <a:latin typeface="Times New Roman"/>
                          <a:ea typeface="Times New Roman"/>
                        </a:rPr>
                        <a:t>cken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: 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LAP LAMBERT Academic Publishing GmbH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&amp; 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Co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. KG, 2011. – 154 c.</a:t>
                      </a: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М.А.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Головчин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extLst>
                  <a:ext uri="{0D108BD9-81ED-4DB2-BD59-A6C34878D82A}">
                    <a16:rowId xmlns="" xmlns:a16="http://schemas.microsoft.com/office/drawing/2014/main" val="356812487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9963807"/>
              </p:ext>
            </p:extLst>
          </p:nvPr>
        </p:nvGraphicFramePr>
        <p:xfrm>
          <a:off x="395536" y="260648"/>
          <a:ext cx="8208962" cy="642846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0408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20838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2045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76063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Модернизация экономики региона: социокультурные аспекты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SzPts val="1200"/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Модернизация экономики региона: социокультурные аспекты [Текст]: монография / А.А. </a:t>
                      </a:r>
                      <a:r>
                        <a:rPr lang="ru-RU" sz="1200" dirty="0" err="1" smtClean="0">
                          <a:effectLst/>
                          <a:latin typeface="Times New Roman"/>
                          <a:ea typeface="Times New Roman"/>
                        </a:rPr>
                        <a:t>Шабунова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, К.А. </a:t>
                      </a:r>
                      <a:r>
                        <a:rPr lang="ru-RU" sz="1200" dirty="0" err="1" smtClean="0">
                          <a:effectLst/>
                          <a:latin typeface="Times New Roman"/>
                          <a:ea typeface="Times New Roman"/>
                        </a:rPr>
                        <a:t>Гулин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, М.А. Ласточкина, Т.С. Соловьева. – Вологда: ИСЭРТ РАН, 2012. – 158 с.</a:t>
                      </a: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А.А.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Шабунова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, К.А.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Гулин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, М.А. Ласточкина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Комплексная оценка развития образовательных систем на муниципальном уровне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SzPts val="1200"/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Комплексная оценка развития образовательных систем на муниципальном уровне [Текст]: препринт / Г.В. Леонидова, М.А. Головчин, Т.С. Соловьева, </a:t>
                      </a:r>
                      <a:r>
                        <a:rPr lang="ru-RU" sz="1200" dirty="0" err="1" smtClean="0">
                          <a:effectLst/>
                          <a:latin typeface="Times New Roman"/>
                          <a:ea typeface="Times New Roman"/>
                        </a:rPr>
                        <a:t>Е.А.Гутникова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; под общей ред. д.э.н. А.А. </a:t>
                      </a:r>
                      <a:r>
                        <a:rPr lang="ru-RU" sz="1200" dirty="0" err="1" smtClean="0">
                          <a:effectLst/>
                          <a:latin typeface="Times New Roman"/>
                          <a:ea typeface="Times New Roman"/>
                        </a:rPr>
                        <a:t>Шабуновой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. – Вологда: ИСЭРТ РАН, 2012. – 72 с.</a:t>
                      </a: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Г.В. Леонидова, М.А. Головчин, Е.А. Гутникова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Проблемы эффективности государственного управления. Человеческий капитал территорий: проблемы формирования и использования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SzPts val="1200"/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Проблемы эффективности государственного управления. Человеческий капитал территорий: проблемы формирования и использования [Текст]: монография / Г. В. Леонидова, К.А. Устинова, А.В. Попов, А.М. Панов, М.А. Головчин, Т.С. Соловьева, Е.А. </a:t>
                      </a:r>
                      <a:r>
                        <a:rPr lang="ru-RU" sz="1200" dirty="0" err="1" smtClean="0">
                          <a:effectLst/>
                          <a:latin typeface="Times New Roman"/>
                          <a:ea typeface="Times New Roman"/>
                        </a:rPr>
                        <a:t>Чекмарева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; под общ. ред. А.А. </a:t>
                      </a:r>
                      <a:r>
                        <a:rPr lang="ru-RU" sz="1200" dirty="0" err="1" smtClean="0">
                          <a:effectLst/>
                          <a:latin typeface="Times New Roman"/>
                          <a:ea typeface="Times New Roman"/>
                        </a:rPr>
                        <a:t>Шабуновой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. – Вологда: ИСЭРТ РАН, 2013. – 184 с.</a:t>
                      </a: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Г. В. Леонидова, К.А. Устинова, А.В. Попов, А.М. Панов, М.А. Головчин, Е.А.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Чекмарева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extLst>
                  <a:ext uri="{0D108BD9-81ED-4DB2-BD59-A6C34878D82A}">
                    <a16:rowId xmlns="" xmlns:a16="http://schemas.microsoft.com/office/drawing/2014/main" val="3568124874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7.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Проблемы эффективности государственного управления. Сфера образования территорий: состояние и перспективы развития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SzPts val="1200"/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Проблемы эффективности государственного управления. Сфера образования территорий: состояние и перспективы развития [Текст]: монография / Г. В. Леонидова, М.А. Головчин, Т.С. Соловьева; под ред. А.А. </a:t>
                      </a:r>
                      <a:r>
                        <a:rPr lang="ru-RU" sz="1200" dirty="0" err="1" smtClean="0">
                          <a:effectLst/>
                          <a:latin typeface="Times New Roman"/>
                          <a:ea typeface="Times New Roman"/>
                        </a:rPr>
                        <a:t>Шабуновой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. – Вологда: ИСЭРТ РАН, 2014. – 153 с.</a:t>
                      </a: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Г. В. Леонидова, М.А. Головчин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8680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5588920"/>
              </p:ext>
            </p:extLst>
          </p:nvPr>
        </p:nvGraphicFramePr>
        <p:xfrm>
          <a:off x="395536" y="188640"/>
          <a:ext cx="8496944" cy="659197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9624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849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32093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9484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48071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Социальная структура и мобильность в российском обществе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err="1" smtClean="0">
                          <a:effectLst/>
                          <a:latin typeface="Times New Roman"/>
                          <a:ea typeface="Times New Roman"/>
                        </a:rPr>
                        <a:t>Шабунова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 А.А. Социальная структура и мобильность в российском обществе [Текст]: монография / А.А. </a:t>
                      </a:r>
                      <a:r>
                        <a:rPr lang="ru-RU" sz="1200" dirty="0" err="1" smtClean="0">
                          <a:effectLst/>
                          <a:latin typeface="Times New Roman"/>
                          <a:ea typeface="Times New Roman"/>
                        </a:rPr>
                        <a:t>Шабунова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, Т.С. Соловьева, М.А. Ласточкина; под </a:t>
                      </a:r>
                      <a:r>
                        <a:rPr lang="ru-RU" sz="1200" dirty="0" err="1" smtClean="0">
                          <a:effectLst/>
                          <a:latin typeface="Times New Roman"/>
                          <a:ea typeface="Times New Roman"/>
                        </a:rPr>
                        <a:t>научн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. рук. д.э.н., проф. В.А. Ильина. – Вологда : ИСЭРТ РАН, 2015. – 172 с. – (Проблемы модернизации России).</a:t>
                      </a: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А.А.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Шабунова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, М.А. Ласточкина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Российское общество: трансформации в региональном дискурсе (итоги 20-летних измерений)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SzPts val="1200"/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Российское общество: трансформации в региональном дискурсе (итоги 20-летних измерений)</a:t>
                      </a: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[Текст] : монография / </a:t>
                      </a:r>
                      <a:r>
                        <a:rPr lang="ru-RU" sz="1200" dirty="0" err="1" smtClean="0">
                          <a:effectLst/>
                          <a:latin typeface="Times New Roman"/>
                          <a:ea typeface="Times New Roman"/>
                        </a:rPr>
                        <a:t>колл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. авт.; под науч. рук. акад. РАН, д.ф.н. М.К. Горшкова, д.э.н., проф. В.А. Ильина. – Вологда : ИСЭРТ РАН, 2015. – 446 с.</a:t>
                      </a: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В.А.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Ильин, В.В. Маркин, З.Т. </a:t>
                      </a:r>
                      <a:r>
                        <a:rPr lang="ru-RU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Голенкова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В.В. Воронов, А.В. </a:t>
                      </a:r>
                      <a:r>
                        <a:rPr lang="ru-RU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Кинсбургский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А.А. </a:t>
                      </a:r>
                      <a:r>
                        <a:rPr lang="ru-RU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Шабунова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Т.В. </a:t>
                      </a:r>
                      <a:r>
                        <a:rPr lang="ru-RU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Ускова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М.В. </a:t>
                      </a:r>
                      <a:r>
                        <a:rPr lang="ru-RU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Морев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Г.В. Леонидова,  О.Н. </a:t>
                      </a:r>
                      <a:r>
                        <a:rPr lang="ru-RU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Калачикова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М.А. Ласточкина,  Е.А. </a:t>
                      </a:r>
                      <a:r>
                        <a:rPr lang="ru-RU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Чекмарева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Т.А. </a:t>
                      </a:r>
                      <a:r>
                        <a:rPr lang="ru-RU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Гужавина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 Г.В. </a:t>
                      </a:r>
                      <a:r>
                        <a:rPr lang="ru-RU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Белехова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др.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Учителя и реформы: региональный аспект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SzPts val="1200"/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Леонидова Г.В., Головчин М.А., Соловьева Т.С. Учителя и реформы: региональный аспект; под ред. </a:t>
                      </a:r>
                      <a:r>
                        <a:rPr lang="ru-RU" sz="1200" dirty="0" err="1" smtClean="0">
                          <a:effectLst/>
                          <a:latin typeface="Times New Roman"/>
                          <a:ea typeface="Times New Roman"/>
                        </a:rPr>
                        <a:t>Шабуновой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 А.А. – Вологда : ИСЭРТ РАН, 2016. – 108 с.</a:t>
                      </a: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Г.В. Леонидова, М.А. Головчин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extLst>
                  <a:ext uri="{0D108BD9-81ED-4DB2-BD59-A6C34878D82A}">
                    <a16:rowId xmlns="" xmlns:a16="http://schemas.microsoft.com/office/drawing/2014/main" val="3568124874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11.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Интеллектуальный потенциал населения: территориальный аспект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SzPts val="1200"/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Интеллектуальный потенциал населения: территориальный аспект / М.А. Головчин, Т.С. Соловьева // В мире научных открытий. Экономика и инновационное образование. –  2011. – С. 137-146.</a:t>
                      </a: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М.А. Головчин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12.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Проблемы реформы образования: оценки педагогов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SzPts val="1200"/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Проблемы реформы образования: оценки педагогов / М.А. Головчин, Т.С. Соловьева // Регион: экономика и социология. –  2012. – № 2 (74). – С. 121 – 133.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SzPts val="1200"/>
                        <a:buFont typeface="+mj-lt"/>
                        <a:buNone/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М.А. Головчин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8591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6329051"/>
              </p:ext>
            </p:extLst>
          </p:nvPr>
        </p:nvGraphicFramePr>
        <p:xfrm>
          <a:off x="323528" y="140332"/>
          <a:ext cx="8496944" cy="668347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9624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849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32093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9484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48071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Кадровое обеспечение общеобразовательной сферы: возможности профессионального образования (на примере Вологодской области)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SzPts val="1200"/>
                        <a:buFont typeface="+mj-lt"/>
                        <a:buNone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Кадровое обеспечение общеобразовательной сферы: возможности профессионального образования (на примере Вологодской области)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/ М.А. Головчин, Т.С. Соловьева // 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Alma mater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. (Вестник высшей школы). – 2012. – №10. – С. 30-35.</a:t>
                      </a: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М.А. Головчин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Уровень развития научно-образовательного пространства в регионах России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SzPts val="1200"/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Уровень развития научно-образовательного пространства в регионах России / М.А. Головчин, Т.С. Соловьева // Экономические и социальные перемены: факты, тенденции, прогноз. – 2012. – №5(23). – С. 197-205.</a:t>
                      </a: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М.А. Головчин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Развитие научного пространства как условие экономического роста регионов России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SzPts val="1200"/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Развитие научного пространства как условие экономического роста регионов России / М.А. Головчин, Т.С. Соловьёва // 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Alma mater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. (Вестник высшей школы). – 2013. – №6. – С. 20-26.</a:t>
                      </a: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М.А. Головчин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extLst>
                  <a:ext uri="{0D108BD9-81ED-4DB2-BD59-A6C34878D82A}">
                    <a16:rowId xmlns="" xmlns:a16="http://schemas.microsoft.com/office/drawing/2014/main" val="3568124874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16.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Формирование ИКТ–компетентности населения как фактор готовности региона к информационному обществу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SzPts val="1200"/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Формирование ИКТ–компетентности населения как фактор готовности региона к информационному обществу / М.А. Головчин, Т.С. Соловьева // Социология образования. –  2013. – №12. – С. 108-116.</a:t>
                      </a: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М.А. Головчин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17.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Развитие образовательной сети региона: вызовы модернизации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SzPts val="1200"/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Развитие образовательной сети региона: вызовы модернизации / М.А. Головчин, Т.С. Соловьева // 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Alma mater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. (Вестник высшей школы). – 2014. – №1. – С. 23-28.</a:t>
                      </a: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М.А. Головчин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18.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Средний класс в регионах СЗФО: возможности расширенного воспроизводства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SzPts val="1200"/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Средний класс в регионах СЗФО: возможности расширенного воспроизводства / Т.С. Соловьева, А.А. </a:t>
                      </a:r>
                      <a:r>
                        <a:rPr lang="ru-RU" sz="1200" dirty="0" err="1" smtClean="0">
                          <a:effectLst/>
                          <a:latin typeface="Times New Roman"/>
                          <a:ea typeface="Times New Roman"/>
                        </a:rPr>
                        <a:t>Шабунова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 // Экономические и социальные перемены: факты, тенденции, прогноз. – 2014. – №4(34). – С. 113-129.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А.А.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Шабунова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4037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1815912"/>
              </p:ext>
            </p:extLst>
          </p:nvPr>
        </p:nvGraphicFramePr>
        <p:xfrm>
          <a:off x="323528" y="140332"/>
          <a:ext cx="8496944" cy="659209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9624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849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49956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1622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48071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19.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Дети с ограниченными возможностями в системе российского образования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Дети с ограниченными возможностями в системе российского образования /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А.В.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Попов, Т.С. Соловьева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// 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Alma mater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. (Вестник высшей школы). – 2015. – №2. – С. 23-28.</a:t>
                      </a: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А.В.</a:t>
                      </a:r>
                      <a:r>
                        <a:rPr lang="ru-RU" sz="1200" baseline="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Попов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Экономическая дифференциация населения и модернизация территорий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SzPts val="1200"/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Соловьева Т.С. Экономическая дифференциация населения и модернизация территорий / Т.С. Соловьева // Вестник НГУЭУ. – 2015. – №1. – С. 28-39.</a:t>
                      </a: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21.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Социальные инновации в сфере занятости: региональный аспект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SzPts val="1200"/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Социальные инновации в сфере занятости: региональный аспект / Т.С. Соловьева, А.В. Попов // </a:t>
                      </a:r>
                      <a:r>
                        <a:rPr lang="en-US" sz="1200" dirty="0" err="1" smtClean="0">
                          <a:effectLst/>
                          <a:latin typeface="Times New Roman"/>
                          <a:ea typeface="Times New Roman"/>
                        </a:rPr>
                        <a:t>Ars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  <a:latin typeface="Times New Roman"/>
                          <a:ea typeface="Times New Roman"/>
                        </a:rPr>
                        <a:t>Administrandi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 (Искусство управления). – 2015. – №2. – С. 65-84.</a:t>
                      </a: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А.В.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Попов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extLst>
                  <a:ext uri="{0D108BD9-81ED-4DB2-BD59-A6C34878D82A}">
                    <a16:rowId xmlns="" xmlns:a16="http://schemas.microsoft.com/office/drawing/2014/main" val="3568124874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22.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Новая система оплаты труда в оценках педагогов (на примере Вологодской области)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SzPts val="1200"/>
                        <a:buFont typeface="+mj-lt"/>
                        <a:buNone/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C</a:t>
                      </a:r>
                      <a:r>
                        <a:rPr lang="ru-RU" sz="1200" dirty="0" err="1" smtClean="0">
                          <a:effectLst/>
                          <a:latin typeface="Times New Roman"/>
                          <a:ea typeface="Times New Roman"/>
                        </a:rPr>
                        <a:t>оловьева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 Т.С. Новая система оплаты труда в оценках педагогов (на примере Вологодской области) / Т.С. Соловьева // Социология образования. – 2016. – №4. – С. 28-41.</a:t>
                      </a: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23.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Уровень физической активности и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мотивированности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 городского населения к занятиям физической культурой и спортом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SzPts val="1200"/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Соловьева Т.С. Уровень физической активности и </a:t>
                      </a:r>
                      <a:r>
                        <a:rPr lang="ru-RU" sz="1200" dirty="0" err="1" smtClean="0">
                          <a:effectLst/>
                          <a:latin typeface="Times New Roman"/>
                          <a:ea typeface="Times New Roman"/>
                        </a:rPr>
                        <a:t>мотивированности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 городского населения к занятиям физической культурой и спортом [Текст] / Т.С. Соловьева // Проблемы развития территории. – 2016. – № 3. – C. 119-136.</a:t>
                      </a: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24.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Процессы социальной мобильности и модернизация территорий: региональный аспект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SzPts val="1200"/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Соловьева Т.С. Процессы социальной мобильности и модернизация территорий: региональный аспект / Т.С. Соловьева // Вестник </a:t>
                      </a:r>
                      <a:r>
                        <a:rPr lang="ru-RU" sz="1200" dirty="0" err="1" smtClean="0">
                          <a:effectLst/>
                          <a:latin typeface="Times New Roman"/>
                          <a:ea typeface="Times New Roman"/>
                        </a:rPr>
                        <a:t>СурГПУ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. – 2016. – №2(41). – С. 90-96.</a:t>
                      </a: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25.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Социально-культурная подсистема: структура и роль в региональном развитии</a:t>
                      </a:r>
                      <a:endParaRPr lang="ru-RU" sz="1200" dirty="0"/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SzPts val="1200"/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Соловьева Т.С. Социально-культурная подсистема: структура и роль в региональном развитии / Т.С. Соловьева // Вестник ЮРГТУ (НПИ). – 2016. – №2. – С. 132-140.</a:t>
                      </a: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91436" marR="91436" marT="45750" marB="4575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32055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Другая 5">
      <a:dk1>
        <a:srgbClr val="1F497D"/>
      </a:dk1>
      <a:lt1>
        <a:srgbClr val="1F497D"/>
      </a:lt1>
      <a:dk2>
        <a:srgbClr val="E8EFF9"/>
      </a:dk2>
      <a:lt2>
        <a:srgbClr val="D8D8D8"/>
      </a:lt2>
      <a:accent1>
        <a:srgbClr val="1F497D"/>
      </a:accent1>
      <a:accent2>
        <a:srgbClr val="FFF2CB"/>
      </a:accent2>
      <a:accent3>
        <a:srgbClr val="17365D"/>
      </a:accent3>
      <a:accent4>
        <a:srgbClr val="8DB3E2"/>
      </a:accent4>
      <a:accent5>
        <a:srgbClr val="C6D9F0"/>
      </a:accent5>
      <a:accent6>
        <a:srgbClr val="FBD5B5"/>
      </a:accent6>
      <a:hlink>
        <a:srgbClr val="0000FF"/>
      </a:hlink>
      <a:folHlink>
        <a:srgbClr val="6565F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10780</TotalTime>
  <Words>6219</Words>
  <Application>Microsoft Office PowerPoint</Application>
  <PresentationFormat>Экран (4:3)</PresentationFormat>
  <Paragraphs>640</Paragraphs>
  <Slides>27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Обычная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SavinIV</dc:creator>
  <cp:lastModifiedBy>Анна С. Кельсина</cp:lastModifiedBy>
  <cp:revision>259</cp:revision>
  <cp:lastPrinted>2017-04-27T05:29:32Z</cp:lastPrinted>
  <dcterms:created xsi:type="dcterms:W3CDTF">2013-09-13T10:47:31Z</dcterms:created>
  <dcterms:modified xsi:type="dcterms:W3CDTF">2017-05-23T06:13:35Z</dcterms:modified>
</cp:coreProperties>
</file>