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66" r:id="rId2"/>
    <p:sldId id="281" r:id="rId3"/>
    <p:sldId id="274" r:id="rId4"/>
    <p:sldId id="282" r:id="rId5"/>
    <p:sldId id="289" r:id="rId6"/>
    <p:sldId id="294" r:id="rId7"/>
    <p:sldId id="295" r:id="rId8"/>
    <p:sldId id="296" r:id="rId9"/>
    <p:sldId id="297" r:id="rId10"/>
    <p:sldId id="298" r:id="rId11"/>
    <p:sldId id="283" r:id="rId12"/>
    <p:sldId id="299" r:id="rId13"/>
    <p:sldId id="300" r:id="rId14"/>
    <p:sldId id="301" r:id="rId15"/>
    <p:sldId id="302" r:id="rId16"/>
    <p:sldId id="303" r:id="rId17"/>
    <p:sldId id="304" r:id="rId18"/>
    <p:sldId id="290" r:id="rId19"/>
    <p:sldId id="306" r:id="rId20"/>
    <p:sldId id="307" r:id="rId21"/>
    <p:sldId id="308" r:id="rId22"/>
    <p:sldId id="309" r:id="rId23"/>
    <p:sldId id="284" r:id="rId24"/>
    <p:sldId id="305" r:id="rId25"/>
    <p:sldId id="291" r:id="rId26"/>
    <p:sldId id="292" r:id="rId27"/>
    <p:sldId id="288" r:id="rId28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88" d="100"/>
          <a:sy n="88" d="100"/>
        </p:scale>
        <p:origin x="-9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BA0F4E-7EA3-4F1C-96D6-5B93C1C3691B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4009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vtr.isert-ran.ru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ee-region.ru/article/4010/" TargetMode="External"/><Relationship Id="rId2" Type="http://schemas.openxmlformats.org/officeDocument/2006/relationships/hyperlink" Target="http://www.actualresearch.ru/nn/2013_3/Article/economics/golovchin2013_3.htm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Соловьева Татьяна Сергеевна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обучения: 4 года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 заочно </a:t>
            </a:r>
            <a:endParaRPr lang="ru-RU" altLang="ru-RU" b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08.00.05 Экономика и управление народным 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Soloviova1\Soloviova\Cоловьев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96" y="1382763"/>
            <a:ext cx="2184329" cy="247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394733"/>
              </p:ext>
            </p:extLst>
          </p:nvPr>
        </p:nvGraphicFramePr>
        <p:xfrm>
          <a:off x="323528" y="68427"/>
          <a:ext cx="8496944" cy="67158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20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2653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2672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О некоторых результатах модернизации региональных образовательных систем (на примере Вологодской области)</a:t>
                      </a:r>
                      <a:endParaRPr lang="ru-RU" sz="1200" dirty="0"/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85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О некоторых результатах модернизации региональных образовательных систем (на примере Вологодской области) / Т.С. Соловьева // Экономика и управление: проблемы, решения. – 2016. – Т.1. – №11. – С. 235-246.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ru-RU" sz="1200"/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2672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Потенциал женщин на рынке труда региона </a:t>
                      </a:r>
                      <a:endParaRPr lang="ru-RU" sz="1200" dirty="0"/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85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Шабунова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А.А., Попов А.В., Соловьева Т.С. Потенциал женщин на рынке труда региона // Экономические и социальные перемены: факты, тенденции, прогноз. – 2017. – № 1. – C. 124-144. – DOI: 10.15838/esc.2017.1.49.7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А.А.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Шабунова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, А.В. Попов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lang="ru-RU" sz="1200" dirty="0"/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852672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28.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Индикативная оценка результативности программно-целевого управления образовательными системами </a:t>
                      </a:r>
                      <a:endParaRPr lang="ru-RU" sz="1200" dirty="0"/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85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Индикативная оценка результативности программно-целевого управления образовательными системами [Текст] / Т.С. Соловьева // Проблемы развития территории. – 2017. – № 2. – C. 149-164.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ru-RU" sz="1200" dirty="0"/>
                    </a:p>
                  </a:txBody>
                  <a:tcPr marL="91436" marR="91436" marT="45750" marB="45750"/>
                </a:tc>
              </a:tr>
              <a:tr h="1440972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29.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Social innovation in employment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: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case study results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Social innovation in employment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case study results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[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Text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] /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Oeij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P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Ž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iauberyt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ė-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Jak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š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tien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ė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Rehfeld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D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Ecer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S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Eckardt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J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Ensico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Santocildes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M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Soloveva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T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Henry Moreno G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Kalac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S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Kapoor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K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Karzen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M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Ka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L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Millard J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Welschhoff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J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Popov A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Van Der Torre W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Vaas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F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–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TUDO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Technische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Universit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ä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 Dortmund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 2017. – 144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Oeij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P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Ž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iauberyt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ė-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Jak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š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tien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ė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R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Rehfeld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D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Ecer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S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Eckardt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J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Ensico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Santocildes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M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,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Henry Moreno G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Kalac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S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Kapoor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K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Karzen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M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Ka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L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Millard J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Welschhoff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J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Popov A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Van Der Torre W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Vaas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F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</a:tr>
              <a:tr h="2042102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30.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Social innovation in Education and Lifelong Learning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: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case study results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Social innovation in Education and Lifelong Learning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case study results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[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Text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] /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Schr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ö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der A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Kuschmierz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L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Asenova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D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Damianova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Z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Dimova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A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Bernal M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Cecchini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S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Morales B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El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Zoheiry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A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Wageih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M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David A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Golovchin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M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Kuzmin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I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Popov A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Soloveva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T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Terebova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S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Andersson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T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Hultman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S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Stumbryte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G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Tinfavi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č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ien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ė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Kalac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S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Karzen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M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Turza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B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Brunn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L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Domanski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D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Ariton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D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Sch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ö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rpf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P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Holtgrewe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U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–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TUDO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Technische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Universit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ä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 Dortmund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 2017. – 123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Schr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ö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der A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Kuschmierz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L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Asenova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D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Damianova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Z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Dimova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A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Bernal M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E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Cecchini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S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Morales B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El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Zoheiry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A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H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Wageih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M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David A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Golovchin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M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Kuzmin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I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Popov A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Terebova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S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Andersson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T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Hultman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S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Stumbryte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G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Tinfavi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č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ien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ė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I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Kalac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S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Karzen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M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Turza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B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Brunn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L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Domanski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D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Ariton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D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Sch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ö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rpf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P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.,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Holtgrewe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U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351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203018"/>
              </p:ext>
            </p:extLst>
          </p:nvPr>
        </p:nvGraphicFramePr>
        <p:xfrm>
          <a:off x="539750" y="1700808"/>
          <a:ext cx="8208962" cy="4950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Привлекательность региона в оценках населения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Привлекательность региона в оценках населения / А.А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Шабунова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Н.А. Окулова, Т.С, Соловьева // Экономические и социальные перемены в регионе: факты, тенденции, прогноз. – Вологда: ВНКЦ ЦЭМИ РАН, 2009: –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Вып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45. – С. 62-72.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А.А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Шабунова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,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Н.А. Окулова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731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Социальное самочувствие населения: социально-демографическое измерение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Социальное самочувствие населения: социально-демографическое измерение / Т.С. Соловьева // Экономика, социология и право. – Москва: «Наука+», 2010. – № 9. – С. 42-46.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Социокультурная среда как фактор формирования интеллектуального потенциала территории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Социокультурная среда как фактор формирования интеллектуального потенциала территории / Т.С. Соловьева // Проблемы развития территории. – Вологда: ИСЭРТ РАН. – 2010. – № 50. – С. 49-57.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Творческий потенциал студентов вузов Вологодской области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Соловьева, Т.С. Творческий потенциал студентов вузов Вологодской области / Т.С. Соловьева // Проблемы развития территории. – 2012. – № 3 (59). – С. 108-117.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Совершенствование системы высшего образования как условие эффективного развития региона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Совершенствование системы высшего образования как условие эффективного развития региона / М.А. Головчин, Т.С. Соловьева // Проблемы развития территорий. – 2012. – №6 (62). – С. 77-85.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43187"/>
              </p:ext>
            </p:extLst>
          </p:nvPr>
        </p:nvGraphicFramePr>
        <p:xfrm>
          <a:off x="323528" y="140332"/>
          <a:ext cx="8496944" cy="63175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40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7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715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Анализ программных разработок развития образования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Анализ программных разработок развития образования / Г.В. Леонидова, М.А. Головчин, Т.С. Соловьева, Л.О.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Кочешкова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// Проблемы развития территории. – 2013. – №1(63). – С. 109-120.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Г.В. Леонидова, М.А. Головчин, Л.О.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Кочешкова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Возможности для сотрудничества России и Беларуси в направлении развития высшего профессионального образования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Возможности для сотрудничества России и Беларуси в направлении развития высшего профессионального образования / М.А. Головчин, Т.С. Соловьева // Экономика и управление. — 2013. — № 4 (36). — С. 43 —48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Совершенствование системы высшего образования в регионе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Совершенствование системы высшего образования в регионе [Электронный ресурс] / М.А. Головчин, Т.С. Соловьева // Вопросы территориального развития. – 2013. – №2. – Режим доступа: </a:t>
                      </a:r>
                      <a:r>
                        <a:rPr lang="ru-RU" sz="1200" u="sng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hlinkClick r:id="rId2"/>
                        </a:rPr>
                        <a:t>http://vtr.isert-ran.ru/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Возможности общеобразовательных школ для развития творческого потенциала молодежи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Возможности общеобразовательных школ для развития творческого потенциала молодежи / М.А. Головчин, Т.С. Соловьёва // Вопросы территориального развития [Электронный ресурс]. – Режим доступа: </a:t>
                      </a:r>
                      <a:r>
                        <a:rPr lang="ru-RU" sz="1200" u="sng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hlinkClick r:id="rId2"/>
                        </a:rPr>
                        <a:t>http://vtr.isert-ran.ru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/>
                    </a:p>
                  </a:txBody>
                  <a:tcPr marL="91436" marR="91436" marT="45734" marB="45734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Мониторинг как инструмент оценки результатов реформирования образования в регионе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Мониторинг как инструмент оценки результатов реформирования образования в регионе // М.А. Головчин, Т.С. Соловьева // Проблемы развития территории. – 2013. – №4(66). – С. 58-65.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Анализ условий выявления и сопровождения одарённых детей в образовательных учреждениях Вологодской области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Анализ условий выявления и сопровождения одарённых детей в образовательных учреждениях Вологодской области / [Текст] / М.А. Головчин, Т.С. Соловьева // Проблемы развития территории. – 2013. – № 5 (67). – С. 66-73.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666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545388"/>
              </p:ext>
            </p:extLst>
          </p:nvPr>
        </p:nvGraphicFramePr>
        <p:xfrm>
          <a:off x="323528" y="140332"/>
          <a:ext cx="8496944" cy="65876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62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49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209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948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523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Образование как фактор готовности территорий к модернизации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Образование как фактор готовности территорий к модернизации / М.А. Головчин, Т.С. Соловьева // Актуальные инновационные исследования: наука и практика. – 2013. – №3. – С. 1-13 [Электронный ресурс]. </a:t>
                      </a:r>
                      <a:r>
                        <a:rPr lang="pl-PL" sz="1200" dirty="0" smtClean="0">
                          <a:effectLst/>
                          <a:latin typeface="Times New Roman"/>
                          <a:ea typeface="Times New Roman"/>
                        </a:rPr>
                        <a:t>URL: </a:t>
                      </a:r>
                      <a:r>
                        <a:rPr lang="pl-PL" sz="1200" u="sng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hlinkClick r:id="rId2"/>
                        </a:rPr>
                        <a:t>http://www.actualresearch.ru/nn/2013_3/Article/economics/golovchin2013_3.htm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Головчин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Роль системы образования в социально-экономическом развитии территорий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Роль системы образования в социально-экономическом развитии территорий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/ М.А. Головчин, Т.С. Соловьева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// Проблемы развития территории. – 2014. – №2(70). – С. 67-78.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Культура досуга современной молодежи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Культура досуга современной молодежи // Культура и образование. – Октябрь 2014. - № 10 [Электронный ресурс]. URL: http://vestnik-rzi.ru/2014/10/2355 (дата обращения: 10.10.2014).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Социально-экономические условия региона как фактор социальной мобильности и стратификации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Социально-экономические условия региона как фактор социальной мобильности и стратификации // Региональная экономика и управление: электронный научный журнал. – 2014. – №4 (40). Номер статьи: 4010. [Электронный ресурс]. URL: </a:t>
                      </a:r>
                      <a:r>
                        <a:rPr lang="ru-RU" sz="1200" u="sng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hlinkClick r:id="rId3"/>
                        </a:rPr>
                        <a:t>http://eee-region.ru/article/4010/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6" marR="91436" marT="45734" marB="45734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Заложники реформ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Заложники реформ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/ М.А. Головчин, Т.С. Соловьева // Директор школы. – 2015. – №10. – С. 64-70.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Трудовые ресурсы России и Беларуси: к проблеме обеспеченности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Трудовые ресурсы России и Беларуси: к проблеме обеспеченности / Т.С. Соловьева, А.В. Попов // Экономика и управление. – 2015. – №3. – С. 50-54.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А.В. Попов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033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000245"/>
              </p:ext>
            </p:extLst>
          </p:nvPr>
        </p:nvGraphicFramePr>
        <p:xfrm>
          <a:off x="323528" y="140332"/>
          <a:ext cx="8496944" cy="64961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62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49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209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948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523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18.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Пространство в экономической науке: теоретические аспекты эволюции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Соловьева, Т.С. Пространство в экономической науке: теоретические аспекты эволюции [Электронный ресурс] / Т.С. Соловьева // Социальное пространство. – 2015. – № 2. – Режим доступа: http://sa.vscc.ac.ru/article/1701(дата обращения: 22.12.2015).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Оценка состояния сферы физической культуры и спорта на муниципальном уровне (на примере г. Вологды)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Оценка состояния сферы физической культуры и спорта на муниципальном уровне (на примере г. Вологды) / Т.С. Соловьева // Вестник образования и развития науки Российской академии естественных наук.– 2016. - №2. – С. 66-73.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К вопросу о кадровом потенциале социально-культурной подсистемы региона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К вопросу о кадровом потенциале социально-культурной подсистемы региона / Т.С. Соловьева // Социальное пространство. – 2016. – №3(05). – С. 1-16. 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21.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Влияние здравоохранения на региональное развитие: теоретико-методологические аспекты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Влияние здравоохранения на региональное развитие: теоретико-методологические аспекты / Т.С. Соловьева // Актуальные проблемы экономики и менеджмента. – 2016. –№2. – С. 56-67.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6" marR="91436" marT="45734" marB="45734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Социальное самочувствие населения в социокультурном портрете региона (на материалах Вологодской области)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Социальное самочувствие населения в социокультурном портрете региона (на материалах Вологодской области) / Т.С. Соловьева // Сб. по итогам Всероссийской научно-практической конференции «Социальное самочувствие населения в современной России». – Ростов-на-Дону: Издательство ЮНЦ РАН, 2010. – С. 201-205.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768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407751"/>
              </p:ext>
            </p:extLst>
          </p:nvPr>
        </p:nvGraphicFramePr>
        <p:xfrm>
          <a:off x="323528" y="188640"/>
          <a:ext cx="8496944" cy="64708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62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120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57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23.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Социокультурные ресурсы региона и интеллектуальное развитие населения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Социокультурные ресурсы региона и интеллектуальное развитие населения / Т.С. Соловьева // Сб. докладов III Всероссийской (с международным участием) научно-практической конференции «Социокультурное пространство России: проблемы и перспективы развития»: в 2 т. / отв. Ред. И А.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Гричаникова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 И. Г. Паршина. – Белгород: БГИКИ, 2011. – Т. 1. – С. 179-182.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24.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Место научного творчества в общественной жизни городской молодежи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Место научного творчества в общественной жизни городской молодежи / М.А. Головчин, Т.С. Соловьева // Социология в системе научного управления [Электронный ресурс]: Материалы IV Всероссийского социологического конгресса / ИС РАН, ИСПИ РАН, РГСУ. — М.: ИС РАН, 2012. — 1 CD ROM. – С. 1397-1398.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25.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Культурный уровень населения и инновационное развитие территории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Культурный уровень населения и инновационное развитие территории / Т.С. Соловьева // Механизмы перехода на инновационный путь развития: материалы Всероссийской научно-практической Интернет-конференции, г. Уфа, 22 апреля 2012 г. – Уфа: БИСТ (филиал) ОУП ВПО «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АТиСО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», 2012. – С. 92-94.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26.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Рейтинг муниципальных территорий как инструмент региональной образовательной политики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Рейтинг муниципальных территорий как инструмент региональной образовательной политики / Головчин М.А., Соловьева Т.С. // Современное общество в условиях глобального вызова: преобразования и перспективы развития: материалы международной научно-практической конференции, г. Тольятти – г. Москва, 27 апреля 2012 г. – под общ. ред. доктора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пед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наук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Грохольской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О. Г., канд. соц. наук. Кузнецовой О. А. – Самара : ООО «Издательство Ас Гард», 2012. –. – С. 292-298.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/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687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484330"/>
              </p:ext>
            </p:extLst>
          </p:nvPr>
        </p:nvGraphicFramePr>
        <p:xfrm>
          <a:off x="323528" y="140332"/>
          <a:ext cx="8496944" cy="65692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20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764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523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27.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Уровень развития научно-образовательного пространства: территориальный аспект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Уровень развития научно-образовательного пространства: территориальный аспект / М.А. Головчин, Т.С. Соловьева //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Леденцовские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чтения. Бизнес. Наука. Образование [Текст] : материалы III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междунар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науч.-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практ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конференции, г. Вологда, 28-29 марта 2013 г. : в 2 ч. – Ч. 2 / под ред. д.э.н., проф. Ю. А. Дмитриева. – Вологда : Вологодский институт бизнеса, 2013. – С. 214-219.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28.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Роль науки и инноваций в экономическом развитии территорий </a:t>
                      </a:r>
                      <a:endParaRPr lang="ru-RU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Роль науки и инноваций в экономическом развитии территорий // Материалы научно-практической конференции «Молодая экономика: экономическая наука глазами молодых ученых». – М.: ЦЭМИ РАН, 2014. – С. 119-121.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29.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Проблемы и тенденции развития социально-культурной подсистемы регионов СЗФО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Проблемы и тенденции развития социально-культурной подсистемы регионов СЗФО / Т.С. Соловьева, А.В. Попов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// Территориальные исследования: цели, результаты и перспективы: тезисы VIII Всероссийской школы-семинара молодых ученых, аспирантов и студентов. Биробиджан, 22-25 сентября 2015 г. / под ред. Е.Я.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Фрисмана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Биробиджан : ИКАРП ДВО РАН – ФГБОУ «ПГУ им. Шолом-Алейхема», 2015. – С. 244-247.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А.В. Попов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30.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Основные барьеры развития социальных инноваций в сфере занятости на региональном уровне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Основные барьеры развития социальных инноваций в сфере занятости на региональном уровне / / Т.С. Соловьева, А.В. Попов //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NewRomanPSMT"/>
                        </a:rPr>
                        <a:t>Сборник научных статей XIII Международной научно-практической конференции молодых учёных по региональной экономике. Екатеринбург: Институт экономики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NewRomanPSMT"/>
                        </a:rPr>
                        <a:t>УрО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NewRomanPSMT"/>
                        </a:rPr>
                        <a:t> РАН, 2015. – 131-132.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А.В. Попов</a:t>
                      </a:r>
                    </a:p>
                    <a:p>
                      <a:endParaRPr lang="ru-RU" sz="1200" dirty="0"/>
                    </a:p>
                  </a:txBody>
                  <a:tcPr marL="91436" marR="91436" marT="45734" marB="45734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Социально-культурные подсистемы как резерв регионального развития и модернизации </a:t>
                      </a:r>
                      <a:endParaRPr lang="ru-RU" sz="1200" dirty="0"/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Социально-культурные подсистемы как резерв регионального развития и модернизации // Модернизация российского общества: вчера, сегодня, завтра: материалы Всероссийской научно-практической конференции с международным участием. – Омск : Изд-во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ОмГМУ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 2016. – С. 178-180.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6" marR="91436" marT="45750" marB="457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180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2223"/>
              </p:ext>
            </p:extLst>
          </p:nvPr>
        </p:nvGraphicFramePr>
        <p:xfrm>
          <a:off x="179512" y="123238"/>
          <a:ext cx="8712968" cy="66936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60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429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127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911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745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1889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32.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Методические аспекты влияния образования на региональное развитие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Методические аспекты влияния образования на региональное развитие // Актуальные проблемы развития национальной и региональной экономики: сборник научных трудов VII Международной научно-практической заочной конференции для студентов, магистрантов, аспирантов и молодых ученых, посвященной празднованию 140-летия НИУ «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БелГУ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» (Белгород, 21 апреля 2016 г.) / под науч. ред. д-ра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пед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наук, проф. Е.Н.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Камышанченко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 к-та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экон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наук, доц. Н.П. Шалыгиной, к-та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экон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наук, доц. Ю.Л.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Растопчиной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– Белгород: ИД «Белгород» НИУ «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БелГУ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», 2016. – С. 321-324.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6753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33.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К вопросу о направлениях развития социально-культурной подсистемы Вологодской области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К вопросу о направлениях развития социально-культурной подсистемы Вологодской области / Т.С. Соловьева // Современные проблемы регионального развития: тезисы VI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международ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науч.конф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Биробиджан, 4-6 октября 2016 г. / Под ред. Е.Я.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Фрисмана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Биробиджан: ИКАРП ДВО РАН – ФГБОУ ВПО «ПГУ им. Шолом-Алейхема», 2016. – С. 478-481.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3037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34.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К вопросу о роли социальной инфраструктуры в процессах формирования человеческого капитала и сжатия освоенного пространства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К вопросу о роли социальной инфраструктуры в процессах формирования человеческого капитала и сжатия освоенного пространства / Т.С. Соловьева // Сборник научных статей XIV Международной научно-практической конференции молодых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учѐных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«Развитие территориальных социально-экономических систем: вопросы теории и практики». Екатеринбург: Институт экономики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УрО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РАН, 2016. – С. 47-49. 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/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106753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35.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Синергетический эффект в социально-культурной подсистеме региона </a:t>
                      </a:r>
                      <a:endParaRPr lang="ru-RU" sz="1200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Соловьева Т.С. Синергетический эффект в социально-культурной подсистеме региона / Т.С. Соловьева // Молодежь и общество: проблемы и перспективы развития // Материалы VII Международной научно-практической конференции студентов и аспирантов / Под общей редакцией Семеновой Н.С. / Ярославль: ЯФ МФЮА, 2016. – С. 358-361.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34" marB="45734"/>
                </a:tc>
              </a:tr>
              <a:tr h="995162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Социокультурные детерминанты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модернизационного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развития России: методы измерения и анализ причинных зависимостей</a:t>
                      </a:r>
                      <a:endParaRPr lang="ru-RU" dirty="0"/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Социокультурные детерминанты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модернизационного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развития России: методы измерения и анализ причинных зависимостей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/  М.В. </a:t>
                      </a:r>
                      <a:r>
                        <a:rPr kumimoji="0" lang="ru-R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Морев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, Г.В, Леонидова, Т.С. Соловьева, А.М, Панов, А.И. </a:t>
                      </a:r>
                      <a:r>
                        <a:rPr kumimoji="0" lang="ru-RU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Россошанский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//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отчет о НИР  № 15-02-00482 от 03.04.2015 (РГНФ).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М.В.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Морев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, Г.В. Леонидова, А.М. Панов, А.И.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Россошанский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998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семинарах</a:t>
            </a:r>
            <a:endParaRPr lang="ru-RU" sz="1600" b="1" cap="all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776736"/>
              </p:ext>
            </p:extLst>
          </p:nvPr>
        </p:nvGraphicFramePr>
        <p:xfrm>
          <a:off x="431799" y="1680793"/>
          <a:ext cx="8353426" cy="50901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127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Всероссийская научно-практическая конференция «Социальное самочувствие населения в современной России»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Социальное самочувствие населения в социокультурном портрете региона (на материалах Вологодской области)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Всероссийская научно-практическая конференция «Инновационные технологии в формировании молодежного потенциала современного общества»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Культура молодого поколения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2-й межрегиональная научно-практическая конференция «Управление качеством непрерывного образования»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Вопросы развития творческого потенциала молодежи в территориальном научно-образовательном пространстве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III Всероссийская (с международным участием) научно-практическая конференция «Социокультурное пространство России: проблемы и перспективы развития»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Социокультурные ресурсы региона и интеллектуальное развитие населения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532244"/>
              </p:ext>
            </p:extLst>
          </p:nvPr>
        </p:nvGraphicFramePr>
        <p:xfrm>
          <a:off x="251520" y="260648"/>
          <a:ext cx="8353426" cy="61874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555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5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X международная научно-практическая конференция «Устойчивое развитие экономики: состояние, проблемы, перспективы»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Социально–культурная подсистема как ресурс модернизации экономики и общества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IV Всероссийский социологический конгресс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Место научного творчества в общественной жизни городской молодежи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VI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науч.-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конференция «Стратегия и тактика реализации социально-экономических реформ: региональный аспект»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Условия, определяющие ожидания молодежи в социально-профессиональной сфере (на примере г. Вологды)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Всероссийская научно-практическая Интернет-конференция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«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Механизмы перехода на инновационный путь развития»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Культурный уровень населения и инновационное развитие территории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Международная научно-практическая конференция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«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Современное общество в условиях глобального вызова: преобразования и перспективы развития»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Рейтинг муниципальных территорий как инструмент региональной образовательной политики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III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науч.-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конференция «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Леденцовские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чтения. Бизнес. Наука. Образование»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Уровень развития научно-образовательного пространства: территориальный аспект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Публикация, сертификат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62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«Оценка воздействия социально-культурных факторов на региональное развитие»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10-13 от 20 ноября 2013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706" y="2314575"/>
            <a:ext cx="1828800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6364288" y="4746509"/>
            <a:ext cx="23764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Зав</a:t>
            </a:r>
            <a:r>
              <a:rPr lang="ru-RU" altLang="ru-RU" sz="1400" dirty="0">
                <a:latin typeface="Arial" panose="020B0604020202020204" pitchFamily="34" charset="0"/>
              </a:rPr>
              <a:t>. </a:t>
            </a:r>
            <a:r>
              <a:rPr lang="ru-RU" altLang="ru-RU" sz="1400" dirty="0" smtClean="0">
                <a:latin typeface="Arial" panose="020B0604020202020204" pitchFamily="34" charset="0"/>
              </a:rPr>
              <a:t>ЛИПТП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ОИУиОЖН</a:t>
            </a:r>
            <a:r>
              <a:rPr lang="ru-RU" altLang="ru-RU" sz="1400" dirty="0" smtClean="0">
                <a:latin typeface="Arial" panose="020B0604020202020204" pitchFamily="34" charset="0"/>
              </a:rPr>
              <a:t> ИСЭРТ РАН, доцент к.э.н., Г.В. Леонидова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350567"/>
              </p:ext>
            </p:extLst>
          </p:nvPr>
        </p:nvGraphicFramePr>
        <p:xfrm>
          <a:off x="251520" y="260648"/>
          <a:ext cx="8353426" cy="64617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555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5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Международная научно-практическая конференция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«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Интеграция в формате Союзного государства как основной инструмент реализации стратегии безопасности России и Беларуси»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Высшее образование как ресурс эффективного развития России и Беларуси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Научно-практическая конференция «Молодая экономика: экономическая наука глазами молодых ученых»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Роль науки и инноваций в экономическом развитии территорий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Всерос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науч.-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практ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конф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«Общество и социология в современной России», посвященная XX годовщине празднования Дня социолога в Российской Федерации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Роль среднего класса в модернизации регионов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NewRomanPS-BoldMT"/>
                        </a:rPr>
                        <a:t>Рос. науч.-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NewRomanPS-BoldMT"/>
                        </a:rPr>
                        <a:t>практ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NewRomanPS-BoldMT"/>
                        </a:rPr>
                        <a:t>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NewRomanPS-BoldMT"/>
                        </a:rPr>
                        <a:t>конф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NewRomanPS-BoldMT"/>
                        </a:rPr>
                        <a:t>. с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NewRomanPS-BoldMT"/>
                        </a:rPr>
                        <a:t>междунар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NewRomanPS-BoldMT"/>
                        </a:rPr>
                        <a:t>. участием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NewRomanPS-BoldMT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NewRomanPS-BoldMT"/>
                        </a:rPr>
                        <a:t>«Бизнес. Наука. Образование : проблемы, перспективы, стратегии»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Образование для детей с ограниченными возможностями: региональный аспект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VIII Всероссийская школа-семинар молодых ученых, аспирантов и студентов «Территориальные исследования: цели, результаты и перспективы»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Проблемы и тенденции развития социально-культурной подсистемы регионов СЗФО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355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822814"/>
              </p:ext>
            </p:extLst>
          </p:nvPr>
        </p:nvGraphicFramePr>
        <p:xfrm>
          <a:off x="251520" y="260648"/>
          <a:ext cx="8353426" cy="59131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555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5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NewRomanPSMT"/>
                        </a:rPr>
                        <a:t>XIII Международная научно-практическая конференция молодых учёных по региональной экономике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Основные барьеры развития социальных инноваций в сфере занятости на региональном уровне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VII Международная научно-практическая заочная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конференция для студентов, магистрантов, аспирантов и молодых ученых, посвященной празднованию 140-летия НИУ «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БелГУ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Методические аспекты влияния образования на региональное развитие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18.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Всерос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научно-практическая конференция с международным участием «Модернизация российского общества: вчера, сегодня, завтра»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Социально-культурные подсистемы как резерв регионального развития и модернизации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Публикация, сертификат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VI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международ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науч.конф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«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Современные проблемы регионального развития»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 вопросу о направлениях развития социально-культурной подсистемы Вологодской области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NewRomanPSMT"/>
                          <a:cs typeface="+mn-cs"/>
                        </a:rPr>
                        <a:t>XII Осенняя конференция молодых ученых в Новосибирском Академгородке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«Исследования молодых учёных: экономическая теория, социология, отраслевая и региональная экономика»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Проблемы реализации трудового потенциала молодежи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045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314148"/>
              </p:ext>
            </p:extLst>
          </p:nvPr>
        </p:nvGraphicFramePr>
        <p:xfrm>
          <a:off x="251520" y="260648"/>
          <a:ext cx="8353426" cy="65531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555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5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XIV Международная научно-практическая конференция молодых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учѐных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«Развитие территориальных социально-экономических систем: вопросы теории и практики»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 вопросу о роли социальной инфраструктуры в процессах формирования человеческого капитала и сжатия освоенного пространства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22.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VII Международная научно-практическая конференция студентов и аспирантов «Молодежь и общество: проблемы и перспективы развития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Синергетический эффект в социально-культурной подсистеме региона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23.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IV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Междунар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науч.-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практ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конф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«Дети и молодежь – будущее России»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Физическая активность детей и молодежи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Публикация, сертификат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24.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Генеральная Ассамблея проекта «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SI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DRIVE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направления политики в области социальных инноваций в сфере занятости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25.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XI Международная научно-практическая конференция «Устойчивое развитие экономики: состояние, проблемы, перспективы»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Значение мониторинга социально-культурной подсистемы в управлении развитием региона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26.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MS Mincho"/>
                        </a:rPr>
                        <a:t>III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MS Mincho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Международная научно-практическая Интернет-конференция </a:t>
                      </a:r>
                      <a:r>
                        <a:rPr lang="ru-RU" sz="1200" b="0" i="0" dirty="0" smtClean="0">
                          <a:effectLst/>
                          <a:latin typeface="Times New Roman"/>
                          <a:ea typeface="MS Mincho"/>
                        </a:rPr>
                        <a:t>«Инновационное развитие экономики: предпринимательство, образование, наука»</a:t>
                      </a:r>
                      <a:endParaRPr lang="ru-RU" sz="1100" b="0" i="0" dirty="0" smtClean="0">
                        <a:effectLst/>
                        <a:latin typeface="Times New Roman"/>
                        <a:ea typeface="MS Mincho"/>
                      </a:endParaRPr>
                    </a:p>
                    <a:p>
                      <a:endParaRPr lang="ru-RU" sz="12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MS Mincho"/>
                        </a:rPr>
                        <a:t>Социальные инновации в образовании: драйверы и барьеры развития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084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827828"/>
              </p:ext>
            </p:extLst>
          </p:nvPr>
        </p:nvGraphicFramePr>
        <p:xfrm>
          <a:off x="395536" y="1700808"/>
          <a:ext cx="8353176" cy="508295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20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9382"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Грант РГНФ №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08-03-00495а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«Социокультурный портрет Вологодской области: традиции и современность»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Исполнитель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Грант РГНФ №15-02-00482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«Социокультурные детерминанты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модернизационного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развития России: методы измерения и анализ причинных зависимостей»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Исполнитель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Конкурс Международного научного фонда экономических исследований академика Н.П. Федоренко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«Мониторинг социально-экономического положения и социального самочувствия педагогов общеобразовательных учреждений»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  <a:tr h="62056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Четвертый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Всероссийский конкурс молодых аналитиков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«Региональные аспекты реформирования сети общеобразовательных школ: оценка перспектив развития»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Пятнадцатая Всероссийская Олимпиада развития народного хозяйства России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Средний класс в регионах СЗФО: численность и направления воспроизводства»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Всероссийский конкурс молодежных авторских проектов и проектов в сфере образования, направленных на социально-экономическое развитие российских территорий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«МОЯ СТРАНА – МОЯ РОССИЯ»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Социально-культурные установки современной молодежи»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775853"/>
              </p:ext>
            </p:extLst>
          </p:nvPr>
        </p:nvGraphicFramePr>
        <p:xfrm>
          <a:off x="323528" y="476672"/>
          <a:ext cx="8353176" cy="31251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20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805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9382"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Шестнадцатая Всероссийская Олимпиада развития Народного хозяйства России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«Социальная мобильность и модернизация территорий»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Заочная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Региональный конкурс «Лучший молодой ученый года», 2015 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номинация «Лучший аспирант» по направлению «Гуманитарные и общественные  науки»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Региональный конкурс «Лучший молодой ученый года», 2016 г.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номинация «Лучший аспирант» по направлению «Гуманитарные и общественные  науки»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  <a:tr h="62056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XX Юбилейный Всероссийский конкурс научных работ молодежи «Экономический рост России»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«Резервы использования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трудового потенциала для экономического роста России»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485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217302"/>
              </p:ext>
            </p:extLst>
          </p:nvPr>
        </p:nvGraphicFramePr>
        <p:xfrm>
          <a:off x="539750" y="1700808"/>
          <a:ext cx="8137525" cy="48735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38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166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70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938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«Мониторинг отношения населения г. Вологды к происходящим социально-экономическим изменениям»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7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«Социокультурный портрет Вологодской области: традиции и современность»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«Трансформация социокультурного образа Вологодской области в условиях мирового финансово-экономического кризиса»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  <a:tr h="22634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«Формирование научно-образовательного пространства (на примере г. Вологды)»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</a:tr>
              <a:tr h="26289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«Формирование территориального научно-образовательного пространства»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 фундаментальных исследований Президиума РАН №31 проект №4.9 «Роль пространства в модернизации России: природный и социально-экономический потенциал»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 исполнитель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  <a:tr h="22403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«Проблемы разработки и практической реализации социальных инноваций»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</a:tr>
              <a:tr h="18873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spc="5" dirty="0" smtClean="0">
                          <a:effectLst/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Развитие физкультуры и спорта в МО г. Вологда»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«Социокультурные детерминанты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модернизационного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развития России: методы измерения и анализ причинных зависимостей»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«Научно-образовательное пространство территорий: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качество, доступность, развитие»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  <a:tr h="2880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SI-DRIVE (Социальные инновации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– движущая сила изменений в обществе)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</a:tr>
              <a:tr h="2880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200" spc="5" dirty="0" smtClean="0">
                          <a:effectLst/>
                          <a:latin typeface="Times New Roman"/>
                          <a:ea typeface="Times New Roman"/>
                        </a:rPr>
                        <a:t>«Мониторинг </a:t>
                      </a:r>
                      <a:r>
                        <a:rPr lang="ru-RU" sz="1200" spc="5" dirty="0" err="1" smtClean="0">
                          <a:effectLst/>
                          <a:latin typeface="Times New Roman"/>
                          <a:ea typeface="Times New Roman"/>
                        </a:rPr>
                        <a:t>наркоситуации</a:t>
                      </a:r>
                      <a:r>
                        <a:rPr lang="ru-RU" sz="1200" spc="5" dirty="0" smtClean="0">
                          <a:effectLst/>
                          <a:latin typeface="Times New Roman"/>
                          <a:ea typeface="Times New Roman"/>
                        </a:rPr>
                        <a:t> в Вологодской области»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844825"/>
            <a:ext cx="75604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2009-2011 гг., курс </a:t>
            </a:r>
            <a:r>
              <a:rPr lang="ru-RU" dirty="0">
                <a:latin typeface="Times New Roman"/>
                <a:ea typeface="Times New Roman"/>
              </a:rPr>
              <a:t>социологии в 8-11 классах НОЦ ИСЭРТ РАН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85438" y="836613"/>
            <a:ext cx="733032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1309117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ДИПЛОМЫ:</a:t>
            </a:r>
          </a:p>
          <a:p>
            <a:pPr marL="228600" lvl="0" indent="-228600" algn="just" eaLnBrk="1" hangingPunct="1">
              <a:buFontTx/>
              <a:buAutoNum type="arabicPeriod"/>
              <a:defRPr/>
            </a:pP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Диплом и медаль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за 2 место в </a:t>
            </a:r>
            <a:r>
              <a:rPr lang="en-US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Юбилейном Всероссийском Конкурсе научных работ молодежи «Экономический рост России», 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marL="228600" lvl="0" indent="-228600" algn="just" eaLnBrk="1" hangingPunct="1">
              <a:buFontTx/>
              <a:buAutoNum type="arabicPeriod"/>
              <a:defRPr/>
            </a:pP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и медаль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место в Четвёртом Всероссийском конкурсе молодых аналитиков, 2014 г.</a:t>
            </a:r>
          </a:p>
          <a:p>
            <a:pPr marL="228600" lvl="0" indent="-228600" algn="just" eaLnBrk="1" hangingPunct="1">
              <a:buFontTx/>
              <a:buAutoNum type="arabicPeriod"/>
              <a:defRPr/>
            </a:pP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Диплом за </a:t>
            </a:r>
            <a:r>
              <a:rPr lang="en-US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место в </a:t>
            </a:r>
            <a:r>
              <a:rPr lang="en-US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XV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Всероссийской Олимпиаде развития народного хозяйства России, 2015 г.</a:t>
            </a:r>
          </a:p>
          <a:p>
            <a:pPr marL="228600" lvl="0" indent="-228600" algn="just" eaLnBrk="1" hangingPunct="1">
              <a:buFontTx/>
              <a:buAutoNum type="arabicPeriod"/>
              <a:defRPr/>
            </a:pP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Диплом за 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место в </a:t>
            </a:r>
            <a:r>
              <a:rPr lang="en-US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XVI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Всероссийской Олимпиаде развития народного хозяйства России, 2016 г.</a:t>
            </a:r>
          </a:p>
          <a:p>
            <a:pPr marL="228600" lvl="0" indent="-228600" algn="just" eaLnBrk="1" hangingPunct="1">
              <a:buFontTx/>
              <a:buAutoNum type="arabicPeriod"/>
              <a:defRPr/>
            </a:pP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степени </a:t>
            </a:r>
            <a:r>
              <a:rPr lang="en-US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XV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научно-практической конференции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«Молодые ученые – экономике региона», 2015 г.</a:t>
            </a:r>
          </a:p>
          <a:p>
            <a:pPr marL="228600" lvl="0" indent="-228600" algn="just" eaLnBrk="1" hangingPunct="1">
              <a:buFontTx/>
              <a:buAutoNum type="arabicPeriod"/>
              <a:defRPr/>
            </a:pP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степени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за победу в конкурсе «Лучший молодой ученый года» среди аспирантов 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ИСЭРТ РАН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, 2016 г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lvl="0" indent="-228600" algn="just" eaLnBrk="1" hangingPunct="1">
              <a:buFontTx/>
              <a:buAutoNum type="arabicPeriod"/>
              <a:defRPr/>
            </a:pP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Диплом лауреата Всероссийского конкурса на лучшую научную книгу 2013 года за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монографию ««Человеческий капитал территорий: проблемы формирования и использования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228600" lvl="0" indent="-228600" algn="just" eaLnBrk="1" hangingPunct="1">
              <a:buFontTx/>
              <a:buAutoNum type="arabicPeriod"/>
              <a:defRPr/>
            </a:pP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победителя регионального конкурса Вологодской области «Лучший молодой ученый года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» в номинации «Гуманитарные и общественные науки», </a:t>
            </a:r>
            <a:r>
              <a:rPr lang="ru-RU" sz="12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2017 г</a:t>
            </a:r>
            <a:r>
              <a:rPr lang="ru-RU" sz="12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lvl="0" indent="-228600" algn="ctr" eaLnBrk="1" hangingPunct="1">
              <a:buFontTx/>
              <a:buAutoNum type="arabicPeriod"/>
              <a:defRPr/>
            </a:pPr>
            <a:endParaRPr lang="ru-RU" sz="9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СЕРТИФИКАТЫ:</a:t>
            </a:r>
          </a:p>
          <a:p>
            <a:pPr marL="228600" lvl="0" indent="-228600" algn="just" eaLnBrk="1" hangingPunct="1">
              <a:buAutoNum type="arabicPeriod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Сертификаты за участие в конкурсах научно-исследовательских работ среди молодых ученых в области экономики ИСЭРТ РАН.</a:t>
            </a:r>
          </a:p>
          <a:p>
            <a:pPr marL="228600" lvl="0" indent="-228600" algn="just" eaLnBrk="1" hangingPunct="1">
              <a:buAutoNum type="arabicPeriod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Сертификат участника Всероссийской научно-практической конференции «Модернизация российского общества: вчера, сегодня, завтра», 2015 г.</a:t>
            </a:r>
          </a:p>
          <a:p>
            <a:pPr marL="228600" lvl="0" indent="-228600" algn="just" eaLnBrk="1" hangingPunct="1">
              <a:buAutoNum type="arabicPeriod"/>
              <a:defRPr/>
            </a:pPr>
            <a:r>
              <a:rPr lang="ru-RU" altLang="ru-RU" sz="12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участника </a:t>
            </a:r>
            <a:r>
              <a:rPr lang="en-US" altLang="ru-RU" sz="12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altLang="ru-RU" sz="12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научно-практической конференции «Дети и молодёжь-будущее России</a:t>
            </a:r>
            <a:r>
              <a:rPr lang="ru-RU" altLang="ru-RU" sz="12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2016 г.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just" eaLnBrk="1" hangingPunct="1">
              <a:buAutoNum type="arabicPeriod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Сертификат участника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Всероссийской летней школы молодых исследователей эволюционной и институциональной экономики, 2015 г.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ctr" eaLnBrk="1" hangingPunct="1">
              <a:buFontTx/>
              <a:buAutoNum type="arabicPeriod"/>
              <a:defRPr/>
            </a:pPr>
            <a:endParaRPr lang="ru-RU" sz="9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63" lvl="8" algn="ctr"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ГРАМОТЫ:</a:t>
            </a:r>
          </a:p>
          <a:p>
            <a:pPr marL="411163" lvl="8" indent="-228600" algn="just">
              <a:buAutoNum type="arabicPeriod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Благодарность за совместную работу по развитию ИСЭРТ РАН, 2010 г.</a:t>
            </a:r>
          </a:p>
          <a:p>
            <a:pPr marL="411163" lvl="8" indent="-228600" algn="just">
              <a:buAutoNum type="arabicPeriod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Почётная грамота за активное участие в научной деятельности, большой личный вклад в развитие ИСЭРТ РАН, 2015 г.</a:t>
            </a:r>
          </a:p>
          <a:p>
            <a:pPr marL="411163" lvl="8" indent="-228600" algn="just">
              <a:buAutoNum type="arabicPeriod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Благодарность за добросовестный труд, активное участие в научных исследованиях по мобильности населения, 2015 г.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386624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ИЗДАНИЯХ</a:t>
            </a:r>
            <a:r>
              <a:rPr lang="en-US" sz="16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726490"/>
              </p:ext>
            </p:extLst>
          </p:nvPr>
        </p:nvGraphicFramePr>
        <p:xfrm>
          <a:off x="539750" y="1916113"/>
          <a:ext cx="8208962" cy="20693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Потенциал женщин на рынке труда региона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Calibri"/>
                        </a:rPr>
                        <a:t>Шабунова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 А.А. Потенциал женщин на рынке труда региона / А.А.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Calibri"/>
                        </a:rPr>
                        <a:t>Шабунова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, А.В. Попов, Т.С. Соловьева // Экономические и социальные перемены: факты, тенденции, прогноз. – 2017. – №4(49). – С. 124-144. – DOI: 10.15838/esc.2017.1.49.7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А.А.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Calibri"/>
                        </a:rPr>
                        <a:t>Шабунова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, А.В. Попов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ИЗДАНИЯХ,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939142"/>
              </p:ext>
            </p:extLst>
          </p:nvPr>
        </p:nvGraphicFramePr>
        <p:xfrm>
          <a:off x="539750" y="1916113"/>
          <a:ext cx="8208962" cy="47574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Социокультурные аспекты развития территории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Социокультурные аспекты развития территории [Текст]: монография /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А.А.Шабунова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., К.А.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Гулин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Н.А. Окулова, Т.С. Соловьева. – Вологда: ИСЭРТ РАН, 2009. – 131 с.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А.А .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Шабунова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К.А.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Гулин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Н.А. Окулова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Регионы в России: социокультурные портреты регионов в общероссийском контексте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Регионы в России: социокультурные портреты регионов в общероссийском контексте / Институт философии. Центр изучения социокультурных изменений. Научно-координационный совет секции ФСПП ООН РАН «Проблемы социокультурной эволюции России и ее регионов» [Текст]: монография / Составление и общая редакция: Н.И. Лапин, Л.А. Беляева. – М.,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Academia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 2009. – 808 с.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Н.И. Лапин, Л.А Беляева., Е.А.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Когай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Т.Г.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Кульсеева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Ю.М.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Пасовец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А.А. Телегин, А.И. Винокуров, Т.Е.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Благовестова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В.Н. Герасимов, О.Ю. Иванова, А.П.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Катровский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А.А.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Шабунова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К.А.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Гулин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Н.А. Окулова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Условия формирования интеллектуального потенциала населения: территориальный аспект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Условия формирования интеллектуального потенциала населения: территориальный аспект [Текст]: монография / М.А. Головчин, Т.С. Соловьева –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Saarbr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ü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cken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LAP LAMBERT Academic Publishing GmbH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&amp;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Co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KG, 2011. – 154 c.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Головчин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963807"/>
              </p:ext>
            </p:extLst>
          </p:nvPr>
        </p:nvGraphicFramePr>
        <p:xfrm>
          <a:off x="395536" y="260648"/>
          <a:ext cx="8208962" cy="64284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Модернизация экономики региона: социокультурные аспекты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Модернизация экономики региона: социокультурные аспекты [Текст]: монография / А.А.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Шабунова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 К.А.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Гулин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 М.А. Ласточкина, Т.С. Соловьева. – Вологда: ИСЭРТ РАН, 2012. – 158 с.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А.А.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Шабунова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, К.А.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Гулин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, М.А. Ласточкина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Комплексная оценка развития образовательных систем на муниципальном уровне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Комплексная оценка развития образовательных систем на муниципальном уровне [Текст]: препринт / Г.В. Леонидова, М.А. Головчин, Т.С. Соловьева,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Е.А.Гутникова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; под общей ред. д.э.н. А.А.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Шабуновой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– Вологда: ИСЭРТ РАН, 2012. – 72 с.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Г.В. Леонидова, М.А. Головчин, Е.А. Гутникова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Проблемы эффективности государственного управления. Человеческий капитал территорий: проблемы формирования и использования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Проблемы эффективности государственного управления. Человеческий капитал территорий: проблемы формирования и использования [Текст]: монография / Г. В. Леонидова, К.А. Устинова, А.В. Попов, А.М. Панов, М.А. Головчин, Т.С. Соловьева, Е.А.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Чекмарева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; под общ. ред. А.А.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Шабуновой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– Вологда: ИСЭРТ РАН, 2013. – 184 с.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Г. В. Леонидова, К.А. Устинова, А.В. Попов, А.М. Панов, М.А. Головчин, Е.А.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Чекмарева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Проблемы эффективности государственного управления. Сфера образования территорий: состояние и перспективы развития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Проблемы эффективности государственного управления. Сфера образования территорий: состояние и перспективы развития [Текст]: монография / Г. В. Леонидова, М.А. Головчин, Т.С. Соловьева; под ред. А.А.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Шабуновой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– Вологда: ИСЭРТ РАН, 2014. – 153 с.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Г. В. Леонидова, М.А. Головчин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680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588920"/>
              </p:ext>
            </p:extLst>
          </p:nvPr>
        </p:nvGraphicFramePr>
        <p:xfrm>
          <a:off x="395536" y="188640"/>
          <a:ext cx="8496944" cy="659197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62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49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209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948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Социальная структура и мобильность в российском обществе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Шабунова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А.А. Социальная структура и мобильность в российском обществе [Текст]: монография / А.А.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Шабунова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 Т.С. Соловьева, М.А. Ласточкина; под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научн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рук. д.э.н., проф. В.А. Ильина. – Вологда : ИСЭРТ РАН, 2015. – 172 с. – (Проблемы модернизации России).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А.А.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Шабунова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, М.А. Ласточкина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Российское общество: трансформации в региональном дискурсе (итоги 20-летних измерений)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Российское общество: трансформации в региональном дискурсе (итоги 20-летних измерений)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[Текст] : монография /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колл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авт.; под науч. рук. акад. РАН, д.ф.н. М.К. Горшкова, д.э.н., проф. В.А. Ильина. – Вологда : ИСЭРТ РАН, 2015. – 446 с.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В.А.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Ильин, В.В. Маркин, З.Т.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Голенкова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В.В. Воронов, А.В.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Кинсбургский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А.А.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Шабунова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Т.В.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Ускова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М.В.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Морев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Г.В. Леонидова,  О.Н.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Калачикова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М.А. Ласточкина,  Е.А.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Чекмарева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Т.А.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Гужавина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 Г.В.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Белехова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др.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Учителя и реформы: региональный аспект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Леонидова Г.В., Головчин М.А., Соловьева Т.С. Учителя и реформы: региональный аспект; под ред.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Шабуновой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А.А. – Вологда : ИСЭРТ РАН, 2016. – 108 с.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Г.В. Леонидова, М.А. Головчин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Интеллектуальный потенциал населения: территориальный аспект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Интеллектуальный потенциал населения: территориальный аспект / М.А. Головчин, Т.С. Соловьева // В мире научных открытий. Экономика и инновационное образование. –  2011. – С. 137-146.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Проблемы реформы образования: оценки педагогов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Проблемы реформы образования: оценки педагогов / М.А. Головчин, Т.С. Соловьева // Регион: экономика и социология. –  2012. – № 2 (74). – С. 121 – 133.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591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329051"/>
              </p:ext>
            </p:extLst>
          </p:nvPr>
        </p:nvGraphicFramePr>
        <p:xfrm>
          <a:off x="323528" y="140332"/>
          <a:ext cx="8496944" cy="668347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62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49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209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948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Кадровое обеспечение общеобразовательной сферы: возможности профессионального образования (на примере Вологодской области)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Кадровое обеспечение общеобразовательной сферы: возможности профессионального образования (на примере Вологодской области)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/ М.А. Головчин, Т.С. Соловьева //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Alma mater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(Вестник высшей школы). – 2012. – №10. – С. 30-35.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Уровень развития научно-образовательного пространства в регионах России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Уровень развития научно-образовательного пространства в регионах России / М.А. Головчин, Т.С. Соловьева // Экономические и социальные перемены: факты, тенденции, прогноз. – 2012. – №5(23). – С. 197-205.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Развитие научного пространства как условие экономического роста регионов России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Развитие научного пространства как условие экономического роста регионов России / М.А. Головчин, Т.С. Соловьёва //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Alma mater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(Вестник высшей школы). – 2013. – №6. – С. 20-26.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Формирование ИКТ–компетентности населения как фактор готовности региона к информационному обществу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Формирование ИКТ–компетентности населения как фактор готовности региона к информационному обществу / М.А. Головчин, Т.С. Соловьева // Социология образования. –  2013. – №12. – С. 108-116.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Развитие образовательной сети региона: вызовы модернизации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Развитие образовательной сети региона: вызовы модернизации / М.А. Головчин, Т.С. Соловьева //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Alma mater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(Вестник высшей школы). – 2014. – №1. – С. 23-28.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М.А. Головчин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Средний класс в регионах СЗФО: возможности расширенного воспроизводства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Средний класс в регионах СЗФО: возможности расширенного воспроизводства / Т.С. Соловьева, А.А.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Шабунова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// Экономические и социальные перемены: факты, тенденции, прогноз. – 2014. – №4(34). – С. 113-129.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А.А.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Шабунова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037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815912"/>
              </p:ext>
            </p:extLst>
          </p:nvPr>
        </p:nvGraphicFramePr>
        <p:xfrm>
          <a:off x="323528" y="140332"/>
          <a:ext cx="8496944" cy="659209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62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49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995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Дети с ограниченными возможностями в системе российского образования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Дети с ограниченными возможностями в системе российского образования /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А.В.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Попов, Т.С. Соловьева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//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Alma mater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(Вестник высшей школы). – 2015. – №2. – С. 23-28.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А.В.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Попов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Экономическая дифференциация населения и модернизация территорий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Экономическая дифференциация населения и модернизация территорий / Т.С. Соловьева // Вестник НГУЭУ. – 2015. – №1. – С. 28-39.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Социальные инновации в сфере занятости: региональный аспект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Социальные инновации в сфере занятости: региональный аспект / Т.С. Соловьева, А.В. Попов //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Ars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  <a:latin typeface="Times New Roman"/>
                          <a:ea typeface="Times New Roman"/>
                        </a:rPr>
                        <a:t>Administrandi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(Искусство управления). – 2015. – №2. – С. 65-84.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А.В.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Попов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22.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Новая система оплаты труда в оценках педагогов (на примере Вологодской области)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оловьева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Т.С. Новая система оплаты труда в оценках педагогов (на примере Вологодской области) / Т.С. Соловьева // Социология образования. – 2016. – №4. – С. 28-41.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23.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Уровень физической активности и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мотивированности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городского населения к занятиям физической культурой и спортом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Уровень физической активности и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мотивированности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городского населения к занятиям физической культурой и спортом [Текст] / Т.С. Соловьева // Проблемы развития территории. – 2016. – № 3. – C. 119-136.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24.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Процессы социальной мобильности и модернизация территорий: региональный аспект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Процессы социальной мобильности и модернизация территорий: региональный аспект / Т.С. Соловьева // Вестник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СурГПУ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– 2016. – №2(41). – С. 90-96.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Социально-культурная подсистема: структура и роль в региональном развитии</a:t>
                      </a:r>
                      <a:endParaRPr lang="ru-RU" sz="1200" dirty="0"/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Соловьева Т.С. Социально-культурная подсистема: структура и роль в региональном развитии / Т.С. Соловьева // Вестник ЮРГТУ (НПИ). – 2016. – №2. – С. 132-140.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6" marR="91436" marT="45750" marB="457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205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10780</TotalTime>
  <Words>6219</Words>
  <Application>Microsoft Office PowerPoint</Application>
  <PresentationFormat>Экран (4:3)</PresentationFormat>
  <Paragraphs>640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259</cp:revision>
  <cp:lastPrinted>2017-04-27T05:29:32Z</cp:lastPrinted>
  <dcterms:created xsi:type="dcterms:W3CDTF">2013-09-13T10:47:31Z</dcterms:created>
  <dcterms:modified xsi:type="dcterms:W3CDTF">2017-05-23T06:13:35Z</dcterms:modified>
</cp:coreProperties>
</file>