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4"/>
  </p:notesMasterIdLst>
  <p:sldIdLst>
    <p:sldId id="266" r:id="rId2"/>
    <p:sldId id="281" r:id="rId3"/>
    <p:sldId id="293" r:id="rId4"/>
    <p:sldId id="274" r:id="rId5"/>
    <p:sldId id="289" r:id="rId6"/>
    <p:sldId id="283" r:id="rId7"/>
    <p:sldId id="294" r:id="rId8"/>
    <p:sldId id="290" r:id="rId9"/>
    <p:sldId id="296" r:id="rId10"/>
    <p:sldId id="295" r:id="rId11"/>
    <p:sldId id="284" r:id="rId12"/>
    <p:sldId id="291" r:id="rId13"/>
  </p:sldIdLst>
  <p:sldSz cx="9144000" cy="6858000" type="screen4x3"/>
  <p:notesSz cx="6797675" cy="987266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3399"/>
    <a:srgbClr val="FFFFFF"/>
    <a:srgbClr val="0000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9" autoAdjust="0"/>
    <p:restoredTop sz="94643" autoAdjust="0"/>
  </p:normalViewPr>
  <p:slideViewPr>
    <p:cSldViewPr>
      <p:cViewPr>
        <p:scale>
          <a:sx n="95" d="100"/>
          <a:sy n="95" d="100"/>
        </p:scale>
        <p:origin x="-750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BBE7599-32E7-454C-8941-EAEBD365D24C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BBA0F4E-7EA3-4F1C-96D6-5B93C1C3691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655559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B647990-6DC1-4933-8581-2CFA9A20EFB9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739AE9A-94CC-46D2-9398-6F94C0EF3B7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31989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FEA84-56B6-434D-ACE0-749E573190D7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465A0-B5CF-4AA9-89E5-758D63C630D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78935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1AF64F-255B-461C-ACAC-0291C1204E6B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879A4-990B-4B16-A0A5-CD6B3D7481B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9337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70022F-56A4-44D5-AFBC-4F6DC95373AB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36F69-DF0F-42A3-8835-4EDFA2C60F5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50662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D09AD-F0E4-4306-8813-C816706C4320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8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pPr>
              <a:defRPr/>
            </a:pPr>
            <a:fld id="{EC68248C-37E7-4B70-9122-C6DAFCA7397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3281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1530CE0-C59C-4BA8-BF44-39F6E0652649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6" name="Номер слайда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2F6CE-86C5-4951-A604-6371F4259D1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Нижний колонтитул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7323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70EFEB4-5721-42DF-A2A0-5FCF9B353617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8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DBE96-99C1-4F76-A5A8-67551382428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6212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DDDDC-F2D8-44EF-9E2F-3BCDEF6481B7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2DC388-7E3B-4B06-986D-4282BE1A8F4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12677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FBA9D-1CCB-4284-9C25-ECF72AC77164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A1CE4A4-1EF5-412A-976F-226DB05453C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0570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52BFC-97DF-4CF7-B072-D84DB7B429E8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877F6-32AB-4A66-A3EA-F8B1ACD68DC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36080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FC01828-611A-46F9-847E-A106D95612D8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10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pPr>
              <a:defRPr/>
            </a:pPr>
            <a:fld id="{04B1F24E-DA24-43ED-AFAE-4DEBC76987A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11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00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48DD2"/>
            </a:gs>
            <a:gs pos="48000">
              <a:srgbClr val="C8DAF0"/>
            </a:gs>
            <a:gs pos="100000">
              <a:srgbClr val="DDE8F6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78FDFC2-71FF-4C69-BD52-F677C9B7EFAA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400" b="1">
                <a:solidFill>
                  <a:srgbClr val="FFFFFF"/>
                </a:solidFill>
                <a:latin typeface="Franklin Gothic Book" panose="020B0503020102020204" pitchFamily="34" charset="0"/>
              </a:defRPr>
            </a:lvl1pPr>
          </a:lstStyle>
          <a:p>
            <a:pPr>
              <a:defRPr/>
            </a:pPr>
            <a:fld id="{DCA68246-7D49-4313-8F86-8A373991BFF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233" r:id="rId1"/>
    <p:sldLayoutId id="2147484234" r:id="rId2"/>
    <p:sldLayoutId id="2147484235" r:id="rId3"/>
    <p:sldLayoutId id="2147484236" r:id="rId4"/>
    <p:sldLayoutId id="2147484237" r:id="rId5"/>
    <p:sldLayoutId id="2147484238" r:id="rId6"/>
    <p:sldLayoutId id="2147484239" r:id="rId7"/>
    <p:sldLayoutId id="2147484240" r:id="rId8"/>
    <p:sldLayoutId id="2147484241" r:id="rId9"/>
    <p:sldLayoutId id="2147484242" r:id="rId10"/>
    <p:sldLayoutId id="214748424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17365D"/>
        </a:buClr>
        <a:buSzPct val="7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8DB3E2"/>
        </a:buClr>
        <a:buSzPct val="6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hape 72"/>
          <p:cNvSpPr txBox="1">
            <a:spLocks/>
          </p:cNvSpPr>
          <p:nvPr/>
        </p:nvSpPr>
        <p:spPr bwMode="auto">
          <a:xfrm>
            <a:off x="3773488" y="3789363"/>
            <a:ext cx="4246562" cy="85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195263"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 defTabSz="195263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 defTabSz="195263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 defTabSz="195263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 defTabSz="195263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ru-RU" altLang="ru-RU" sz="1500" b="1">
              <a:solidFill>
                <a:srgbClr val="FFFFFF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88925" y="1196975"/>
            <a:ext cx="2411413" cy="2952750"/>
          </a:xfrm>
          <a:prstGeom prst="round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4340" name="TextBox 10"/>
          <p:cNvSpPr txBox="1">
            <a:spLocks noChangeArrowheads="1"/>
          </p:cNvSpPr>
          <p:nvPr/>
        </p:nvSpPr>
        <p:spPr bwMode="auto">
          <a:xfrm rot="-1939735">
            <a:off x="454025" y="2355850"/>
            <a:ext cx="1828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600">
                <a:latin typeface="Arial" panose="020B0604020202020204" pitchFamily="34" charset="0"/>
              </a:rPr>
              <a:t>ФОТО</a:t>
            </a:r>
          </a:p>
        </p:txBody>
      </p:sp>
      <p:sp>
        <p:nvSpPr>
          <p:cNvPr id="14341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4343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Скругленный прямоугольник 1"/>
          <p:cNvSpPr/>
          <p:nvPr/>
        </p:nvSpPr>
        <p:spPr>
          <a:xfrm>
            <a:off x="2833867" y="3284984"/>
            <a:ext cx="6170433" cy="3168352"/>
          </a:xfrm>
          <a:prstGeom prst="roundRect">
            <a:avLst/>
          </a:prstGeom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Портфолио аспиранта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Ф.И.О.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Алферьев Дмитрий Александрович</a:t>
            </a:r>
            <a:endParaRPr lang="ru-RU" altLang="ru-RU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обучения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3 года</a:t>
            </a:r>
            <a:endParaRPr lang="ru-RU" altLang="ru-RU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 обучения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очно</a:t>
            </a:r>
            <a:endParaRPr lang="ru-RU" altLang="ru-RU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подготовки 38.06.01 - Экономика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Профиль подготовки 08.00.13. - Математические и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инструментальные методы экономики</a:t>
            </a:r>
            <a:endParaRPr lang="ru-RU" altLang="ru-RU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925" t="5249" r="18101" b="126"/>
          <a:stretch/>
        </p:blipFill>
        <p:spPr>
          <a:xfrm>
            <a:off x="288925" y="1196975"/>
            <a:ext cx="2702416" cy="295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20484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5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 В КОНФЕРЕНЦИЯХ,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семинарах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7615634"/>
              </p:ext>
            </p:extLst>
          </p:nvPr>
        </p:nvGraphicFramePr>
        <p:xfrm>
          <a:off x="539750" y="2147686"/>
          <a:ext cx="8353426" cy="451101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8073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2336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1279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9625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40281">
                  <a:extLst>
                    <a:ext uri="{9D8B030D-6E8A-4147-A177-3AD203B41FA5}">
                      <a16:colId xmlns:a16="http://schemas.microsoft.com/office/drawing/2014/main" xmlns="" val="2037201874"/>
                    </a:ext>
                  </a:extLst>
                </a:gridCol>
              </a:tblGrid>
              <a:tr h="51819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статус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 доклада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Результат участия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Науч.-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практ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. интернет-конференция, г. Вологда, 27–29 апреля 2016 г.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Использование методов теории игр в инновационной деятельности предприятий</a:t>
                      </a: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очная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публикация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2907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II международная интернет-конференция, г. Вологда, 20–24 июня 2016 г.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Математическая модель производственного этапа инновационного процесса</a:t>
                      </a: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очная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публикация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Молодая экономика: экономическая наука глазами молодых ученых, научно-практическая конференция. Москва, 7 декабря 2016.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Построение задачи отбора инновационных идей и приоритетных инновационных решений</a:t>
                      </a: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очная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выступление, публикация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:a16="http://schemas.microsoft.com/office/drawing/2014/main" xmlns="" val="342203264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14.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IV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Междунар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. науч.-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практ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конф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., г. Вологда, 5–7 октября 2016 г.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Перспективы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реиндустриализации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российской экономики</a:t>
                      </a: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очная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выступление, публикация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:a16="http://schemas.microsoft.com/office/drawing/2014/main" xmlns="" val="14504753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7708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2150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9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</a:t>
            </a:r>
            <a:r>
              <a:rPr lang="ru-RU" dirty="0"/>
              <a:t>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в грантах, конкурсах, ОЛИМПИАДАХ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0064196"/>
              </p:ext>
            </p:extLst>
          </p:nvPr>
        </p:nvGraphicFramePr>
        <p:xfrm>
          <a:off x="539750" y="2230438"/>
          <a:ext cx="8208962" cy="37780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011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9236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12045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1672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3562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Проект РГНФ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Научно-технологическое пространство России и долгосрочный прогноз его развития в условиях глобальной конкуренции.</a:t>
                      </a: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исполнитель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9391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Шестой Всероссийский Конкурс молодых аналитиков (МСЭФ РФ)</a:t>
                      </a: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Прогноз развития инновационной активности в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России</a:t>
                      </a: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Подготовка конкурсной работы, победитель</a:t>
                      </a: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9391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Конкурс научно-исследовательских работ среди молодых ученых в области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экономики «Молодые ученые – экономике региона», ИСЭРТ РАН, 03.11.2016 г.</a:t>
                      </a: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Линейное программирование в инновационной деятельности промышленных предприятий</a:t>
                      </a: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Подготовка конкурсной работы,2 место.</a:t>
                      </a:r>
                    </a:p>
                    <a:p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:a16="http://schemas.microsoft.com/office/drawing/2014/main" xmlns="" val="351725320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22532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3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</a:t>
            </a:r>
            <a:r>
              <a:rPr lang="ru-RU" dirty="0"/>
              <a:t>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/>
              <a:t> </a:t>
            </a:r>
            <a:r>
              <a:rPr lang="ru-RU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НИР </a:t>
            </a:r>
            <a:r>
              <a:rPr lang="ru-RU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ИНСТИТУТА</a:t>
            </a:r>
            <a:endParaRPr lang="ru-RU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0248364"/>
              </p:ext>
            </p:extLst>
          </p:nvPr>
        </p:nvGraphicFramePr>
        <p:xfrm>
          <a:off x="539750" y="2230439"/>
          <a:ext cx="8137525" cy="128011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58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1845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7708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НИР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Экономико-математическое моделирование инновационной деятельности промышленных предприятий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исполнитель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Проблемы развития научно-технологического пространства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исполнитель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548DD2"/>
            </a:gs>
            <a:gs pos="48000">
              <a:srgbClr val="C8DAF0"/>
            </a:gs>
            <a:gs pos="100000">
              <a:srgbClr val="DDE8F6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extBox 10"/>
          <p:cNvSpPr txBox="1">
            <a:spLocks noChangeArrowheads="1"/>
          </p:cNvSpPr>
          <p:nvPr/>
        </p:nvSpPr>
        <p:spPr bwMode="auto">
          <a:xfrm>
            <a:off x="6659563" y="2576513"/>
            <a:ext cx="1828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>
                <a:latin typeface="Arial" panose="020B0604020202020204" pitchFamily="34" charset="0"/>
              </a:rPr>
              <a:t>ФОТО</a:t>
            </a:r>
          </a:p>
        </p:txBody>
      </p:sp>
      <p:sp>
        <p:nvSpPr>
          <p:cNvPr id="15364" name="Line 8"/>
          <p:cNvSpPr>
            <a:spLocks noChangeShapeType="1"/>
          </p:cNvSpPr>
          <p:nvPr/>
        </p:nvSpPr>
        <p:spPr bwMode="auto">
          <a:xfrm flipV="1">
            <a:off x="1692275" y="549275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41288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5366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7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8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464300" y="1800225"/>
            <a:ext cx="22764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6" tIns="46034" rIns="92066" bIns="46034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400" dirty="0"/>
              <a:t>Научный руководитель</a:t>
            </a:r>
          </a:p>
        </p:txBody>
      </p:sp>
      <p:sp>
        <p:nvSpPr>
          <p:cNvPr id="15369" name="TextBox 6"/>
          <p:cNvSpPr txBox="1">
            <a:spLocks noChangeArrowheads="1"/>
          </p:cNvSpPr>
          <p:nvPr/>
        </p:nvSpPr>
        <p:spPr bwMode="auto">
          <a:xfrm>
            <a:off x="900113" y="2560638"/>
            <a:ext cx="4967287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«Экономико-математическое моделирование инновационной деятельности промышленных предприятий (на материалах Вологодской области)»</a:t>
            </a:r>
            <a:endParaRPr lang="ru-RU" altLang="ru-RU" sz="2000" dirty="0">
              <a:solidFill>
                <a:srgbClr val="1F497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7850" y="5672138"/>
            <a:ext cx="7954963" cy="585787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ТЕМА ДИССЕРТАЦИОННОГО ИССЛЕДОВАНИЯ УТВЕРЖДЕНА УЧЕНЫМ СОВЕТОМ ИСЭРТ РАН   ПРОТОКОЛ №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1-15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28 января 2015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г. </a:t>
            </a:r>
          </a:p>
        </p:txBody>
      </p:sp>
      <p:sp>
        <p:nvSpPr>
          <p:cNvPr id="15371" name="TextBox 12"/>
          <p:cNvSpPr txBox="1">
            <a:spLocks noChangeArrowheads="1"/>
          </p:cNvSpPr>
          <p:nvPr/>
        </p:nvSpPr>
        <p:spPr bwMode="auto">
          <a:xfrm>
            <a:off x="6216537" y="4672549"/>
            <a:ext cx="27720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 smtClean="0">
                <a:latin typeface="Arial" panose="020B0604020202020204" pitchFamily="34" charset="0"/>
              </a:rPr>
              <a:t>Доктор экономических наук, доцент, зам. директора,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 smtClean="0">
                <a:latin typeface="Arial" panose="020B0604020202020204" pitchFamily="34" charset="0"/>
              </a:rPr>
              <a:t>зав. отделом,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 err="1" smtClean="0">
                <a:latin typeface="Arial" panose="020B0604020202020204" pitchFamily="34" charset="0"/>
              </a:rPr>
              <a:t>Гулин</a:t>
            </a:r>
            <a:r>
              <a:rPr lang="ru-RU" altLang="ru-RU" sz="1400" dirty="0" smtClean="0">
                <a:latin typeface="Arial" panose="020B0604020202020204" pitchFamily="34" charset="0"/>
              </a:rPr>
              <a:t> Константин Анатольевич</a:t>
            </a:r>
            <a:endParaRPr lang="ru-RU" altLang="ru-RU" sz="1400" dirty="0">
              <a:latin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76275" y="1098550"/>
            <a:ext cx="781208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ДИССЕРТАЦИОННОГО ИССЛЕДОВАНИЯ: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27589" y="2129715"/>
            <a:ext cx="1908000" cy="25885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981075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ВЫПОЛНЕНИЕ УЧЕБНОГО ПЛАНА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638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44450"/>
            <a:ext cx="836613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13" name="TextBox 5"/>
          <p:cNvSpPr txBox="1">
            <a:spLocks noChangeArrowheads="1"/>
          </p:cNvSpPr>
          <p:nvPr/>
        </p:nvSpPr>
        <p:spPr bwMode="auto">
          <a:xfrm>
            <a:off x="581025" y="1484784"/>
            <a:ext cx="80946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2.1. Сдача </a:t>
            </a: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экзаменов и зачетов</a:t>
            </a:r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3079612"/>
              </p:ext>
            </p:extLst>
          </p:nvPr>
        </p:nvGraphicFramePr>
        <p:xfrm>
          <a:off x="611188" y="1843559"/>
          <a:ext cx="8064500" cy="237105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037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2679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06150">
                  <a:extLst>
                    <a:ext uri="{9D8B030D-6E8A-4147-A177-3AD203B41FA5}">
                      <a16:colId xmlns:a16="http://schemas.microsoft.com/office/drawing/2014/main" xmlns="" val="664717056"/>
                    </a:ext>
                  </a:extLst>
                </a:gridCol>
              </a:tblGrid>
              <a:tr h="30513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дисциплины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Эконометрика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зачет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Экономическая теория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зачет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Методология научных исследований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:a16="http://schemas.microsoft.com/office/drawing/2014/main" xmlns="" val="1379642481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Педагогика и психология высшей школы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:a16="http://schemas.microsoft.com/office/drawing/2014/main" xmlns="" val="1132675808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Иностранный язык в сфере научной коммуникации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зачет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:a16="http://schemas.microsoft.com/office/drawing/2014/main" xmlns="" val="825964963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Математические и инструментальные методы экономики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:a16="http://schemas.microsoft.com/office/drawing/2014/main" xmlns="" val="4114443667"/>
                  </a:ext>
                </a:extLst>
              </a:tr>
            </a:tbl>
          </a:graphicData>
        </a:graphic>
      </p:graphicFrame>
      <p:sp>
        <p:nvSpPr>
          <p:cNvPr id="16432" name="TextBox 5"/>
          <p:cNvSpPr txBox="1">
            <a:spLocks noChangeArrowheads="1"/>
          </p:cNvSpPr>
          <p:nvPr/>
        </p:nvSpPr>
        <p:spPr bwMode="auto">
          <a:xfrm>
            <a:off x="581025" y="4582824"/>
            <a:ext cx="80946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2.2. </a:t>
            </a: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Прохождение практики</a:t>
            </a:r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2176181"/>
              </p:ext>
            </p:extLst>
          </p:nvPr>
        </p:nvGraphicFramePr>
        <p:xfrm>
          <a:off x="611188" y="5014624"/>
          <a:ext cx="8064500" cy="99536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4810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32883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87560">
                  <a:extLst>
                    <a:ext uri="{9D8B030D-6E8A-4147-A177-3AD203B41FA5}">
                      <a16:colId xmlns:a16="http://schemas.microsoft.com/office/drawing/2014/main" xmlns="" val="664717056"/>
                    </a:ext>
                  </a:extLst>
                </a:gridCol>
              </a:tblGrid>
              <a:tr h="31289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Вид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практики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940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Педагогическая практика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530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Экономическая практика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зачет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8808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981075"/>
            <a:ext cx="8135938" cy="338554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600" b="1" cap="all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altLang="ru-RU" sz="16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Сдача кандидатских </a:t>
            </a:r>
            <a:r>
              <a:rPr lang="ru-RU" altLang="ru-RU" sz="1600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экзаменов</a:t>
            </a:r>
            <a:endParaRPr lang="ru-RU" altLang="ru-RU" sz="1600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638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44450"/>
            <a:ext cx="836613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9331062"/>
              </p:ext>
            </p:extLst>
          </p:nvPr>
        </p:nvGraphicFramePr>
        <p:xfrm>
          <a:off x="611188" y="1773238"/>
          <a:ext cx="8064500" cy="181536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796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2789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87560">
                  <a:extLst>
                    <a:ext uri="{9D8B030D-6E8A-4147-A177-3AD203B41FA5}">
                      <a16:colId xmlns:a16="http://schemas.microsoft.com/office/drawing/2014/main" xmlns="" val="664717056"/>
                    </a:ext>
                  </a:extLst>
                </a:gridCol>
              </a:tblGrid>
              <a:tr h="14513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Экзамен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327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История и философия науки 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1432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Иностранный язык 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хорошо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9303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Специальность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хорошо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extLst>
                  <a:ext uri="{0D108BD9-81ED-4DB2-BD59-A6C34878D82A}">
                    <a16:rowId xmlns:a16="http://schemas.microsoft.com/office/drawing/2014/main" xmlns="" val="53647138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8436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654050" y="1146175"/>
            <a:ext cx="7734300" cy="584200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ПУБЛИКАЦИИ В НАУЧНЫХ ИЗДАНИЯ, ВХОДЯЩИХ В ПЕРЕЧЕНЬ ВАК, МОНОГРАФИИ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9097957"/>
              </p:ext>
            </p:extLst>
          </p:nvPr>
        </p:nvGraphicFramePr>
        <p:xfrm>
          <a:off x="539750" y="1916113"/>
          <a:ext cx="8208962" cy="433202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0814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0432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12045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59628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Прогноз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развития инновационной активности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Проблемы развития территорий. – 2015. – № 6 (80). – С.201-213.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Формирование инновационной экономики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 регионах РФ: тенденции и проблемы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Менеджмент и бизнес-администрирование. – 2016. – № 2. – С. 18-34.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Маковеев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В.Н.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extLst>
                  <a:ext uri="{0D108BD9-81ED-4DB2-BD59-A6C34878D82A}">
                    <a16:rowId xmlns:a16="http://schemas.microsoft.com/office/drawing/2014/main" xmlns="" val="3568124874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Планирование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производства инновационной продукции на основе линейного программирования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Проблемы развития территорий. – 2017. – № 2 (88). – С.165-176.</a:t>
                      </a: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</a:p>
                  </a:txBody>
                  <a:tcPr marL="91436" marR="91436" marT="45750" marB="45750" anchor="ctr"/>
                </a:tc>
                <a:extLst>
                  <a:ext uri="{0D108BD9-81ED-4DB2-BD59-A6C34878D82A}">
                    <a16:rowId xmlns:a16="http://schemas.microsoft.com/office/drawing/2014/main" xmlns="" val="1856570918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Научно-технологический потенциал территорий и его сравнительная оценка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Проблемы развития территории. – 2017. – № 1 (87). – С. 7-26.</a:t>
                      </a: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Гулин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К.А.,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Мазилов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Е.А., Кузьмин И.В., Ермолов А.П.</a:t>
                      </a:r>
                    </a:p>
                  </a:txBody>
                  <a:tcPr marL="91436" marR="91436" marT="45750" marB="45750" anchor="ctr"/>
                </a:tc>
                <a:extLst>
                  <a:ext uri="{0D108BD9-81ED-4DB2-BD59-A6C34878D82A}">
                    <a16:rowId xmlns:a16="http://schemas.microsoft.com/office/drawing/2014/main" xmlns="" val="2572615305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Распределение значений динамики прибыли от реализации инновационного проекта на этапе коммерциализации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Вестник самарского государственного экономического университета.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2017. 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–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№3 (149). – С. 63-70.</a:t>
                      </a: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</a:p>
                  </a:txBody>
                  <a:tcPr marL="91436" marR="91436" marT="45750" marB="45750" anchor="ctr"/>
                </a:tc>
                <a:extLst>
                  <a:ext uri="{0D108BD9-81ED-4DB2-BD59-A6C34878D82A}">
                    <a16:rowId xmlns:a16="http://schemas.microsoft.com/office/drawing/2014/main" xmlns="" val="118651197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946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082675"/>
            <a:ext cx="8208963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ДРУГИЕ ПУБЛИКАЦИИ (статьи РИНЦ, тезисы и др.)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1370189"/>
              </p:ext>
            </p:extLst>
          </p:nvPr>
        </p:nvGraphicFramePr>
        <p:xfrm>
          <a:off x="539750" y="1916113"/>
          <a:ext cx="8208962" cy="466374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5984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18457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2032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21034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работы</a:t>
                      </a:r>
                      <a:endParaRPr lang="ru-RU" sz="8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7764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Применение эконометрического моделирования в прогнозировании рождаемости населения на примере РФ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 Молодые ученые – экономике: сб. работ молодежной научной школы. – </a:t>
                      </a:r>
                      <a:r>
                        <a:rPr lang="ru-RU" sz="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Вып</a:t>
                      </a:r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. 15. – </a:t>
                      </a:r>
                      <a:r>
                        <a:rPr lang="ru-RU" sz="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Вологода</a:t>
                      </a:r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 : ИСЭРТ РАН, 2015. – С. 235-240.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1034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Экономика знаний: определение и способы оценки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Инновационное развитие территорий: материалы 3-й </a:t>
                      </a:r>
                      <a:r>
                        <a:rPr lang="ru-RU" sz="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Междунар</a:t>
                      </a:r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. науч.-</a:t>
                      </a:r>
                      <a:r>
                        <a:rPr lang="ru-RU" sz="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практ</a:t>
                      </a:r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lang="ru-RU" sz="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конф</a:t>
                      </a:r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. (Череповец, 25-27 февраля 2015 г.). – Череповец : ЧГУ, 2015. – С. 106-108.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1034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Теоретические аспекты инновационной деятельности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e-Журнал «Экономика и социум». – 2015. – №1 (14). – Режим доступа: http://iupr.ru/domains_data/files/zurnal_14/Alferev%20D.A..pdf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endParaRPr lang="ru-RU" sz="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:a16="http://schemas.microsoft.com/office/drawing/2014/main" xmlns="" val="2168678181"/>
                  </a:ext>
                </a:extLst>
              </a:tr>
              <a:tr h="554494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Сущность и особенности инновационной деятельности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Молодые исследователи – регионам : материалы Международной научной конференции: в 3 т. – Т. 2. – Вологда : </a:t>
                      </a:r>
                      <a:r>
                        <a:rPr lang="ru-RU" sz="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ВоГУ</a:t>
                      </a:r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, 2015. – С. 120-121. – Режим доступа: http://www.regconf.vstu.edu.ru/index.php/component/phocadownload/category/6-sborniki-otdelno?download=23:tom-2-ekonomicheskie-yuridicheskie-i-sotsialnye-nauki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endParaRPr lang="ru-RU" sz="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:a16="http://schemas.microsoft.com/office/drawing/2014/main" xmlns="" val="2824616576"/>
                  </a:ext>
                </a:extLst>
              </a:tr>
              <a:tr h="437764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Особенности инновационной деятельности промышленных предприятий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Россия и Европа: связь культуры и экономики: материалы XII международной научно-практической конференции (15 июня 2015 года). – Прага, Чешская Республика : Изд-во WORLD PRESS </a:t>
                      </a:r>
                      <a:r>
                        <a:rPr lang="ru-RU" sz="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s.r.o</a:t>
                      </a:r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., 2015. – С. 306-307.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endParaRPr lang="ru-RU" sz="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:a16="http://schemas.microsoft.com/office/drawing/2014/main" xmlns="" val="4097200752"/>
                  </a:ext>
                </a:extLst>
              </a:tr>
              <a:tr h="437764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Теоретико-методологические подходы к изучению инновационной деятельности промышленных предприятий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«Межрегиональное сотрудничество в формирующемся Евразийском экономическом пространстве» : материалы Международной интернет-конференции. – Вологда : ИСЭРТ РАН, 2015. – С. 101-110.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endParaRPr lang="ru-RU" sz="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:a16="http://schemas.microsoft.com/office/drawing/2014/main" xmlns="" val="1026012438"/>
                  </a:ext>
                </a:extLst>
              </a:tr>
              <a:tr h="321034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Развитие торговых отношений между Россией и Индией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Вопросы территориального развития. – 2015. – № 9. – Режим доступа: http://vtr.isert-ran.ru/article/1646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endParaRPr lang="ru-RU" sz="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:a16="http://schemas.microsoft.com/office/drawing/2014/main" xmlns="" val="2532171763"/>
                  </a:ext>
                </a:extLst>
              </a:tr>
              <a:tr h="437764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8.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Оценка инновационной активности организаций в России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Материалы Межрегиональной научной конференции IX ежегодной научной сессии и аспирантов и молодых ученых: I том. Технические науки. Экономические науки. – Вологда : </a:t>
                      </a:r>
                      <a:r>
                        <a:rPr lang="ru-RU" sz="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ВоГУ</a:t>
                      </a:r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, 2015. – С. 462-466. – Режим доступа: http://session.vologda-uni.ru/docs/collection/collect2015_1.pdf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endParaRPr lang="ru-RU" sz="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:a16="http://schemas.microsoft.com/office/drawing/2014/main" xmlns="" val="3022790143"/>
                  </a:ext>
                </a:extLst>
              </a:tr>
              <a:tr h="437764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9.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Линейное программирование в инновационной деятельности промышленных предприятий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Материалы научно-практической конференции. Москва, 9 декабря 2015 г. Под ред. Р.Н. Павлова – М. : ЦЭМИ РАН, 2015. – С. 7-9.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endParaRPr lang="ru-RU" sz="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:a16="http://schemas.microsoft.com/office/drawing/2014/main" xmlns="" val="1754891110"/>
                  </a:ext>
                </a:extLst>
              </a:tr>
              <a:tr h="437764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10.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Эконометрическое моделирование уровня развития экономики знаний в регионах России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e-Журнал «Экономика и социум». – 2015. – №6 (19). – Режим доступа: http://www.iupr.ru/domains_data/files/zurnal_19/Alferev%20D.A.(OSNOVNOY%20RAZDEL%20socialno-ekonomicheskie%20aspekty%20razvitiya%20sovremennogo%20gosudarstva).pdf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endParaRPr lang="ru-RU" sz="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:a16="http://schemas.microsoft.com/office/drawing/2014/main" xmlns="" val="289450119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946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082675"/>
            <a:ext cx="8208963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ДРУГИЕ ПУБЛИКАЦИИ (статьи РИНЦ, тезисы и др.)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7370697"/>
              </p:ext>
            </p:extLst>
          </p:nvPr>
        </p:nvGraphicFramePr>
        <p:xfrm>
          <a:off x="539750" y="1916113"/>
          <a:ext cx="8208962" cy="488812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5984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18457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2032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21034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работы</a:t>
                      </a:r>
                      <a:endParaRPr lang="ru-RU" sz="8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3483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11.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К вопросу о применении линейного программирования для оптимизации инновационного процесса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Молодые ученые – экономике: сб. работ молодежной научной школы. – </a:t>
                      </a:r>
                      <a:r>
                        <a:rPr lang="ru-RU" sz="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Вып</a:t>
                      </a:r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. 16. – </a:t>
                      </a:r>
                      <a:r>
                        <a:rPr lang="ru-RU" sz="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Вологода</a:t>
                      </a:r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 : ИСЭРТ РАН, 2016. – С. 225-227.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1034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12.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О применении теории игр в моделировании инновационной деятельности предприятий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Современные проблемы экономики. 4-ая международная научная конференция студентов, аспирантов и молодых ученых. Труды конференции. – Ереван : ОМУ ЕГУ, 2016. – С. 133-139.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1034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13.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Прогноз инновационной активности в России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Научные семинары-дискуссии 2015 год. – Вологда : ИСЭРТ РАН, 2016. – С. 130-141.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endParaRPr lang="ru-RU" sz="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:a16="http://schemas.microsoft.com/office/drawing/2014/main" xmlns="" val="2168678181"/>
                  </a:ext>
                </a:extLst>
              </a:tr>
              <a:tr h="554494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14.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Модель прогнозирования темпов индекса потребительских цен (инфляции) на примере РФ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Молодые исследователи – регионам : материалы Международной научной конференции: в 3 т. – Т. 2. – Вологда : </a:t>
                      </a:r>
                      <a:r>
                        <a:rPr lang="ru-RU" sz="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ВоГУ</a:t>
                      </a:r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, 2015. – С. 120-121. – Режим доступа: http://www.regconf.vstu.edu.ru/index.php/component/phocadownload/category/6-sborniki-otdelno?download=23:tom-2-ekonomicheskie-yuridicheskie-i-sotsialnye-nauki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endParaRPr lang="ru-RU" sz="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:a16="http://schemas.microsoft.com/office/drawing/2014/main" xmlns="" val="2824616576"/>
                  </a:ext>
                </a:extLst>
              </a:tr>
              <a:tr h="437764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15.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Применение метода главных компонент при оценке параметров научно-технологического потенциала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Вопросы территориального развития. – 2016. – № 4. – Режим доступа: http://vtr.vscc.ac.ru/article/1977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endParaRPr lang="ru-RU" sz="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:a16="http://schemas.microsoft.com/office/drawing/2014/main" xmlns="" val="4097200752"/>
                  </a:ext>
                </a:extLst>
              </a:tr>
              <a:tr h="437764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16.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Использование методов теории игр в инновационной деятельности предприятий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Материалы науч.-</a:t>
                      </a:r>
                      <a:r>
                        <a:rPr lang="ru-RU" sz="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практ</a:t>
                      </a:r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. интернет-конференции, г. Вологда, 27–29 апреля 2016 г. – Вологда : ИСЭРТ РАН, 2016. – C. 5-6.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endParaRPr lang="ru-RU" sz="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:a16="http://schemas.microsoft.com/office/drawing/2014/main" xmlns="" val="1026012438"/>
                  </a:ext>
                </a:extLst>
              </a:tr>
              <a:tr h="321034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17.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Инновационная активность организаций – основа научно-технологического развития экономики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Экономика и управление в XXI веке : наука и практика. Материалы IV международной научно-практической очно-заочной конференции (27-28 мая 2016 года). – Череповец : Филиал </a:t>
                      </a:r>
                      <a:r>
                        <a:rPr lang="ru-RU" sz="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СПбГЭУ</a:t>
                      </a:r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 в г. Череповце, 2016. – С. 62-66.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endParaRPr lang="ru-RU" sz="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:a16="http://schemas.microsoft.com/office/drawing/2014/main" xmlns="" val="2532171763"/>
                  </a:ext>
                </a:extLst>
              </a:tr>
              <a:tr h="437764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18.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Математическая модель производственного этапа инновационного процесса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 Материалы II международной интернет-конференции, г. Вологда, 20–24 июня 2016 г. – Вологда : ИСЭРТ РАН, 2016. – С.</a:t>
                      </a:r>
                      <a:r>
                        <a:rPr lang="ru-RU" sz="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190-197.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endParaRPr lang="ru-RU" sz="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:a16="http://schemas.microsoft.com/office/drawing/2014/main" xmlns="" val="3022790143"/>
                  </a:ext>
                </a:extLst>
              </a:tr>
              <a:tr h="437764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19.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Построение задачи отбора инновационных идей и приоритетных инновационных решений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Молодая экономика: экономическая наука глазами молодых ученых. Материалы научно-практической конференции. Москва, 7 декабря 2016. Под ред. Р.Н. Павлова. – М. : ЦЭМИ РАН, 2016. – С. 8-10.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endParaRPr lang="ru-RU" sz="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:a16="http://schemas.microsoft.com/office/drawing/2014/main" xmlns="" val="1754891110"/>
                  </a:ext>
                </a:extLst>
              </a:tr>
              <a:tr h="437764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20.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Перспективы </a:t>
                      </a:r>
                      <a:r>
                        <a:rPr lang="ru-RU" sz="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реиндустриализации</a:t>
                      </a:r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 российской экономики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материалы IV </a:t>
                      </a:r>
                      <a:r>
                        <a:rPr lang="ru-RU" sz="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Междунар</a:t>
                      </a:r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. науч.-</a:t>
                      </a:r>
                      <a:r>
                        <a:rPr lang="ru-RU" sz="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практ</a:t>
                      </a:r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lang="ru-RU" sz="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конф</a:t>
                      </a:r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., г. Вологда, 5–7 октября 2016 г. : в 2-х частях. – Вологда : ИСЭРТ РАН, 2017. – Ч. I. – С. 102-107.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endParaRPr lang="ru-RU" sz="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:a16="http://schemas.microsoft.com/office/drawing/2014/main" xmlns="" val="28945011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3798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20484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5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052736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 В КОНФЕРЕНЦИЯХ,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семинарах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1141407"/>
              </p:ext>
            </p:extLst>
          </p:nvPr>
        </p:nvGraphicFramePr>
        <p:xfrm>
          <a:off x="395536" y="1640196"/>
          <a:ext cx="8353426" cy="502916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8073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3163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0699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9378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40281">
                  <a:extLst>
                    <a:ext uri="{9D8B030D-6E8A-4147-A177-3AD203B41FA5}">
                      <a16:colId xmlns:a16="http://schemas.microsoft.com/office/drawing/2014/main" xmlns="" val="2037201874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№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п/п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статус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 доклада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Результат участия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Молодые ученые – экономике, 2014 г.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Применение эконометрического моделирования в прогнозировании рождаемости населения на примере РФ</a:t>
                      </a: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очная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выступление, публикация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2907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3-я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Междунар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. науч.-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практ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конф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. (Череповец, 25-27 февраля 2015 г.)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Экономика знаний: определение и способы оценки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заочная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публикация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Молодые исследователи – регионам.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Международная научная конференция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Сущность и особенности инновационной деятельности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очная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выступление, публикация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:a16="http://schemas.microsoft.com/office/drawing/2014/main" xmlns="" val="342203264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Россия и Европа: связь культуры и экономики: XII международная научно-практическая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конференция (15 июня 2015 года)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Особенности инновационной деятельности промышленных предприятий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заочная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публикация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:a16="http://schemas.microsoft.com/office/drawing/2014/main" xmlns="" val="14504753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Межрегиональное сотрудничество в формирующемся Евразийском экономическом пространстве. Международная интернет-конференция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Теоретико-методологические подходы к изучению инновационной деятельности промышленных предприятий</a:t>
                      </a: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очная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публикация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:a16="http://schemas.microsoft.com/office/drawing/2014/main" xmlns="" val="98046129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20484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5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052736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 В КОНФЕРЕНЦИЯХ,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семинарах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1535398"/>
              </p:ext>
            </p:extLst>
          </p:nvPr>
        </p:nvGraphicFramePr>
        <p:xfrm>
          <a:off x="395536" y="1556791"/>
          <a:ext cx="8353426" cy="502916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8073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0232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9378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40281">
                  <a:extLst>
                    <a:ext uri="{9D8B030D-6E8A-4147-A177-3AD203B41FA5}">
                      <a16:colId xmlns:a16="http://schemas.microsoft.com/office/drawing/2014/main" xmlns="" val="2037201874"/>
                    </a:ext>
                  </a:extLst>
                </a:gridCol>
              </a:tblGrid>
              <a:tr h="44618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статус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 доклада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Результат участия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Межрегиональная научная конференция IX ежегодной научной сессии и аспирантов и молодых ученых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Оценка инновационной активности организаций в России</a:t>
                      </a: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очная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выступление, публикация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:a16="http://schemas.microsoft.com/office/drawing/2014/main" xmlns="" val="38083566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Материалы научно-практической конференции. Москва, 9 декабря 2015 г.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Линейное программирование в инновационной деятельности промышленных предприятий</a:t>
                      </a: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очная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выступление, публикация</a:t>
                      </a: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:a16="http://schemas.microsoft.com/office/drawing/2014/main" xmlns="" val="2838646131"/>
                  </a:ext>
                </a:extLst>
              </a:tr>
              <a:tr h="13060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Молодые ученые – экономике, 2015 г.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 вопросу о применении линейного программирования для оптимизации инновационного процесса</a:t>
                      </a: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очная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выступление, публикация</a:t>
                      </a: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:a16="http://schemas.microsoft.com/office/drawing/2014/main" xmlns="" val="4290139945"/>
                  </a:ext>
                </a:extLst>
              </a:tr>
              <a:tr h="13060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Современные проблемы экономики. 4-ая международная научная конференция студентов, аспирантов и молодых ученых.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 применении теории игр в моделировании инновационной деятельности предприятий</a:t>
                      </a:r>
                    </a:p>
                    <a:p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заочная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публикация</a:t>
                      </a: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:a16="http://schemas.microsoft.com/office/drawing/2014/main" xmlns="" val="665531195"/>
                  </a:ext>
                </a:extLst>
              </a:tr>
              <a:tr h="13060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Молодые исследователи – регионам : Международная научная конференция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Модель прогнозирования темпов индекса потребительских цен (инфляции) на примере РФ</a:t>
                      </a: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очная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публикация</a:t>
                      </a: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:a16="http://schemas.microsoft.com/office/drawing/2014/main" xmlns="" val="1430692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939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Другая 5">
      <a:dk1>
        <a:srgbClr val="1F497D"/>
      </a:dk1>
      <a:lt1>
        <a:srgbClr val="1F497D"/>
      </a:lt1>
      <a:dk2>
        <a:srgbClr val="E8EFF9"/>
      </a:dk2>
      <a:lt2>
        <a:srgbClr val="D8D8D8"/>
      </a:lt2>
      <a:accent1>
        <a:srgbClr val="1F497D"/>
      </a:accent1>
      <a:accent2>
        <a:srgbClr val="FFF2CB"/>
      </a:accent2>
      <a:accent3>
        <a:srgbClr val="17365D"/>
      </a:accent3>
      <a:accent4>
        <a:srgbClr val="8DB3E2"/>
      </a:accent4>
      <a:accent5>
        <a:srgbClr val="C6D9F0"/>
      </a:accent5>
      <a:accent6>
        <a:srgbClr val="FBD5B5"/>
      </a:accent6>
      <a:hlink>
        <a:srgbClr val="0000FF"/>
      </a:hlink>
      <a:folHlink>
        <a:srgbClr val="6565F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10753</TotalTime>
  <Words>1891</Words>
  <Application>Microsoft Office PowerPoint</Application>
  <PresentationFormat>Экран (4:3)</PresentationFormat>
  <Paragraphs>325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Обычная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SavinIV</dc:creator>
  <cp:lastModifiedBy>Анна С. Кельсина</cp:lastModifiedBy>
  <cp:revision>190</cp:revision>
  <cp:lastPrinted>2017-04-27T05:29:32Z</cp:lastPrinted>
  <dcterms:created xsi:type="dcterms:W3CDTF">2013-09-13T10:47:31Z</dcterms:created>
  <dcterms:modified xsi:type="dcterms:W3CDTF">2017-05-23T10:56:11Z</dcterms:modified>
</cp:coreProperties>
</file>