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66" r:id="rId2"/>
    <p:sldId id="281" r:id="rId3"/>
    <p:sldId id="293" r:id="rId4"/>
    <p:sldId id="274" r:id="rId5"/>
    <p:sldId id="282" r:id="rId6"/>
    <p:sldId id="289" r:id="rId7"/>
    <p:sldId id="283" r:id="rId8"/>
    <p:sldId id="290" r:id="rId9"/>
    <p:sldId id="284" r:id="rId10"/>
    <p:sldId id="291" r:id="rId11"/>
    <p:sldId id="292" r:id="rId12"/>
    <p:sldId id="288" r:id="rId13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3399"/>
    <a:srgbClr val="FFFF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 varScale="1">
        <p:scale>
          <a:sx n="88" d="100"/>
          <a:sy n="88" d="100"/>
        </p:scale>
        <p:origin x="-9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BE7599-32E7-454C-8941-EAEBD365D24C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BBA0F4E-7EA3-4F1C-96D6-5B93C1C369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55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647990-6DC1-4933-8581-2CFA9A20EFB9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739AE9A-94CC-46D2-9398-6F94C0EF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98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FEA84-56B6-434D-ACE0-749E573190D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465A0-B5CF-4AA9-89E5-758D63C630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93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AF64F-255B-461C-ACAC-0291C1204E6B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79A4-990B-4B16-A0A5-CD6B3D7481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33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022F-56A4-44D5-AFBC-4F6DC95373AB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36F69-DF0F-42A3-8835-4EDFA2C60F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66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09AD-F0E4-4306-8813-C816706C4320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C68248C-37E7-4B70-9122-C6DAFCA73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8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530CE0-C59C-4BA8-BF44-39F6E0652649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2F6CE-86C5-4951-A604-6371F4259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3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0EFEB4-5721-42DF-A2A0-5FCF9B35361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DBE96-99C1-4F76-A5A8-6755138242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12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DDDC-F2D8-44EF-9E2F-3BCDEF6481B7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DC388-7E3B-4B06-986D-4282BE1A8F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267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FBA9D-1CCB-4284-9C25-ECF72AC77164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1CE4A4-1EF5-412A-976F-226DB05453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5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2BFC-97DF-4CF7-B072-D84DB7B429E8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877F6-32AB-4A66-A3EA-F8B1ACD68D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608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01828-611A-46F9-847E-A106D95612D8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04B1F24E-DA24-43ED-AFAE-4DEBC7698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FDFC2-71FF-4C69-BD52-F677C9B7EFAA}" type="datetimeFigureOut">
              <a:rPr lang="ru-RU"/>
              <a:pPr>
                <a:defRPr/>
              </a:pPr>
              <a:t>23.05.2017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DCA68246-7D49-4313-8F86-8A373991BF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3" r:id="rId1"/>
    <p:sldLayoutId id="2147484234" r:id="rId2"/>
    <p:sldLayoutId id="2147484235" r:id="rId3"/>
    <p:sldLayoutId id="2147484236" r:id="rId4"/>
    <p:sldLayoutId id="2147484237" r:id="rId5"/>
    <p:sldLayoutId id="2147484238" r:id="rId6"/>
    <p:sldLayoutId id="2147484239" r:id="rId7"/>
    <p:sldLayoutId id="2147484240" r:id="rId8"/>
    <p:sldLayoutId id="2147484241" r:id="rId9"/>
    <p:sldLayoutId id="2147484242" r:id="rId10"/>
    <p:sldLayoutId id="21474842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17365D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DB3E2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a.vscc.ac.ru/article/170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72"/>
          <p:cNvSpPr txBox="1">
            <a:spLocks/>
          </p:cNvSpPr>
          <p:nvPr/>
        </p:nvSpPr>
        <p:spPr bwMode="auto">
          <a:xfrm>
            <a:off x="3773488" y="3789363"/>
            <a:ext cx="424656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95263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defTabSz="195263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defTabSz="195263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defTabSz="195263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defTabSz="195263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defTabSz="195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500" b="1">
              <a:solidFill>
                <a:srgbClr val="FFFFFF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8925" y="1196975"/>
            <a:ext cx="2411413" cy="2952750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3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833867" y="3284984"/>
            <a:ext cx="6170433" cy="3168352"/>
          </a:xfrm>
          <a:prstGeom prst="round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аспиранта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Ф.И.О. Леонидова Екатерина Георгиевна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alt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2015-2017 гг.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очно 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 38.06.01  Экономика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ru-RU" altLang="ru-RU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Экономика и управление народным хозяйством</a:t>
            </a:r>
            <a:endParaRPr lang="ru-RU" alt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\\tsclient\USB1\Леонидова Ек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07" y="1593068"/>
            <a:ext cx="1726162" cy="216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253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/>
              <a:t> </a:t>
            </a:r>
            <a:r>
              <a:rPr lang="ru-RU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НИР </a:t>
            </a:r>
            <a:r>
              <a:rPr lang="ru-RU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</a:t>
            </a:r>
            <a:endParaRPr lang="ru-RU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993871"/>
              </p:ext>
            </p:extLst>
          </p:nvPr>
        </p:nvGraphicFramePr>
        <p:xfrm>
          <a:off x="539750" y="2230438"/>
          <a:ext cx="8137525" cy="32340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58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70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НИР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Производительность труда в экономике, 2015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Концептуальные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направления развития внутреннего туризма в регионе, 2016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оценки влияния сферы туризма на региональное развитие, 2017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 механизмов и инструментов формирования валовой добавленной стоимости в экономике региона, 2017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Исполнитель</a:t>
                      </a: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355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136525"/>
            <a:ext cx="873125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332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ПРЕПОДАВАТЕЛЬСКАЯ ДЕЯТЕЛЬНОСТЬ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9749" y="2060848"/>
            <a:ext cx="813752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2017 г. </a:t>
            </a:r>
          </a:p>
          <a:p>
            <a:pPr algn="just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Преподавание дисциплины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«Технология и организация туристской и рекреационной деятельности»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Вологодском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университете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400455" y="1845966"/>
            <a:ext cx="2220788" cy="339473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 rot="21157158">
            <a:off x="731718" y="2327978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rot="360514">
            <a:off x="6688258" y="2271358"/>
            <a:ext cx="1657350" cy="30956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4582" name="TextBox 12"/>
          <p:cNvSpPr txBox="1">
            <a:spLocks noChangeArrowheads="1"/>
          </p:cNvSpPr>
          <p:nvPr/>
        </p:nvSpPr>
        <p:spPr bwMode="auto">
          <a:xfrm>
            <a:off x="3347864" y="1949103"/>
            <a:ext cx="2184365" cy="318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Специальный приз «За методологический подход в научной </a:t>
            </a:r>
            <a:r>
              <a:rPr lang="ru-RU" alt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работе», 16-ая Всероссийская Олимпиада развития Народного хозяйства России, </a:t>
            </a: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ru-RU" alt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2016 г., г. </a:t>
            </a: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Диплом </a:t>
            </a:r>
            <a:r>
              <a:rPr lang="en-US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за участие в конкурсе научных проектов «Моя стратегия-мое будущее», 17.12.15, г. Вологда.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Диплом лауреата за доклад на секции «Социально развитие территорий» </a:t>
            </a:r>
            <a:r>
              <a:rPr lang="en-US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 </a:t>
            </a:r>
            <a:r>
              <a:rPr lang="ru-RU" alt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Всероссийской научно-практической конференции «Молодые ученые-экономике региона», Вологда, 2016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3" name="TextBox 13"/>
          <p:cNvSpPr txBox="1">
            <a:spLocks noChangeArrowheads="1"/>
          </p:cNvSpPr>
          <p:nvPr/>
        </p:nvSpPr>
        <p:spPr bwMode="auto">
          <a:xfrm rot="-505610">
            <a:off x="772993" y="2548641"/>
            <a:ext cx="1374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</a:p>
        </p:txBody>
      </p:sp>
      <p:sp>
        <p:nvSpPr>
          <p:cNvPr id="24584" name="TextBox 14"/>
          <p:cNvSpPr txBox="1">
            <a:spLocks noChangeArrowheads="1"/>
          </p:cNvSpPr>
          <p:nvPr/>
        </p:nvSpPr>
        <p:spPr bwMode="auto">
          <a:xfrm rot="325877">
            <a:off x="6906230" y="2585847"/>
            <a:ext cx="1584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11461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НАУЧНЫЕ И ТВОРЧЕСКИЕ ДОСТИЖЕНИЯ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86631" y="428725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45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548DD2"/>
            </a:gs>
            <a:gs pos="48000">
              <a:srgbClr val="C8DAF0"/>
            </a:gs>
            <a:gs pos="100000">
              <a:srgbClr val="DDE8F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6464300" y="2136775"/>
            <a:ext cx="2232025" cy="2587625"/>
          </a:xfrm>
          <a:prstGeom prst="round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6659563" y="2576513"/>
            <a:ext cx="1828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panose="020B0604020202020204" pitchFamily="34" charset="0"/>
              </a:rPr>
              <a:t>ФОТО</a:t>
            </a:r>
          </a:p>
        </p:txBody>
      </p:sp>
      <p:sp>
        <p:nvSpPr>
          <p:cNvPr id="15364" name="Line 8"/>
          <p:cNvSpPr>
            <a:spLocks noChangeShapeType="1"/>
          </p:cNvSpPr>
          <p:nvPr/>
        </p:nvSpPr>
        <p:spPr bwMode="auto">
          <a:xfrm flipV="1">
            <a:off x="1692275" y="549275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41288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64300" y="1800225"/>
            <a:ext cx="22764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6" tIns="46034" rIns="92066" bIns="46034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Научный руководитель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1044352" y="2884874"/>
            <a:ext cx="53998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внутреннего туризма в регионе»</a:t>
            </a:r>
            <a:endParaRPr lang="ru-RU" altLang="ru-RU" sz="2000" b="1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850" y="5672138"/>
            <a:ext cx="7954963" cy="585787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 ДИССЕРТАЦИОННОГО ИССЛЕДОВАНИЯ УТВЕРЖДЕНА УЧЕНЫМ СОВЕТОМ ИСЭРТ РАН   ПРОТОКОЛ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14-2015 от  15.12. 2015 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6156177" y="4706938"/>
            <a:ext cx="284812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latin typeface="Arial" panose="020B0604020202020204" pitchFamily="34" charset="0"/>
              </a:rPr>
              <a:t>Зам. директора </a:t>
            </a:r>
            <a:endParaRPr lang="ru-RU" altLang="ru-RU" sz="1400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по </a:t>
            </a:r>
            <a:r>
              <a:rPr lang="ru-RU" altLang="ru-RU" sz="1400" dirty="0">
                <a:latin typeface="Arial" panose="020B0604020202020204" pitchFamily="34" charset="0"/>
              </a:rPr>
              <a:t>научной </a:t>
            </a:r>
            <a:r>
              <a:rPr lang="ru-RU" altLang="ru-RU" sz="1400" dirty="0" smtClean="0">
                <a:latin typeface="Arial" panose="020B0604020202020204" pitchFamily="34" charset="0"/>
              </a:rPr>
              <a:t>работе ИСЭРТ РАН, зав</a:t>
            </a:r>
            <a:r>
              <a:rPr lang="ru-RU" altLang="ru-RU" sz="1400" dirty="0">
                <a:latin typeface="Arial" panose="020B0604020202020204" pitchFamily="34" charset="0"/>
              </a:rPr>
              <a:t>. отделом, д.э.н</a:t>
            </a:r>
            <a:r>
              <a:rPr lang="ru-RU" altLang="ru-RU" sz="1400" dirty="0" smtClean="0">
                <a:latin typeface="Arial" panose="020B0604020202020204" pitchFamily="34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 smtClean="0">
                <a:latin typeface="Arial" panose="020B0604020202020204" pitchFamily="34" charset="0"/>
              </a:rPr>
              <a:t>Т.В. Ускова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275" y="1098550"/>
            <a:ext cx="781208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ДИССЕРТАЦИОННОГО ИССЛЕДОВАНИЯ:</a:t>
            </a:r>
          </a:p>
        </p:txBody>
      </p:sp>
      <p:pic>
        <p:nvPicPr>
          <p:cNvPr id="2050" name="Picture 2" descr="http://www.vscc.ac.ru/uploads/user_photo/6a46dc5793-uskov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232444"/>
            <a:ext cx="1756123" cy="238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600" b="1" cap="all" dirty="0">
                <a:latin typeface="Times New Roman" pitchFamily="18" charset="0"/>
                <a:cs typeface="Times New Roman" pitchFamily="18" charset="0"/>
              </a:rPr>
              <a:t>ВЫПОЛНЕНИЕ УЧЕБНОГО ПЛАНА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44450"/>
            <a:ext cx="836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13" name="TextBox 5"/>
          <p:cNvSpPr txBox="1">
            <a:spLocks noChangeArrowheads="1"/>
          </p:cNvSpPr>
          <p:nvPr/>
        </p:nvSpPr>
        <p:spPr bwMode="auto">
          <a:xfrm>
            <a:off x="581025" y="1484784"/>
            <a:ext cx="8094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Сдача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и зачетов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009429"/>
              </p:ext>
            </p:extLst>
          </p:nvPr>
        </p:nvGraphicFramePr>
        <p:xfrm>
          <a:off x="611188" y="1843559"/>
          <a:ext cx="8064500" cy="271537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79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615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3051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дисциплины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Эконометрика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теория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Методология научных исследования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Педагогика и психология высшей школы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Иностранный язык в сфере научной коммуникации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зачтено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431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Экономика и управление народным хозяйством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61" marB="45761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432" name="TextBox 5"/>
          <p:cNvSpPr txBox="1">
            <a:spLocks noChangeArrowheads="1"/>
          </p:cNvSpPr>
          <p:nvPr/>
        </p:nvSpPr>
        <p:spPr bwMode="auto">
          <a:xfrm>
            <a:off x="553476" y="4700091"/>
            <a:ext cx="8094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17365D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DB3E2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практики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690368"/>
              </p:ext>
            </p:extLst>
          </p:nvPr>
        </p:nvGraphicFramePr>
        <p:xfrm>
          <a:off x="611188" y="5085184"/>
          <a:ext cx="8064500" cy="13038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81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288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2710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Вид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практики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72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177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Экономическая практика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зачет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716" marB="45716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80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750" y="981075"/>
            <a:ext cx="8135938" cy="338554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alt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Сдача кандидатских </a:t>
            </a:r>
            <a:r>
              <a:rPr lang="ru-RU" altLang="ru-RU" sz="16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</a:t>
            </a:r>
            <a:endParaRPr lang="ru-RU" alt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44450"/>
            <a:ext cx="83661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914450"/>
              </p:ext>
            </p:extLst>
          </p:nvPr>
        </p:nvGraphicFramePr>
        <p:xfrm>
          <a:off x="611188" y="1773238"/>
          <a:ext cx="8064500" cy="184953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979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78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7560">
                  <a:extLst>
                    <a:ext uri="{9D8B030D-6E8A-4147-A177-3AD203B41FA5}">
                      <a16:colId xmlns="" xmlns:a16="http://schemas.microsoft.com/office/drawing/2014/main" val="664717056"/>
                    </a:ext>
                  </a:extLst>
                </a:gridCol>
              </a:tblGrid>
              <a:tr h="27737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Экзамен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</a:t>
                      </a:r>
                      <a:endParaRPr kumimoji="0"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692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История и философия науки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156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Иностранный язык 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отлично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976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отлично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6" marR="91446" marT="45691" marB="45691" anchor="ctr"/>
                </a:tc>
                <a:extLst>
                  <a:ext uri="{0D108BD9-81ED-4DB2-BD59-A6C34878D82A}">
                    <a16:rowId xmlns="" xmlns:a16="http://schemas.microsoft.com/office/drawing/2014/main" val="53647138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7412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ИЗДАНИЯХ</a:t>
            </a:r>
            <a:r>
              <a:rPr lang="en-US" sz="16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Web of Science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b="1" cap="all" dirty="0">
                <a:latin typeface="Times New Roman" pitchFamily="18" charset="0"/>
                <a:cs typeface="Times New Roman" pitchFamily="18" charset="0"/>
              </a:rPr>
              <a:t> Scopus</a:t>
            </a:r>
            <a:endParaRPr lang="ru-RU" sz="16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657959"/>
              </p:ext>
            </p:extLst>
          </p:nvPr>
        </p:nvGraphicFramePr>
        <p:xfrm>
          <a:off x="539750" y="1916113"/>
          <a:ext cx="8208962" cy="185594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361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4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8433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2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В НАУЧНЫХ ИЗДАНИЯХ</a:t>
                      </a:r>
                      <a:r>
                        <a:rPr lang="en-US" sz="1400" b="1" cap="all" dirty="0" smtClean="0">
                          <a:latin typeface="Times New Roman" pitchFamily="18" charset="0"/>
                          <a:cs typeface="Times New Roman" pitchFamily="18" charset="0"/>
                        </a:rPr>
                        <a:t> Web of Science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/>
                        <a:t>Леонидова, Е.Г. Развитие внутреннего туризма в регионе [Текст] / Е.Г. Леонидова // Экономические и социальные перемены: факты, тенденции, прогноз. – 2017. – № 2. – C. 271-283. – DOI: 10.15838/esc.2017.2.50.15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23" marB="457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8436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54050" y="1146175"/>
            <a:ext cx="7734300" cy="584200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ПУБЛИКАЦИИ В НАУЧНЫХ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ИЗДАНИЯХ,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ВХОДЯЩИХ В ПЕРЕЧЕНЬ ВАК, МОНОГРАФИИ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056202"/>
              </p:ext>
            </p:extLst>
          </p:nvPr>
        </p:nvGraphicFramePr>
        <p:xfrm>
          <a:off x="539750" y="1916113"/>
          <a:ext cx="8208962" cy="34163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0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083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96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работы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Туризм в Российской Федерации: возможности для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импортозамещения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Ускова, Т.В. Туризм в Российской Федерации: возможности для импортозамещения [Текст] / Т.В. Ускова, В.К. Егоров, Е.Г. Леонидова // Проблемы развития территории. – 2016. – № 4. – C. 32-46.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Т.В. Ускова, 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В.К. Егоров.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Стратегические направления развития внутреннего туризма региона (на материалах Северо-Западного федерального округа)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Леонидова, Е.Г. Стратегические направления развития внутреннего туризма региона (на материалах Северо-Западного федерального округа) [Текст] / Е.Г. Леонидова // Вестник Белгородского университете кооперации, экономики и права. – 2016. – № 5.– с. 279-287.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9361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Экономический рост в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старопромышленном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регионе: проблемы и направления интенсификации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Лукин, Е.В. Экономический рост в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старопромышленном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регионе: проблемы и направления интенсификации [Текст] / Е.В. Лукин, Е.Г. Леонидова // Проблемы развития территории. – 2017. – № 2. – C. 33-50.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Е.В. Лукин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50" marB="45750" anchor="ctr"/>
                </a:tc>
                <a:extLst>
                  <a:ext uri="{0D108BD9-81ED-4DB2-BD59-A6C34878D82A}">
                    <a16:rowId xmlns="" xmlns:a16="http://schemas.microsoft.com/office/drawing/2014/main" val="356812487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60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082675"/>
            <a:ext cx="8208963" cy="33813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ДРУГИЕ ПУБЛИКАЦИИ (статьи РИНЦ, тезисы и др.)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752690"/>
              </p:ext>
            </p:extLst>
          </p:nvPr>
        </p:nvGraphicFramePr>
        <p:xfrm>
          <a:off x="539750" y="1700809"/>
          <a:ext cx="8208962" cy="43432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081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635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9217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работы</a:t>
                      </a:r>
                      <a:endParaRPr lang="ru-RU" sz="1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Выходные данные 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Соавторы 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36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Леонидова, Е.Г. Событийный туризм как новое направление российского туристского рынка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100" dirty="0" err="1" smtClean="0">
                          <a:effectLst/>
                          <a:latin typeface="Times New Roman"/>
                          <a:ea typeface="Times New Roman"/>
                        </a:rPr>
                        <a:t>Universum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: Экономика и юриспруденция: электрон.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ea typeface="Times New Roman"/>
                        </a:rPr>
                        <a:t>научн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. журн. 2015. № 7(18) . URL: http://7universum.com/ru/economy /archive/item/2307 (дата обращения: 01.07.2015)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692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Леонидова, Е.Г. Оценка уровня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ea typeface="Times New Roman"/>
                        </a:rPr>
                        <a:t>сформированности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 событийного туризма в регионе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err="1" smtClean="0">
                          <a:effectLst/>
                          <a:latin typeface="Times New Roman"/>
                          <a:ea typeface="Times New Roman"/>
                        </a:rPr>
                        <a:t>Universum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: Экономика и юриспруденция : электрон. </a:t>
                      </a:r>
                      <a:r>
                        <a:rPr lang="ru-RU" sz="1100" dirty="0" err="1" smtClean="0">
                          <a:effectLst/>
                          <a:latin typeface="Times New Roman"/>
                          <a:ea typeface="Times New Roman"/>
                        </a:rPr>
                        <a:t>научн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. журн. 2015. № 8(19) . URL: http://7universum.com/ru/economy/archive/item/ 2465 (дата обращения: 18.08.2015).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157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Леонидова, Е.Г. Событийный туризм: методологический аспект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Социальное пространство. – 2015. – № 2. – Режим доступа: 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  <a:hlinkClick r:id="rId4"/>
                        </a:rPr>
                        <a:t>http://sa.vscc.ac.ru/article/1703</a:t>
                      </a: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2168678181"/>
                  </a:ext>
                </a:extLst>
              </a:tr>
              <a:tr h="5436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Леонидова, Е.Г. Современное состояние и возможности развития событийного туризма в Российской Федерации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пространство. – 2016. – № 2. – Режим доступа: http://sa.vscc.ac.ru/article/1851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36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Леонидова, Е.Г. Стимулирование развития внутреннего туризма: отечественный и зарубежный опыт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Вопросы территориального развития. – 2016. – № 3. – Режим доступа: http://vtr.vscc.ac.ru/article/1886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5024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Леонидова, Е.Г. Межрегиональное сотрудничество как ключевой инструмент в создании качественного туристского продукта в условиях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импортозамещения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Экономика качества. – 2016. – №2. – Режим доступа: http://eq-journal.ru/archive/2016/%D0%BD%D0%BE%D0%BC%D0%B5%D1%80-2(14)/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34" marB="45734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4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 В КОНФЕРЕНЦИЯХ,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семинарах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914615"/>
              </p:ext>
            </p:extLst>
          </p:nvPr>
        </p:nvGraphicFramePr>
        <p:xfrm>
          <a:off x="539750" y="1772816"/>
          <a:ext cx="8353426" cy="40244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07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634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6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281">
                  <a:extLst>
                    <a:ext uri="{9D8B030D-6E8A-4147-A177-3AD203B41FA5}">
                      <a16:colId xmlns="" xmlns:a16="http://schemas.microsoft.com/office/drawing/2014/main" val="2037201874"/>
                    </a:ext>
                  </a:extLst>
                </a:gridCol>
              </a:tblGrid>
              <a:tr h="518192"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sz="9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статус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доклада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9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участия</a:t>
                      </a:r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19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Бизнес. Наука. Образование: проблемы, перспективы, стратегии: материалы российской науч.-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практ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 с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междунар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 участием (г. Вологда, 26 мая 2015 г.)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Событийный туризм как перспективное направление развития сферы туризма региона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Север и Арктика в новой парадигме мирового развития.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Лузинские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чтения – 2016: Материалы VIII Международной научно-практической конференции (г. Апатиты, 14-16 апреля 2016 г.)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туризма в регионах Арктической зоны РФ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en-US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r>
                        <a:rPr lang="en-US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Всероссийская научно-практическая конференция «Молодые ученые-экономике региона» (г. Вологда, 16 декабря 2016 г.)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Активизация внутреннего туризма в регионе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Диплом лауреата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411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X Международная научно-практическая конференция, посвященная празднованию 140-летия НИУ «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БелГУ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» (Белгород, 1 марта 2017 г.)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Проблемы развития внутреннего туризма в регионе и некоторые пути их решения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ЗАОЧНО</a:t>
                      </a:r>
                    </a:p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9397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Дети и молодежь – будущее России [Текст] : материалы IV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Междунар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 науч.-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практ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конф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., г. Вологда, 5–7 октября 2016 г.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Актуальные проблемы развития внутреннего туризма в регионе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</a:p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7" marB="45717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flipV="1">
            <a:off x="1692275" y="620713"/>
            <a:ext cx="6335713" cy="0"/>
          </a:xfrm>
          <a:prstGeom prst="line">
            <a:avLst/>
          </a:prstGeom>
          <a:noFill/>
          <a:ln w="57150" cmpd="thinThick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Rectangle 10"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188913"/>
            <a:ext cx="748982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6" tIns="46034" rIns="92066" bIns="46034" anchor="b"/>
          <a:lstStyle/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ФЕДЕРАЛЬНОЕ </a:t>
            </a:r>
            <a:r>
              <a:rPr lang="ru-RU" sz="1100" b="1" kern="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ГОСУДАРСТВЕННОЕ</a:t>
            </a: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БЮДЖЕТНОЕ УЧРЕЖДЕНИЕ НАУКИ </a:t>
            </a:r>
          </a:p>
          <a:p>
            <a:pPr algn="ctr" eaLnBrk="1" hangingPunct="1">
              <a:defRPr/>
            </a:pPr>
            <a:r>
              <a:rPr lang="ru-RU" sz="11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ИНСТИТУТ СОЦИАЛЬНО-ЭКОНОМИЧЕСКОГО РАЗВИТИЯ ТЕРРИТОРИЙ РАН</a:t>
            </a:r>
            <a:endParaRPr lang="en-US" sz="1100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1508" name="Picture 12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65088"/>
            <a:ext cx="7985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144463"/>
            <a:ext cx="83661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39750" y="1187450"/>
            <a:ext cx="8137525" cy="369888"/>
          </a:xfrm>
          <a:prstGeom prst="rect">
            <a:avLst/>
          </a:prstGeom>
          <a:solidFill>
            <a:schemeClr val="bg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ru-RU" dirty="0"/>
              <a:t> </a:t>
            </a:r>
            <a:r>
              <a:rPr lang="ru-RU" sz="1600" b="1" cap="all" dirty="0">
                <a:latin typeface="Times New Roman" pitchFamily="18" charset="0"/>
                <a:cs typeface="Times New Roman" pitchFamily="18" charset="0"/>
              </a:rPr>
              <a:t>в грантах, конкурсах, ОЛИМПИАДАХ 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490822"/>
              </p:ext>
            </p:extLst>
          </p:nvPr>
        </p:nvGraphicFramePr>
        <p:xfrm>
          <a:off x="539750" y="2230438"/>
          <a:ext cx="8208962" cy="24064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01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92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204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672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п/п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участия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Конкурс научных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проектов «Моя стратегия-мое будущее», г. Вологда, 17 декабря 2015 год.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Развитие событийного туризма в регионе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9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16-ая Всероссийская Олимпиада развития Народного хозяйства России, 21 сентября 2016 г., г. Москва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Перспективы развития событийного туризма в Российской Федерации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Заочная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6" marR="91436" marT="45713" marB="45713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5">
      <a:dk1>
        <a:srgbClr val="1F497D"/>
      </a:dk1>
      <a:lt1>
        <a:srgbClr val="1F497D"/>
      </a:lt1>
      <a:dk2>
        <a:srgbClr val="E8EFF9"/>
      </a:dk2>
      <a:lt2>
        <a:srgbClr val="D8D8D8"/>
      </a:lt2>
      <a:accent1>
        <a:srgbClr val="1F497D"/>
      </a:accent1>
      <a:accent2>
        <a:srgbClr val="FFF2CB"/>
      </a:accent2>
      <a:accent3>
        <a:srgbClr val="17365D"/>
      </a:accent3>
      <a:accent4>
        <a:srgbClr val="8DB3E2"/>
      </a:accent4>
      <a:accent5>
        <a:srgbClr val="C6D9F0"/>
      </a:accent5>
      <a:accent6>
        <a:srgbClr val="FBD5B5"/>
      </a:accent6>
      <a:hlink>
        <a:srgbClr val="0000FF"/>
      </a:hlink>
      <a:folHlink>
        <a:srgbClr val="6565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10545</TotalTime>
  <Words>1276</Words>
  <Application>Microsoft Office PowerPoint</Application>
  <PresentationFormat>Экран (4:3)</PresentationFormat>
  <Paragraphs>209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SavinIV</dc:creator>
  <cp:lastModifiedBy>Анна С. Кельсина</cp:lastModifiedBy>
  <cp:revision>184</cp:revision>
  <cp:lastPrinted>2017-04-27T05:29:32Z</cp:lastPrinted>
  <dcterms:created xsi:type="dcterms:W3CDTF">2013-09-13T10:47:31Z</dcterms:created>
  <dcterms:modified xsi:type="dcterms:W3CDTF">2017-05-23T11:06:53Z</dcterms:modified>
</cp:coreProperties>
</file>