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66" r:id="rId2"/>
    <p:sldId id="281" r:id="rId3"/>
    <p:sldId id="293" r:id="rId4"/>
    <p:sldId id="274" r:id="rId5"/>
    <p:sldId id="282" r:id="rId6"/>
    <p:sldId id="289" r:id="rId7"/>
    <p:sldId id="298" r:id="rId8"/>
    <p:sldId id="283" r:id="rId9"/>
    <p:sldId id="299" r:id="rId10"/>
    <p:sldId id="294" r:id="rId11"/>
    <p:sldId id="290" r:id="rId12"/>
    <p:sldId id="295" r:id="rId13"/>
    <p:sldId id="296" r:id="rId14"/>
    <p:sldId id="297" r:id="rId15"/>
    <p:sldId id="284" r:id="rId16"/>
    <p:sldId id="291" r:id="rId17"/>
    <p:sldId id="292" r:id="rId18"/>
    <p:sldId id="288" r:id="rId19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 varScale="1">
        <p:scale>
          <a:sx n="88" d="100"/>
          <a:sy n="88" d="100"/>
        </p:scale>
        <p:origin x="-9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575A3F-6620-4417-BA46-150E0B422065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E90EF1-806E-445C-8D33-CE70F37652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765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7C3174-82DE-48DA-AE06-39EAF3C6DE3D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77A2C3-345B-4FCA-96DC-E2335B51C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108D-B5D5-419B-81E0-4E2F4C48513E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CB37-7515-485A-A6A8-43745EB6E3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C71D1-9F70-42BF-9ECB-DD73B89ECB04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AC74D-AC51-4EE3-8BB1-28A1E346C6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0D4F-A3FB-41B7-802A-7DDB81E47EB1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E7B7-FE9A-4DBB-9215-83A3C817AD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64BD-1A12-4070-8C95-E3FD454C726A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AB2BBB92-BF8C-4AE8-9CA8-763060F913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2BC32D-95A2-426E-AFAA-706D29F74D0E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6791-647A-4A78-9325-8060C35D55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3BFEA0-87F7-479C-B70B-9FA0BED719D7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6739-D932-4AE4-966A-76C25D60F8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4826-A6D9-42C2-8E32-4E04F7DCB418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AFD0-CC19-4546-B4D6-BA91DADD1E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7E34-8194-43EC-BF20-83AE26D4D322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FA99A9-4087-407B-874D-4F743750D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7EE76-C9E4-40A0-8EF5-E1110D06EBB6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5D32-1FF4-454D-91AE-44C4CCC945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E26C77-471B-461B-9A37-3DEAC7BC4BD2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5588F02-32EA-437D-97B9-7634DF8BFB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1CF812-856F-4552-A891-39668D8E11B3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80653F-736E-4F19-8C0D-07482C12B7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195263" eaLnBrk="0" hangingPunct="0"/>
            <a:endParaRPr lang="ru-RU" altLang="ru-RU" sz="1500" b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8925" y="1196975"/>
            <a:ext cx="2411413" cy="2952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TextBox 10"/>
          <p:cNvSpPr txBox="1">
            <a:spLocks noChangeArrowheads="1"/>
          </p:cNvSpPr>
          <p:nvPr/>
        </p:nvSpPr>
        <p:spPr bwMode="auto">
          <a:xfrm rot="-1939735">
            <a:off x="454025" y="235585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/>
              <a:t>ФОТО</a:t>
            </a:r>
          </a:p>
        </p:txBody>
      </p:sp>
      <p:sp>
        <p:nvSpPr>
          <p:cNvPr id="1434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4342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2854505" y="3296097"/>
            <a:ext cx="6170432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аспиранта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Разварина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Николаевна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 2015-2017 год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38.06.01  Экономика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 Экономика и управление  народным хозяйством</a:t>
            </a:r>
          </a:p>
        </p:txBody>
      </p:sp>
      <p:pic>
        <p:nvPicPr>
          <p:cNvPr id="14349" name="Picture 13" descr="Разварина 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81076"/>
            <a:ext cx="2503488" cy="366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23555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 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35566"/>
              </p:ext>
            </p:extLst>
          </p:nvPr>
        </p:nvGraphicFramePr>
        <p:xfrm>
          <a:off x="539750" y="1916113"/>
          <a:ext cx="8208962" cy="43713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/>
                  </a:extLst>
                </a:gridCol>
                <a:gridCol w="2448103">
                  <a:extLst>
                    <a:ext uri="{9D8B030D-6E8A-4147-A177-3AD203B41FA5}"/>
                  </a:extLst>
                </a:gridCol>
                <a:gridCol w="3672408">
                  <a:extLst>
                    <a:ext uri="{9D8B030D-6E8A-4147-A177-3AD203B41FA5}"/>
                  </a:extLst>
                </a:gridCol>
                <a:gridCol w="1512416">
                  <a:extLst>
                    <a:ext uri="{9D8B030D-6E8A-4147-A177-3AD203B41FA5}"/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/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Факторы риска снижения здоровья детского населения Вологодской области/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И.Н. Факторы риска снижения здоровья детского населения Вологодской области/И.Н.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Л.Н.Фахрадова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 Экономика 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социум:июль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2016 - № 7(26).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Фахрадова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/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Межпоколенные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отношения в современной российской семье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Фахрадова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Л.Н.,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Смолева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Е.О.,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Межпоколенные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отношения в современной российской семье // Гуманитарные научные исследования. 2016. № 8 [Электронный ресурс]. URL: http://human.snauka.ru/2016/08/15998 (дата обращения: 08.08.2016).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Фахрадова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Е.О.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Смолева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/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И.Н. Нервно-психическое развитие детей: актуальные проблемы оценки (по данным мониторинга в Вологодской области)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И.Н. Нервно-психическое развитие детей: актуальные проблемы оценки (по данным мониторинга в Вологодской области) [Электронный ресурс] / И.Н.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Л.Н.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Фахрадова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// Социальное пространство.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Фахрадова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24579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49596"/>
              </p:ext>
            </p:extLst>
          </p:nvPr>
        </p:nvGraphicFramePr>
        <p:xfrm>
          <a:off x="612775" y="1557338"/>
          <a:ext cx="7993062" cy="48462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9995">
                  <a:extLst>
                    <a:ext uri="{9D8B030D-6E8A-4147-A177-3AD203B41FA5}"/>
                  </a:extLst>
                </a:gridCol>
                <a:gridCol w="2127452">
                  <a:extLst>
                    <a:ext uri="{9D8B030D-6E8A-4147-A177-3AD203B41FA5}"/>
                  </a:extLst>
                </a:gridCol>
                <a:gridCol w="2787135">
                  <a:extLst>
                    <a:ext uri="{9D8B030D-6E8A-4147-A177-3AD203B41FA5}"/>
                  </a:extLst>
                </a:gridCol>
                <a:gridCol w="1240332">
                  <a:extLst>
                    <a:ext uri="{9D8B030D-6E8A-4147-A177-3AD203B41FA5}"/>
                  </a:extLst>
                </a:gridCol>
                <a:gridCol w="1378148">
                  <a:extLst>
                    <a:ext uri="{9D8B030D-6E8A-4147-A177-3AD203B41FA5}"/>
                  </a:extLst>
                </a:gridCol>
              </a:tblGrid>
              <a:tr h="5007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/>
                </a:extLst>
              </a:tr>
              <a:tr h="13269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Региональная научная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конференция VIII ежегодной научной сессии аспирантов и молодых ученых : Вологда: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ВоГУ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2014.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Значение семьи в формировании личности несовершеннолетних 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/>
                </a:extLst>
              </a:tr>
              <a:tr h="14827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Всероссийской конференции с международным участием «Дети и общество: социальная реальность и новации. Москва,2014 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 детского населения – основа политики в области семьи, материнства и детства.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/>
                </a:extLst>
              </a:tr>
              <a:tr h="13254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научно-практическая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конференции. Россия, Коломна, 17-18 ноября 2014 года ,Коломна: МГОСГИ, 2014.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Проблемы управления психолого-педагогической службой в контексте здоровьесбережения школьников.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25603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90033"/>
              </p:ext>
            </p:extLst>
          </p:nvPr>
        </p:nvGraphicFramePr>
        <p:xfrm>
          <a:off x="539750" y="1916113"/>
          <a:ext cx="8353426" cy="45390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734">
                  <a:extLst>
                    <a:ext uri="{9D8B030D-6E8A-4147-A177-3AD203B41FA5}"/>
                  </a:extLst>
                </a:gridCol>
                <a:gridCol w="2223367">
                  <a:extLst>
                    <a:ext uri="{9D8B030D-6E8A-4147-A177-3AD203B41FA5}"/>
                  </a:extLst>
                </a:gridCol>
                <a:gridCol w="2912792">
                  <a:extLst>
                    <a:ext uri="{9D8B030D-6E8A-4147-A177-3AD203B41FA5}"/>
                  </a:extLst>
                </a:gridCol>
                <a:gridCol w="1296252">
                  <a:extLst>
                    <a:ext uri="{9D8B030D-6E8A-4147-A177-3AD203B41FA5}"/>
                  </a:extLst>
                </a:gridCol>
                <a:gridCol w="1440281">
                  <a:extLst>
                    <a:ext uri="{9D8B030D-6E8A-4147-A177-3AD203B41FA5}"/>
                  </a:extLst>
                </a:gridCol>
              </a:tblGrid>
              <a:tr h="5384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/>
                </a:extLst>
              </a:tr>
              <a:tr h="12036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конференция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«Молодые исследователи-регионам» РФ.;Вологод.гос.ун-т.-Вологда:Вогу,2015.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Семья и ее влияние на нервно-психическое развитие школьника.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/>
                </a:extLst>
              </a:tr>
              <a:tr h="14253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научно-практическая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конференция. Социально-экономическое развитие регионов : Якутск, 14–16 мая 2015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Социально-экономическая характеристика юношества(по материалам мониторинга «Изучение условий формирования здорового поколения» в Вологодской области).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/>
                </a:extLst>
              </a:tr>
              <a:tr h="13085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IV Российская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конф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(с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междунар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участием), Малые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Леденцовские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чтения : г. Вологда, 15-18 апреля 2015 г.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Здоровье новорожденных детей как фактор качества (трудового) потенциала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заочно</a:t>
                      </a:r>
                    </a:p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26627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2666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09618"/>
              </p:ext>
            </p:extLst>
          </p:nvPr>
        </p:nvGraphicFramePr>
        <p:xfrm>
          <a:off x="431800" y="1187450"/>
          <a:ext cx="8353425" cy="5402880"/>
        </p:xfrm>
        <a:graphic>
          <a:graphicData uri="http://schemas.openxmlformats.org/drawingml/2006/table">
            <a:tbl>
              <a:tblPr/>
              <a:tblGrid>
                <a:gridCol w="481013"/>
                <a:gridCol w="2182812"/>
                <a:gridCol w="2952750"/>
                <a:gridCol w="1296988"/>
                <a:gridCol w="1439862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</a:p>
                  </a:txBody>
                  <a:tcPr marL="91444" marR="91444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Название, статус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</a:p>
                  </a:txBody>
                  <a:tcPr marL="91444" marR="91444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4" marR="91444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Международная научно-практическая конференция Наука, образование и инновации: Челябинск). Уфа,2015. 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Нервно - психическое развитие старших школьников в рамках адаптационного подхода.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заочно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4"/>
                    </a:solidFill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4" marR="91444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XIII Международная молодежная научно-практическая конференция Екатеринбург, Алматы, Харьков, Елабуга: Екатеринбург: 2016.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проблем социализации молодежи по итогам фокус-группового исследования учащихся старших классов .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заочно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A"/>
                    </a:solidFill>
                  </a:tcPr>
                </a:tc>
              </a:tr>
              <a:tr h="214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4" marR="91444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Международная научно-практическая конференции Социальная защита и здоровье личности в контексте реализации прав человека: наука, образование, практика», Минск, 2015.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межведомственного взаимодействия в целях социализации детей, характеризующихся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девиантным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поведением. 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Л.Н.Фахрадова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Е.О.Смолева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27651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750" y="1557338"/>
          <a:ext cx="8353426" cy="21031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734">
                  <a:extLst>
                    <a:ext uri="{9D8B030D-6E8A-4147-A177-3AD203B41FA5}"/>
                  </a:extLst>
                </a:gridCol>
                <a:gridCol w="2183364">
                  <a:extLst>
                    <a:ext uri="{9D8B030D-6E8A-4147-A177-3AD203B41FA5}"/>
                  </a:extLst>
                </a:gridCol>
                <a:gridCol w="2952795">
                  <a:extLst>
                    <a:ext uri="{9D8B030D-6E8A-4147-A177-3AD203B41FA5}"/>
                  </a:extLst>
                </a:gridCol>
                <a:gridCol w="1296252">
                  <a:extLst>
                    <a:ext uri="{9D8B030D-6E8A-4147-A177-3AD203B41FA5}"/>
                  </a:extLst>
                </a:gridCol>
                <a:gridCol w="1440281">
                  <a:extLst>
                    <a:ext uri="{9D8B030D-6E8A-4147-A177-3AD203B41FA5}"/>
                  </a:extLst>
                </a:gridCol>
              </a:tblGrid>
              <a:tr h="5172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/>
                </a:extLst>
              </a:tr>
              <a:tr h="11088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IV Международная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научно-практическая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конференция «Дети и молодежь – будущее России» (г. Вологда, ИСЭРТ РАН, 5-7 октября 2016 г.)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Факторы риска здоровья детей, определяющие качество человеческого потенциала.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28675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 грантах, конкурсах, ОЛИМПИАДАХ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29770"/>
              </p:ext>
            </p:extLst>
          </p:nvPr>
        </p:nvGraphicFramePr>
        <p:xfrm>
          <a:off x="539750" y="2230438"/>
          <a:ext cx="8208962" cy="14615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6">
                  <a:extLst>
                    <a:ext uri="{9D8B030D-6E8A-4147-A177-3AD203B41FA5}"/>
                  </a:extLst>
                </a:gridCol>
                <a:gridCol w="2520280">
                  <a:extLst>
                    <a:ext uri="{9D8B030D-6E8A-4147-A177-3AD203B41FA5}"/>
                  </a:extLst>
                </a:gridCol>
                <a:gridCol w="2992360">
                  <a:extLst>
                    <a:ext uri="{9D8B030D-6E8A-4147-A177-3AD203B41FA5}"/>
                  </a:extLst>
                </a:gridCol>
                <a:gridCol w="2120456">
                  <a:extLst>
                    <a:ext uri="{9D8B030D-6E8A-4147-A177-3AD203B41FA5}"/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/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Грант РНФ № 14-18-03120 «Качество детского населения в контексте модернизации России».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Тема: «Воспроизводство населения территории: тенденции и резервы».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29699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/>
              <a:t>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ИНСТИТУТА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9312"/>
              </p:ext>
            </p:extLst>
          </p:nvPr>
        </p:nvGraphicFramePr>
        <p:xfrm>
          <a:off x="539750" y="2230438"/>
          <a:ext cx="8137525" cy="28287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7">
                  <a:extLst>
                    <a:ext uri="{9D8B030D-6E8A-4147-A177-3AD203B41FA5}"/>
                  </a:extLst>
                </a:gridCol>
                <a:gridCol w="5184576">
                  <a:extLst>
                    <a:ext uri="{9D8B030D-6E8A-4147-A177-3AD203B41FA5}"/>
                  </a:extLst>
                </a:gridCol>
                <a:gridCol w="2377082">
                  <a:extLst>
                    <a:ext uri="{9D8B030D-6E8A-4147-A177-3AD203B41FA5}"/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НИР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/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НИР отдела «Изучение условий формирования здорового поколения».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/>
                </a:extLst>
              </a:tr>
              <a:tr h="8383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Научно-исследовательская работа по теме «Анализ состояния здоровья детского населения Вологодской области».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extLst>
                  <a:ext uri="{0D108BD9-81ED-4DB2-BD59-A6C34878D82A}"/>
                </a:extLst>
              </a:tr>
              <a:tr h="693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Научно-исследовательская работа по теме: «Факторы здоровья детей школьного возраста (на примере гг. Вологды и Череповца)».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30723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1175" y="136525"/>
            <a:ext cx="8731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ПРЕПОДАВАТЕЛЬСКАЯ ДЕЯТЕЛЬНОСТЬ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Прямоугольник 1"/>
          <p:cNvSpPr>
            <a:spLocks noChangeArrowheads="1"/>
          </p:cNvSpPr>
          <p:nvPr/>
        </p:nvSpPr>
        <p:spPr bwMode="auto">
          <a:xfrm>
            <a:off x="539750" y="2551113"/>
            <a:ext cx="8208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2015-2017 г. 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Преподавание дисциплины «Финансовая грамотность» 5-6 классов в Научно-образовательном центре ИСЭРТ РАН.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cap="all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31755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Благодарности_грамоты_Страница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133600"/>
            <a:ext cx="29083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5" descr="Благодарности_грамоты_Страница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1916113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 descr="Благодарности_грамоты_Страница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2133600"/>
            <a:ext cx="290353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6659563" y="2576513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/>
              <a:t>ФОТО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41288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64300" y="1800225"/>
            <a:ext cx="2276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4" rIns="92066" bIns="46034" anchor="b"/>
          <a:lstStyle/>
          <a:p>
            <a:pPr algn="ctr"/>
            <a:r>
              <a:rPr lang="ru-RU" altLang="ru-RU" sz="1400"/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900113" y="2560638"/>
            <a:ext cx="4967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«Здоровье и развитие детей как фактор формирования трудового потенциала»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850" y="5672138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УЧЕНЫМ СОВЕТОМ ИСЭРТ РАН   ПРОТОКОЛ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14-2015 ОТ 15.12 .2015 Г.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392863" y="4706938"/>
            <a:ext cx="2376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 err="1"/>
              <a:t>Врио</a:t>
            </a:r>
            <a:r>
              <a:rPr lang="ru-RU" altLang="ru-RU" sz="1400" dirty="0" smtClean="0"/>
              <a:t>. директора </a:t>
            </a:r>
            <a:r>
              <a:rPr lang="ru-RU" altLang="ru-RU" sz="1400" dirty="0"/>
              <a:t>ИСЭРТ РАН ,д.э.н</a:t>
            </a:r>
            <a:r>
              <a:rPr lang="ru-RU" altLang="ru-RU" sz="1400" dirty="0" smtClean="0"/>
              <a:t>. </a:t>
            </a:r>
            <a:r>
              <a:rPr lang="ru-RU" altLang="ru-RU" sz="1400" dirty="0" err="1" smtClean="0"/>
              <a:t>А.А.Шабунова</a:t>
            </a:r>
            <a:r>
              <a:rPr lang="ru-RU" altLang="ru-RU" sz="14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</a:t>
            </a:r>
          </a:p>
        </p:txBody>
      </p:sp>
      <p:pic>
        <p:nvPicPr>
          <p:cNvPr id="15373" name="Picture 13" descr="49c5111105-sabuno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133600"/>
            <a:ext cx="18669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60388" y="881063"/>
            <a:ext cx="8135937" cy="33813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6387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44450"/>
            <a:ext cx="8366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581025" y="1484313"/>
            <a:ext cx="8094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2.1. Сдача экзаменов и зачетов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11188" y="1844675"/>
          <a:ext cx="8064500" cy="27311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/>
                  </a:extLst>
                </a:gridCol>
                <a:gridCol w="5267976">
                  <a:extLst>
                    <a:ext uri="{9D8B030D-6E8A-4147-A177-3AD203B41FA5}"/>
                  </a:extLst>
                </a:gridCol>
                <a:gridCol w="2106150">
                  <a:extLst>
                    <a:ext uri="{9D8B030D-6E8A-4147-A177-3AD203B41FA5}"/>
                  </a:extLst>
                </a:gridCol>
              </a:tblGrid>
              <a:tr h="44010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/>
                </a:extLst>
              </a:tr>
              <a:tr h="327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Эконометрика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/>
                </a:extLst>
              </a:tr>
              <a:tr h="327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теория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/>
                </a:extLst>
              </a:tr>
              <a:tr h="327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Методология научных исследования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</a:tr>
              <a:tr h="327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 и психология высшей школы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</a:tr>
              <a:tr h="327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НИД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</a:tr>
              <a:tr h="327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 в сфере научной коммуникации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</a:tr>
              <a:tr h="327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Экономика и управление народным хозяйством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47891"/>
              </p:ext>
            </p:extLst>
          </p:nvPr>
        </p:nvGraphicFramePr>
        <p:xfrm>
          <a:off x="676275" y="5373688"/>
          <a:ext cx="8064500" cy="9143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102">
                  <a:extLst>
                    <a:ext uri="{9D8B030D-6E8A-4147-A177-3AD203B41FA5}"/>
                  </a:extLst>
                </a:gridCol>
                <a:gridCol w="5328838">
                  <a:extLst>
                    <a:ext uri="{9D8B030D-6E8A-4147-A177-3AD203B41FA5}"/>
                  </a:extLst>
                </a:gridCol>
                <a:gridCol w="2087560">
                  <a:extLst>
                    <a:ext uri="{9D8B030D-6E8A-4147-A177-3AD203B41FA5}"/>
                  </a:extLst>
                </a:gridCol>
              </a:tblGrid>
              <a:tr h="2327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практики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extLst>
                  <a:ext uri="{0D108BD9-81ED-4DB2-BD59-A6C34878D82A}"/>
                </a:extLst>
              </a:tr>
              <a:tr h="2327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/>
                </a:extLst>
              </a:tr>
              <a:tr h="2327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6" marB="45716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76275" y="4797425"/>
            <a:ext cx="3951288" cy="360363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ru-RU" sz="16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рохождение практики</a:t>
            </a:r>
            <a:r>
              <a:rPr lang="ru-RU" sz="1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9810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кандидатских экзаменов</a:t>
            </a:r>
          </a:p>
        </p:txBody>
      </p:sp>
      <p:sp>
        <p:nvSpPr>
          <p:cNvPr id="15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7411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44450"/>
            <a:ext cx="8366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30352"/>
              </p:ext>
            </p:extLst>
          </p:nvPr>
        </p:nvGraphicFramePr>
        <p:xfrm>
          <a:off x="611188" y="2708920"/>
          <a:ext cx="8064500" cy="2520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7965">
                  <a:extLst>
                    <a:ext uri="{9D8B030D-6E8A-4147-A177-3AD203B41FA5}"/>
                  </a:extLst>
                </a:gridCol>
                <a:gridCol w="5278975">
                  <a:extLst>
                    <a:ext uri="{9D8B030D-6E8A-4147-A177-3AD203B41FA5}"/>
                  </a:extLst>
                </a:gridCol>
                <a:gridCol w="2087560">
                  <a:extLst>
                    <a:ext uri="{9D8B030D-6E8A-4147-A177-3AD203B41FA5}"/>
                  </a:extLst>
                </a:gridCol>
              </a:tblGrid>
              <a:tr h="4230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/>
                </a:extLst>
              </a:tr>
              <a:tr h="5598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и философия науки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/>
                </a:extLst>
              </a:tr>
              <a:tr h="7140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Иностранный язык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/>
                </a:extLst>
              </a:tr>
              <a:tr h="8233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8435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 ПУБЛИКАЦИИ В НАУЧНЫХ ИЗДАНИЯ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Web of Science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Scopus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750" y="1916113"/>
          <a:ext cx="8208962" cy="23764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/>
                  </a:extLst>
                </a:gridCol>
                <a:gridCol w="2736135">
                  <a:extLst>
                    <a:ext uri="{9D8B030D-6E8A-4147-A177-3AD203B41FA5}"/>
                  </a:extLst>
                </a:gridCol>
                <a:gridCol w="3456384">
                  <a:extLst>
                    <a:ext uri="{9D8B030D-6E8A-4147-A177-3AD203B41FA5}"/>
                  </a:extLst>
                </a:gridCol>
                <a:gridCol w="1440408">
                  <a:extLst>
                    <a:ext uri="{9D8B030D-6E8A-4147-A177-3AD203B41FA5}"/>
                  </a:extLst>
                </a:gridCol>
              </a:tblGrid>
              <a:tr h="4843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extLst>
                  <a:ext uri="{0D108BD9-81ED-4DB2-BD59-A6C34878D82A}"/>
                </a:extLst>
              </a:tr>
              <a:tr h="591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/>
                </a:extLst>
              </a:tr>
              <a:tr h="650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/>
                </a:extLst>
              </a:tr>
              <a:tr h="650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9459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5842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5. ПУБЛИКАЦИИ В НАУЧНЫХ ИЗДАНИЯ, ВХОДЯЩИХ В ПЕРЕЧЕНЬ ВАК, МОНОГРАФИИ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750" y="1916113"/>
          <a:ext cx="8208962" cy="40563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/>
                  </a:extLst>
                </a:gridCol>
                <a:gridCol w="2304087">
                  <a:extLst>
                    <a:ext uri="{9D8B030D-6E8A-4147-A177-3AD203B41FA5}"/>
                  </a:extLst>
                </a:gridCol>
                <a:gridCol w="3208384">
                  <a:extLst>
                    <a:ext uri="{9D8B030D-6E8A-4147-A177-3AD203B41FA5}"/>
                  </a:extLst>
                </a:gridCol>
                <a:gridCol w="2120456">
                  <a:extLst>
                    <a:ext uri="{9D8B030D-6E8A-4147-A177-3AD203B41FA5}"/>
                  </a:extLst>
                </a:gridCol>
              </a:tblGrid>
              <a:tr h="459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/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Апробация модели формирования регионального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здоровьесберегающего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образовательного пространства на муниципальном уровне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Касимов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Р.А.,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И.Н. Апробация модели формирования регионального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здоровьесберегающего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образовательного пространства на муниципальном уровне// Экономические и социальные перемены: факты, тенденции, прогноз. – 2014. – № 5. – С. 222-237.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Р.А.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Касимов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/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и коррекция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девиантного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поведения несовершеннолетних на уровне образовательной организации [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и коррекция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девиантного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поведения несовершеннолетних на уровне образовательной организации [Текст] / Л.Н.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Фахрадова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В.Н. Барсуков, Е.О.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Смолева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И.Н.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// Проблемы развития территории. – 2016. – № 2. – C. 123-136.(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Фахрадова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В.Н. Барсуков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Е.О.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Смолева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20483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4050" y="1146175"/>
            <a:ext cx="7734300" cy="5842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5. ПУБЛИКАЦИИ В НАУЧНЫХ ИЗДАНИЯ, ВХОДЯЩИХ В ПЕРЕЧЕНЬ ВАК, МОНОГРАФИИ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09304"/>
              </p:ext>
            </p:extLst>
          </p:nvPr>
        </p:nvGraphicFramePr>
        <p:xfrm>
          <a:off x="539750" y="1916113"/>
          <a:ext cx="8208962" cy="36296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/>
                  </a:extLst>
                </a:gridCol>
                <a:gridCol w="2304087">
                  <a:extLst>
                    <a:ext uri="{9D8B030D-6E8A-4147-A177-3AD203B41FA5}"/>
                  </a:extLst>
                </a:gridCol>
                <a:gridCol w="3208384">
                  <a:extLst>
                    <a:ext uri="{9D8B030D-6E8A-4147-A177-3AD203B41FA5}"/>
                  </a:extLst>
                </a:gridCol>
                <a:gridCol w="2120456">
                  <a:extLst>
                    <a:ext uri="{9D8B030D-6E8A-4147-A177-3AD203B41FA5}"/>
                  </a:extLst>
                </a:gridCol>
              </a:tblGrid>
              <a:tr h="4596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/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работы с детьми и их семьями, находящимися в трудной жизненной ситуации и социально опасном положении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работы с детьми и их семьями, находящимися в трудной жизненной ситуации и социально опасном положении [Текст] / И.Н.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В.Н. Барсуков, Е.О.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Смолева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Л.Н.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Фахрадова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// Проблемы развития территории. – 2016. – № 3. – C. 81-99.(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Фахрадова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В.Н. Барсуков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Е.О.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Смолева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/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Рискованное деструктивное поведение подростков и условия его формирования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Рискованное деструктивное поведение подростков и условия его формирования [Текст] / Л.Н.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Фахрадова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И.Н.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Е.О.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Смолева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// Проблемы развития территории. – 2017. – № 1. – C. 114-129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Фахрадова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Е.О.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Смолева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21507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 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750" y="1916113"/>
          <a:ext cx="8208962" cy="39445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6">
                  <a:extLst>
                    <a:ext uri="{9D8B030D-6E8A-4147-A177-3AD203B41FA5}"/>
                  </a:extLst>
                </a:gridCol>
                <a:gridCol w="2448272">
                  <a:extLst>
                    <a:ext uri="{9D8B030D-6E8A-4147-A177-3AD203B41FA5}"/>
                  </a:extLst>
                </a:gridCol>
                <a:gridCol w="3672408">
                  <a:extLst>
                    <a:ext uri="{9D8B030D-6E8A-4147-A177-3AD203B41FA5}"/>
                  </a:extLst>
                </a:gridCol>
                <a:gridCol w="1512416">
                  <a:extLst>
                    <a:ext uri="{9D8B030D-6E8A-4147-A177-3AD203B41FA5}"/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/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Семья как социальный институт развития личности ребенка в подростковом и юношеском возрасте /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И.Н.. Семья как социальный институт развития личности ребенка в подростковом и юношеском возрасте / Н.А.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Кондакова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И.Н.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// Проблемы развития территории. – 2014. – №8(74). – С. 100-109.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Н.А.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Кондакова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/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Семья как фактор формирования нервно-психического развития детей.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И.Н. Семья как фактор формирования нервно-психического развития детей. 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И.Н.Разварина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// Вопросы территориального развития: 2015 – №3(23).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/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Социально-экономический портрет семей как фактор формирования здоровья новорожденных детей.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И.Н. Социально-экономический портрет семей как фактор формирования здоровья новорожденных детей. 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И.Н.Разварина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// Экономика и социум:2015 - № 3(16)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БЮДЖЕТНОЕ УЧРЕЖДЕНИЕ НАУКИ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ИНСТИТУТ СОЦИАЛЬНО-ЭКОНОМИЧЕСКОГО РАЗВИТИЯ ТЕРРИТОРИЙ РАН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22531" name="Picture 1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14446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 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71374"/>
              </p:ext>
            </p:extLst>
          </p:nvPr>
        </p:nvGraphicFramePr>
        <p:xfrm>
          <a:off x="539750" y="1916113"/>
          <a:ext cx="8208962" cy="37312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6">
                  <a:extLst>
                    <a:ext uri="{9D8B030D-6E8A-4147-A177-3AD203B41FA5}"/>
                  </a:extLst>
                </a:gridCol>
                <a:gridCol w="2448272">
                  <a:extLst>
                    <a:ext uri="{9D8B030D-6E8A-4147-A177-3AD203B41FA5}"/>
                  </a:extLst>
                </a:gridCol>
                <a:gridCol w="3672408">
                  <a:extLst>
                    <a:ext uri="{9D8B030D-6E8A-4147-A177-3AD203B41FA5}"/>
                  </a:extLst>
                </a:gridCol>
                <a:gridCol w="1512416">
                  <a:extLst>
                    <a:ext uri="{9D8B030D-6E8A-4147-A177-3AD203B41FA5}"/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/>
                </a:extLst>
              </a:tr>
              <a:tr h="573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факторы развития и здоровья детей до одного года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И.Н. Основные факторы развития и здоровья детей до одного года 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И.Н.Разварина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// Экономика и социум:2015 - № 4(17)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/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влияния уровня школьной мотивации на формирование личностных характеристик подростков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И.Н. Оценка влияния уровня школьной мотивации на формирование личностных характеристик подростков/И.Н.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А.Г.Харламова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И.В.Тропина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// Экономика и социум:2016 - № 3(16)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А.Г. Харламова</a:t>
                      </a: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И.В.Тропина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/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Здоровье как фактор формирования личностных качеств подростков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И.Н. Здоровье как фактор формирования личностных качеств подростков [Электронный ресурс] / И.Н.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Разварина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// Вопросы территориального развития. – 2016. – № 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10734</TotalTime>
  <Words>1674</Words>
  <Application>Microsoft Office PowerPoint</Application>
  <PresentationFormat>Экран (4:3)</PresentationFormat>
  <Paragraphs>292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Презентация PowerPoint</vt:lpstr>
      <vt:lpstr>Презентация PowerPoint</vt:lpstr>
      <vt:lpstr>2.2. Прохождение практики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Анна С. Кельсина</cp:lastModifiedBy>
  <cp:revision>188</cp:revision>
  <cp:lastPrinted>2017-04-27T05:29:32Z</cp:lastPrinted>
  <dcterms:created xsi:type="dcterms:W3CDTF">2013-09-13T10:47:31Z</dcterms:created>
  <dcterms:modified xsi:type="dcterms:W3CDTF">2017-05-23T11:08:06Z</dcterms:modified>
</cp:coreProperties>
</file>