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sldIdLst>
    <p:sldId id="266" r:id="rId2"/>
    <p:sldId id="281" r:id="rId3"/>
    <p:sldId id="293" r:id="rId4"/>
    <p:sldId id="274" r:id="rId5"/>
    <p:sldId id="283" r:id="rId6"/>
    <p:sldId id="290" r:id="rId7"/>
    <p:sldId id="284" r:id="rId8"/>
    <p:sldId id="291" r:id="rId9"/>
    <p:sldId id="288" r:id="rId10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3399"/>
    <a:srgbClr val="FFFFFF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94643" autoAdjust="0"/>
  </p:normalViewPr>
  <p:slideViewPr>
    <p:cSldViewPr>
      <p:cViewPr varScale="1">
        <p:scale>
          <a:sx n="88" d="100"/>
          <a:sy n="88" d="100"/>
        </p:scale>
        <p:origin x="-96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BBE7599-32E7-454C-8941-EAEBD365D24C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BBA0F4E-7EA3-4F1C-96D6-5B93C1C369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55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647990-6DC1-4933-8581-2CFA9A20EFB9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739AE9A-94CC-46D2-9398-6F94C0EF3B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198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FEA84-56B6-434D-ACE0-749E573190D7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465A0-B5CF-4AA9-89E5-758D63C630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8935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AF64F-255B-461C-ACAC-0291C1204E6B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879A4-990B-4B16-A0A5-CD6B3D7481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933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0022F-56A4-44D5-AFBC-4F6DC95373AB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36F69-DF0F-42A3-8835-4EDFA2C60F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066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D09AD-F0E4-4306-8813-C816706C4320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EC68248C-37E7-4B70-9122-C6DAFCA739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281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1530CE0-C59C-4BA8-BF44-39F6E0652649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2F6CE-86C5-4951-A604-6371F4259D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323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70EFEB4-5721-42DF-A2A0-5FCF9B353617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DBE96-99C1-4F76-A5A8-6755138242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212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DDDDC-F2D8-44EF-9E2F-3BCDEF6481B7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DC388-7E3B-4B06-986D-4282BE1A8F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267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FBA9D-1CCB-4284-9C25-ECF72AC77164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A1CE4A4-1EF5-412A-976F-226DB05453C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057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52BFC-97DF-4CF7-B072-D84DB7B429E8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877F6-32AB-4A66-A3EA-F8B1ACD68D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608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FC01828-611A-46F9-847E-A106D95612D8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04B1F24E-DA24-43ED-AFAE-4DEBC76987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0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8FDFC2-71FF-4C69-BD52-F677C9B7EFAA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DCA68246-7D49-4313-8F86-8A373991BF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33" r:id="rId1"/>
    <p:sldLayoutId id="2147484234" r:id="rId2"/>
    <p:sldLayoutId id="2147484235" r:id="rId3"/>
    <p:sldLayoutId id="2147484236" r:id="rId4"/>
    <p:sldLayoutId id="2147484237" r:id="rId5"/>
    <p:sldLayoutId id="2147484238" r:id="rId6"/>
    <p:sldLayoutId id="2147484239" r:id="rId7"/>
    <p:sldLayoutId id="2147484240" r:id="rId8"/>
    <p:sldLayoutId id="2147484241" r:id="rId9"/>
    <p:sldLayoutId id="2147484242" r:id="rId10"/>
    <p:sldLayoutId id="21474842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7365D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DB3E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iupr.ru/domains_data/files/zurnal_33/SenterevaT.V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95263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defTabSz="195263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defTabSz="195263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defTabSz="195263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defTabSz="195263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500" b="1">
              <a:solidFill>
                <a:srgbClr val="FFFFFF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8925" y="1196975"/>
            <a:ext cx="2411413" cy="2952750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833867" y="3284984"/>
            <a:ext cx="6170433" cy="3168352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аспиранта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Ф.И.О.          Сентерева Татьяна Викторовна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</a:t>
            </a: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2016  - 2019 гг.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обучения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очная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: 38.06.01 Экономика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подготовки:  08.00.05 Экономика и управление народным хозяйством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716"/>
          <a:stretch/>
        </p:blipFill>
        <p:spPr>
          <a:xfrm>
            <a:off x="459347" y="1318247"/>
            <a:ext cx="2070568" cy="27102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6464300" y="2136775"/>
            <a:ext cx="2232025" cy="2587625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5364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41288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36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64300" y="1800225"/>
            <a:ext cx="227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4" rIns="92066" bIns="46034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/>
              <a:t>Научный руководитель</a:t>
            </a:r>
          </a:p>
        </p:txBody>
      </p:sp>
      <p:sp>
        <p:nvSpPr>
          <p:cNvPr id="15369" name="TextBox 6"/>
          <p:cNvSpPr txBox="1">
            <a:spLocks noChangeArrowheads="1"/>
          </p:cNvSpPr>
          <p:nvPr/>
        </p:nvSpPr>
        <p:spPr bwMode="auto">
          <a:xfrm>
            <a:off x="540296" y="2578798"/>
            <a:ext cx="561588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ОРГАНИЗАЦИОННО-ЭКОНОМИЧЕСКИЙ МЕХАНИЗМ РАЗВИТИЯ СЕЛЬСКОХОЗЯЙСТВЕННОЙ КРЕДИТНОЙ ПОТРЕБИТЕЛЬСКОЙ КООПЕРАЦИИ</a:t>
            </a:r>
            <a:r>
              <a:rPr lang="ru-RU" altLang="ru-RU" sz="20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altLang="ru-RU" sz="2000" b="1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7850" y="5672138"/>
            <a:ext cx="7954963" cy="585787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ТЕМА ДИССЕРТАЦИОННОГО ИССЛЕДОВАНИЯ УТВЕРЖДЕНА УЧЕНЫМ СОВЕТОМ ИСЭРТ РАН   ПРОТОКОЛ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№ 11-16 от  26.12. 2016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г. </a:t>
            </a:r>
          </a:p>
        </p:txBody>
      </p:sp>
      <p:sp>
        <p:nvSpPr>
          <p:cNvPr id="15371" name="TextBox 12"/>
          <p:cNvSpPr txBox="1">
            <a:spLocks noChangeArrowheads="1"/>
          </p:cNvSpPr>
          <p:nvPr/>
        </p:nvSpPr>
        <p:spPr bwMode="auto">
          <a:xfrm>
            <a:off x="6156177" y="4797152"/>
            <a:ext cx="261317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>
                <a:latin typeface="Arial" panose="020B0604020202020204" pitchFamily="34" charset="0"/>
              </a:rPr>
              <a:t>к</a:t>
            </a:r>
            <a:r>
              <a:rPr lang="ru-RU" altLang="ru-RU" sz="1400" dirty="0" smtClean="0">
                <a:latin typeface="Arial" panose="020B0604020202020204" pitchFamily="34" charset="0"/>
              </a:rPr>
              <a:t>.э.н., Чекавинский А.Н.</a:t>
            </a:r>
            <a:endParaRPr lang="ru-RU" altLang="ru-RU" sz="1400" dirty="0">
              <a:latin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6275" y="1098550"/>
            <a:ext cx="781208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ДИССЕРТАЦИОННОГО ИССЛЕДОВАНИЯ:</a:t>
            </a:r>
          </a:p>
        </p:txBody>
      </p:sp>
      <p:pic>
        <p:nvPicPr>
          <p:cNvPr id="1026" name="Picture 2" descr="\\fs\usefold\stv\Desktop\чек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8053" y="2171796"/>
            <a:ext cx="1864518" cy="2529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44450"/>
            <a:ext cx="836613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13" name="TextBox 5"/>
          <p:cNvSpPr txBox="1">
            <a:spLocks noChangeArrowheads="1"/>
          </p:cNvSpPr>
          <p:nvPr/>
        </p:nvSpPr>
        <p:spPr bwMode="auto">
          <a:xfrm>
            <a:off x="581025" y="1484784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 и зачетов</a:t>
            </a: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658197"/>
              </p:ext>
            </p:extLst>
          </p:nvPr>
        </p:nvGraphicFramePr>
        <p:xfrm>
          <a:off x="611188" y="1843559"/>
          <a:ext cx="8064500" cy="133809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Методология научных исследований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теория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Научно-исследовательская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деятельность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432" name="TextBox 5"/>
          <p:cNvSpPr txBox="1">
            <a:spLocks noChangeArrowheads="1"/>
          </p:cNvSpPr>
          <p:nvPr/>
        </p:nvSpPr>
        <p:spPr bwMode="auto">
          <a:xfrm>
            <a:off x="539750" y="3933056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Прохождение практики</a:t>
            </a: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345729"/>
              </p:ext>
            </p:extLst>
          </p:nvPr>
        </p:nvGraphicFramePr>
        <p:xfrm>
          <a:off x="588227" y="4437112"/>
          <a:ext cx="8064500" cy="99536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81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3288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3128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практики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9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8808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554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cap="all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1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Сдача кандидатских </a:t>
            </a:r>
            <a:r>
              <a:rPr lang="ru-RU" altLang="ru-RU" sz="16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</a:t>
            </a:r>
            <a:endParaRPr lang="ru-RU" altLang="ru-RU" sz="16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44450"/>
            <a:ext cx="836613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098566"/>
              </p:ext>
            </p:extLst>
          </p:nvPr>
        </p:nvGraphicFramePr>
        <p:xfrm>
          <a:off x="611188" y="1773238"/>
          <a:ext cx="8064500" cy="18153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79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789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14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Экзамен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327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История и философия науки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432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Иностранный язык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9303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Специальность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="" xmlns:a16="http://schemas.microsoft.com/office/drawing/2014/main" val="53647138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146554"/>
              </p:ext>
            </p:extLst>
          </p:nvPr>
        </p:nvGraphicFramePr>
        <p:xfrm>
          <a:off x="676274" y="1556791"/>
          <a:ext cx="8216205" cy="51129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186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009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164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8011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1706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65397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Направления совершенствования сельскохозяйственной кредитной кооперации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[Электронный ресурс] : Экономика и социум. – Режим доступа: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http://iupr.ru/domains_data/files/zurnal_33/SenterevaT.V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(РИНЦ)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322260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лизинговых операциях в системе сельскохозяйственной кредитной кооперации 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Инфраструктурные отрасли экономики: проблемы и перспективы развития: сборник материалов XVI Международной научно-практической конференции / Под общ. ред. С.С. Чернова. – Новосибирск: Изд-во НГТУ, 2016. – С. 111-116 (РИНЦ)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025589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Лизинг как альтернатива кредиту в сельскохозяйственной кредитной кооперации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XVI научно-практической конференции «Молодые ученые – экономике региона» -  Тезисы - г. Вологда - ИСЭРТ РАН (РИНЦ)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2168678181"/>
                  </a:ext>
                </a:extLst>
              </a:tr>
              <a:tr h="1110246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Методический подход оценки лизинга в сельскохозяйственной кредитной потребительской кооперации 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Международная научно-практическая конференция «Управление социально-экономическими системами» - Тезисы - г. Вологда - 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ВоГУ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(РИНЦ)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41650" y="1007618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158744"/>
              </p:ext>
            </p:extLst>
          </p:nvPr>
        </p:nvGraphicFramePr>
        <p:xfrm>
          <a:off x="324638" y="1553972"/>
          <a:ext cx="8571548" cy="335291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932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10600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4827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4609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77889">
                  <a:extLst>
                    <a:ext uri="{9D8B030D-6E8A-4147-A177-3AD203B41FA5}">
                      <a16:colId xmlns="" xmlns:a16="http://schemas.microsoft.com/office/drawing/2014/main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Международная научно-практическая конференция "Инфраструктурные отрасли экономики: проблемы и перспективы развития",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ПМиЭЭ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НГТУ, г. Новосибирск, 22 ноября 2016 г. 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-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лизинговых операциях в системе сельскохозяйственной кредитной кооперации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Заочная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Доклад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XVI научно-практической конференции «Молодые ученые – экономике региона», ИСЭРТ РАН, г. Вологда, 16 декабря 2016 г.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Лизинг как альтернатива кредиту в сельскохозяйственной кредитной кооперации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Доклад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Международная научно-практическая конференция «Управление социально-экономическими системами»,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ВоГУ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г. Вологда, 02 февраля 2017 г.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Методический подход оценки лизинга в сельскохозяйственной кредитной потребительской кооперации 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Доклад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150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 грантах, конкурсах, ОЛИМПИАДАХ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643136"/>
              </p:ext>
            </p:extLst>
          </p:nvPr>
        </p:nvGraphicFramePr>
        <p:xfrm>
          <a:off x="539750" y="2230438"/>
          <a:ext cx="8208962" cy="115234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2011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923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lvl="0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algn="just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253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/>
              <a:t> </a:t>
            </a:r>
            <a:r>
              <a:rPr lang="ru-RU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НИР </a:t>
            </a:r>
            <a:r>
              <a:rPr lang="ru-RU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ИНСТИТУТА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685544"/>
              </p:ext>
            </p:extLst>
          </p:nvPr>
        </p:nvGraphicFramePr>
        <p:xfrm>
          <a:off x="539750" y="2230438"/>
          <a:ext cx="8137525" cy="115234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586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1845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7708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НИР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 rot="20866894">
            <a:off x="1044705" y="2187178"/>
            <a:ext cx="1655762" cy="427104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1157158">
            <a:off x="2898062" y="1861826"/>
            <a:ext cx="1657350" cy="4320301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 rot="360514">
            <a:off x="5135240" y="1890580"/>
            <a:ext cx="1657350" cy="437892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 rot="588414">
            <a:off x="7038143" y="2055448"/>
            <a:ext cx="1655763" cy="4411793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4582" name="TextBox 12"/>
          <p:cNvSpPr txBox="1">
            <a:spLocks noChangeArrowheads="1"/>
          </p:cNvSpPr>
          <p:nvPr/>
        </p:nvSpPr>
        <p:spPr bwMode="auto">
          <a:xfrm rot="-645289">
            <a:off x="859091" y="2389414"/>
            <a:ext cx="130759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83" name="TextBox 13"/>
          <p:cNvSpPr txBox="1">
            <a:spLocks noChangeArrowheads="1"/>
          </p:cNvSpPr>
          <p:nvPr/>
        </p:nvSpPr>
        <p:spPr bwMode="auto">
          <a:xfrm rot="-505610">
            <a:off x="3019842" y="2133612"/>
            <a:ext cx="1536168" cy="4078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Сертификат участника </a:t>
            </a:r>
            <a:r>
              <a:rPr lang="en-US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 </a:t>
            </a: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Международной научно-практической конференции «Дети и молодёжь-будущее России»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 Сертификат участника Международной научной конференции «Молодые исследователи - регионам», 2017 г.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84" name="TextBox 14"/>
          <p:cNvSpPr txBox="1">
            <a:spLocks noChangeArrowheads="1"/>
          </p:cNvSpPr>
          <p:nvPr/>
        </p:nvSpPr>
        <p:spPr bwMode="auto">
          <a:xfrm rot="325877">
            <a:off x="5420380" y="2004944"/>
            <a:ext cx="15843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Свидетельство</a:t>
            </a:r>
          </a:p>
        </p:txBody>
      </p:sp>
      <p:sp>
        <p:nvSpPr>
          <p:cNvPr id="24585" name="TextBox 15"/>
          <p:cNvSpPr txBox="1">
            <a:spLocks noChangeArrowheads="1"/>
          </p:cNvSpPr>
          <p:nvPr/>
        </p:nvSpPr>
        <p:spPr bwMode="auto">
          <a:xfrm rot="564435">
            <a:off x="7473950" y="2284413"/>
            <a:ext cx="10080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9750" y="11461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НАУЧНЫЕ И ТВОРЧЕСКИЕ ДОСТИЖЕНИЯ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45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5">
      <a:dk1>
        <a:srgbClr val="1F497D"/>
      </a:dk1>
      <a:lt1>
        <a:srgbClr val="1F497D"/>
      </a:lt1>
      <a:dk2>
        <a:srgbClr val="E8EFF9"/>
      </a:dk2>
      <a:lt2>
        <a:srgbClr val="D8D8D8"/>
      </a:lt2>
      <a:accent1>
        <a:srgbClr val="1F497D"/>
      </a:accent1>
      <a:accent2>
        <a:srgbClr val="FFF2CB"/>
      </a:accent2>
      <a:accent3>
        <a:srgbClr val="17365D"/>
      </a:accent3>
      <a:accent4>
        <a:srgbClr val="8DB3E2"/>
      </a:accent4>
      <a:accent5>
        <a:srgbClr val="C6D9F0"/>
      </a:accent5>
      <a:accent6>
        <a:srgbClr val="FBD5B5"/>
      </a:accent6>
      <a:hlink>
        <a:srgbClr val="0000FF"/>
      </a:hlink>
      <a:folHlink>
        <a:srgbClr val="6565F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10807</TotalTime>
  <Words>583</Words>
  <Application>Microsoft Office PowerPoint</Application>
  <PresentationFormat>Экран (4:3)</PresentationFormat>
  <Paragraphs>131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Анна С. Кельсина</cp:lastModifiedBy>
  <cp:revision>199</cp:revision>
  <cp:lastPrinted>2017-04-27T05:29:32Z</cp:lastPrinted>
  <dcterms:created xsi:type="dcterms:W3CDTF">2013-09-13T10:47:31Z</dcterms:created>
  <dcterms:modified xsi:type="dcterms:W3CDTF">2017-05-23T11:42:44Z</dcterms:modified>
</cp:coreProperties>
</file>