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266" r:id="rId2"/>
    <p:sldId id="281" r:id="rId3"/>
    <p:sldId id="293" r:id="rId4"/>
    <p:sldId id="274" r:id="rId5"/>
    <p:sldId id="282" r:id="rId6"/>
    <p:sldId id="289" r:id="rId7"/>
    <p:sldId id="294" r:id="rId8"/>
    <p:sldId id="283" r:id="rId9"/>
    <p:sldId id="295" r:id="rId10"/>
    <p:sldId id="296" r:id="rId11"/>
    <p:sldId id="290" r:id="rId12"/>
  </p:sldIdLst>
  <p:sldSz cx="9144000" cy="6858000" type="screen4x3"/>
  <p:notesSz cx="6797675" cy="987266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3399"/>
    <a:srgbClr val="FFFFFF"/>
    <a:srgbClr val="00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9" autoAdjust="0"/>
    <p:restoredTop sz="96975" autoAdjust="0"/>
  </p:normalViewPr>
  <p:slideViewPr>
    <p:cSldViewPr>
      <p:cViewPr>
        <p:scale>
          <a:sx n="101" d="100"/>
          <a:sy n="101" d="100"/>
        </p:scale>
        <p:origin x="-570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BBE7599-32E7-454C-8941-EAEBD365D24C}" type="datetimeFigureOut">
              <a:rPr lang="ru-RU"/>
              <a:pPr>
                <a:defRPr/>
              </a:pPr>
              <a:t>24.05.2017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BBA0F4E-7EA3-4F1C-96D6-5B93C1C3691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655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B647990-6DC1-4933-8581-2CFA9A20EFB9}" type="datetimeFigureOut">
              <a:rPr lang="ru-RU"/>
              <a:pPr>
                <a:defRPr/>
              </a:pPr>
              <a:t>24.05.2017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739AE9A-94CC-46D2-9398-6F94C0EF3B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31989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FEA84-56B6-434D-ACE0-749E573190D7}" type="datetimeFigureOut">
              <a:rPr lang="ru-RU"/>
              <a:pPr>
                <a:defRPr/>
              </a:pPr>
              <a:t>24.05.2017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465A0-B5CF-4AA9-89E5-758D63C630D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78935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AF64F-255B-461C-ACAC-0291C1204E6B}" type="datetimeFigureOut">
              <a:rPr lang="ru-RU"/>
              <a:pPr>
                <a:defRPr/>
              </a:pPr>
              <a:t>24.05.2017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879A4-990B-4B16-A0A5-CD6B3D7481B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9337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0022F-56A4-44D5-AFBC-4F6DC95373AB}" type="datetimeFigureOut">
              <a:rPr lang="ru-RU"/>
              <a:pPr>
                <a:defRPr/>
              </a:pPr>
              <a:t>24.05.2017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36F69-DF0F-42A3-8835-4EDFA2C60F5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50662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D09AD-F0E4-4306-8813-C816706C4320}" type="datetimeFigureOut">
              <a:rPr lang="ru-RU"/>
              <a:pPr>
                <a:defRPr/>
              </a:pPr>
              <a:t>24.05.2017</a:t>
            </a:fld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>
              <a:defRPr/>
            </a:pPr>
            <a:fld id="{EC68248C-37E7-4B70-9122-C6DAFCA739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281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1530CE0-C59C-4BA8-BF44-39F6E0652649}" type="datetimeFigureOut">
              <a:rPr lang="ru-RU"/>
              <a:pPr>
                <a:defRPr/>
              </a:pPr>
              <a:t>24.05.2017</a:t>
            </a:fld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2F6CE-86C5-4951-A604-6371F4259D1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323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70EFEB4-5721-42DF-A2A0-5FCF9B353617}" type="datetimeFigureOut">
              <a:rPr lang="ru-RU"/>
              <a:pPr>
                <a:defRPr/>
              </a:pPr>
              <a:t>24.05.2017</a:t>
            </a:fld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DBE96-99C1-4F76-A5A8-67551382428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212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DDDDC-F2D8-44EF-9E2F-3BCDEF6481B7}" type="datetimeFigureOut">
              <a:rPr lang="ru-RU"/>
              <a:pPr>
                <a:defRPr/>
              </a:pPr>
              <a:t>24.05.2017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DC388-7E3B-4B06-986D-4282BE1A8F4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12677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FBA9D-1CCB-4284-9C25-ECF72AC77164}" type="datetimeFigureOut">
              <a:rPr lang="ru-RU"/>
              <a:pPr>
                <a:defRPr/>
              </a:pPr>
              <a:t>24.05.2017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A1CE4A4-1EF5-412A-976F-226DB05453C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0570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52BFC-97DF-4CF7-B072-D84DB7B429E8}" type="datetimeFigureOut">
              <a:rPr lang="ru-RU"/>
              <a:pPr>
                <a:defRPr/>
              </a:pPr>
              <a:t>24.05.2017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877F6-32AB-4A66-A3EA-F8B1ACD68DC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6080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FC01828-611A-46F9-847E-A106D95612D8}" type="datetimeFigureOut">
              <a:rPr lang="ru-RU"/>
              <a:pPr>
                <a:defRPr/>
              </a:pPr>
              <a:t>24.05.2017</a:t>
            </a:fld>
            <a:endParaRPr lang="ru-RU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04B1F24E-DA24-43ED-AFAE-4DEBC76987A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0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48DD2"/>
            </a:gs>
            <a:gs pos="48000">
              <a:srgbClr val="C8DAF0"/>
            </a:gs>
            <a:gs pos="100000">
              <a:srgbClr val="DDE8F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8FDFC2-71FF-4C69-BD52-F677C9B7EFAA}" type="datetimeFigureOut">
              <a:rPr lang="ru-RU"/>
              <a:pPr>
                <a:defRPr/>
              </a:pPr>
              <a:t>24.05.2017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  <a:latin typeface="Franklin Gothic Book" panose="020B0503020102020204" pitchFamily="34" charset="0"/>
              </a:defRPr>
            </a:lvl1pPr>
          </a:lstStyle>
          <a:p>
            <a:pPr>
              <a:defRPr/>
            </a:pPr>
            <a:fld id="{DCA68246-7D49-4313-8F86-8A373991BFF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33" r:id="rId1"/>
    <p:sldLayoutId id="2147484234" r:id="rId2"/>
    <p:sldLayoutId id="2147484235" r:id="rId3"/>
    <p:sldLayoutId id="2147484236" r:id="rId4"/>
    <p:sldLayoutId id="2147484237" r:id="rId5"/>
    <p:sldLayoutId id="2147484238" r:id="rId6"/>
    <p:sldLayoutId id="2147484239" r:id="rId7"/>
    <p:sldLayoutId id="2147484240" r:id="rId8"/>
    <p:sldLayoutId id="2147484241" r:id="rId9"/>
    <p:sldLayoutId id="2147484242" r:id="rId10"/>
    <p:sldLayoutId id="21474842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17365D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8DB3E2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hape 72"/>
          <p:cNvSpPr txBox="1">
            <a:spLocks/>
          </p:cNvSpPr>
          <p:nvPr/>
        </p:nvSpPr>
        <p:spPr bwMode="auto">
          <a:xfrm>
            <a:off x="3773488" y="3789363"/>
            <a:ext cx="4246562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195263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 defTabSz="195263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 defTabSz="195263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 defTabSz="195263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 defTabSz="195263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500" b="1">
              <a:solidFill>
                <a:srgbClr val="FFFFFF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4340" name="TextBox 10"/>
          <p:cNvSpPr txBox="1">
            <a:spLocks noChangeArrowheads="1"/>
          </p:cNvSpPr>
          <p:nvPr/>
        </p:nvSpPr>
        <p:spPr bwMode="auto">
          <a:xfrm rot="-1939735">
            <a:off x="454025" y="2355850"/>
            <a:ext cx="1828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600">
                <a:latin typeface="Arial" panose="020B0604020202020204" pitchFamily="34" charset="0"/>
              </a:rPr>
              <a:t>ФОТО</a:t>
            </a:r>
          </a:p>
        </p:txBody>
      </p:sp>
      <p:sp>
        <p:nvSpPr>
          <p:cNvPr id="14341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4343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Скругленный прямоугольник 1"/>
          <p:cNvSpPr/>
          <p:nvPr/>
        </p:nvSpPr>
        <p:spPr>
          <a:xfrm>
            <a:off x="2833867" y="3284984"/>
            <a:ext cx="6170433" cy="3168352"/>
          </a:xfrm>
          <a:prstGeom prst="roundRect">
            <a:avLst/>
          </a:prstGeom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Портфолио аспиранта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Ф.И.О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Матвиишин Дмитрий Александрович</a:t>
            </a:r>
            <a:endParaRPr lang="ru-RU" altLang="ru-RU" b="1" u="sng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обучения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года</a:t>
            </a:r>
            <a:endParaRPr lang="ru-RU" altLang="ru-RU" b="1" u="sng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обучения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очно</a:t>
            </a:r>
            <a:endParaRPr lang="ru-RU" altLang="ru-RU" b="1" u="sng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 </a:t>
            </a:r>
            <a:r>
              <a:rPr lang="ru-RU" b="1" u="sng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38.06.01 </a:t>
            </a:r>
            <a:r>
              <a:rPr 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</a:t>
            </a:r>
            <a:endParaRPr lang="ru-RU" altLang="ru-RU" b="1" dirty="0" smtClean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 подготовки </a:t>
            </a:r>
            <a:r>
              <a:rPr lang="ru-RU" b="1" u="sng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  и управление народным хозяйством</a:t>
            </a:r>
          </a:p>
        </p:txBody>
      </p:sp>
      <p:pic>
        <p:nvPicPr>
          <p:cNvPr id="1026" name="Picture 2" descr="D:\WORK\АСПИРАНТУРА\ПУБЛИКАЦИИ\8. 4-я ВАК статья - 03.2017 (Регион.Эк-ка) !!!\- Отправка в редакцию 06.03.17\Матвиишин ДА - фото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694" y="1268760"/>
            <a:ext cx="2133090" cy="2752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946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082675"/>
            <a:ext cx="8208963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ДРУГИЕ ПУБЛИКАЦИИ (статьи РИНЦ, тезисы и др.)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1587662"/>
              </p:ext>
            </p:extLst>
          </p:nvPr>
        </p:nvGraphicFramePr>
        <p:xfrm>
          <a:off x="539750" y="1916113"/>
          <a:ext cx="8208962" cy="411488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4810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1241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6978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работы</a:t>
                      </a:r>
                      <a:endParaRPr lang="ru-RU" sz="1600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351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Современные проблемы и перспективы развития арктического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газопромышленного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комплекса 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Современные проблемы и перспективы развития арктического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газопромышленного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комплекса / С. А.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Агарков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В. И. Богоявленский, С. Ю. Козьменко, Д. А. Матвиишин и др. Апатиты – Мурманск: Изд-во КНЦ РАН, 2017. – 228 с.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С. А.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Агарков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</a:p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В. И. Богоявленский, С. Ю. Козьменко и др. 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Влияние модернизации морской газотранспортной системы на развитие арктического региона</a:t>
                      </a:r>
                    </a:p>
                    <a:p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(в печати)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Матвиишин, Д. А. Влияние модернизации морской газотранспортной системы на развитие арктического региона / С. А.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Агарков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Д. А. Матвиишин // Север и рынок: формирование экономического порядка, 2017. – № 2 (53).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С. А.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Агарков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458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0484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УЧАСТИЕ В КОНФЕРЕНЦИЯХ, </a:t>
            </a:r>
            <a:r>
              <a:rPr lang="ru-RU" sz="1600" b="1" cap="all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семинарах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6256452"/>
              </p:ext>
            </p:extLst>
          </p:nvPr>
        </p:nvGraphicFramePr>
        <p:xfrm>
          <a:off x="539750" y="2230438"/>
          <a:ext cx="8208715" cy="286510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586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40161">
                  <a:extLst>
                    <a:ext uri="{9D8B030D-6E8A-4147-A177-3AD203B41FA5}">
                      <a16:colId xmlns:a16="http://schemas.microsoft.com/office/drawing/2014/main" xmlns="" val="2037201874"/>
                    </a:ext>
                  </a:extLst>
                </a:gridCol>
              </a:tblGrid>
              <a:tr h="51819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статус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Тема доклада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Результат участия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567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Международная научно-практическая конференция «Север и Арктика в новой парадигме мирового развития.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Лузинские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чтения – 2016», г. Апатиты, 14-16 апреля 2016 г.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Экономическая конъюнктура направлений транспортировки сжиженного природного газа в Арктике 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очно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выступление с докладом, публикация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548DD2"/>
            </a:gs>
            <a:gs pos="48000">
              <a:srgbClr val="C8DAF0"/>
            </a:gs>
            <a:gs pos="100000">
              <a:srgbClr val="DDE8F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Box 10"/>
          <p:cNvSpPr txBox="1">
            <a:spLocks noChangeArrowheads="1"/>
          </p:cNvSpPr>
          <p:nvPr/>
        </p:nvSpPr>
        <p:spPr bwMode="auto">
          <a:xfrm>
            <a:off x="6659563" y="2576513"/>
            <a:ext cx="1828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>
                <a:latin typeface="Arial" panose="020B0604020202020204" pitchFamily="34" charset="0"/>
              </a:rPr>
              <a:t>ФОТО</a:t>
            </a:r>
          </a:p>
        </p:txBody>
      </p:sp>
      <p:pic>
        <p:nvPicPr>
          <p:cNvPr id="15366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8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64300" y="1800225"/>
            <a:ext cx="22764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6" tIns="46034" rIns="92066" bIns="46034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>
                <a:solidFill>
                  <a:srgbClr val="002060"/>
                </a:solidFill>
              </a:rPr>
              <a:t>Научный руководитель</a:t>
            </a:r>
          </a:p>
        </p:txBody>
      </p:sp>
      <p:sp>
        <p:nvSpPr>
          <p:cNvPr id="15369" name="TextBox 6"/>
          <p:cNvSpPr txBox="1">
            <a:spLocks noChangeArrowheads="1"/>
          </p:cNvSpPr>
          <p:nvPr/>
        </p:nvSpPr>
        <p:spPr bwMode="auto">
          <a:xfrm>
            <a:off x="676274" y="2560638"/>
            <a:ext cx="547990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«Влияние модернизации освоения энергетических ресурсов на социально-экономическое развитие арктического региона»</a:t>
            </a:r>
            <a:endParaRPr lang="ru-RU" alt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71" name="TextBox 12"/>
          <p:cNvSpPr txBox="1">
            <a:spLocks noChangeArrowheads="1"/>
          </p:cNvSpPr>
          <p:nvPr/>
        </p:nvSpPr>
        <p:spPr bwMode="auto">
          <a:xfrm>
            <a:off x="6228183" y="4706938"/>
            <a:ext cx="277611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 smtClean="0">
                <a:solidFill>
                  <a:srgbClr val="002060"/>
                </a:solidFill>
                <a:latin typeface="Arial" panose="020B0604020202020204" pitchFamily="34" charset="0"/>
              </a:rPr>
              <a:t>Д.э.н., профессор, главный научный сотрудник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 smtClean="0">
                <a:solidFill>
                  <a:srgbClr val="002060"/>
                </a:solidFill>
                <a:latin typeface="Arial" panose="020B0604020202020204" pitchFamily="34" charset="0"/>
              </a:rPr>
              <a:t>ИЭП КНЦ РАН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Козьменко Сергей Юрьевич</a:t>
            </a:r>
            <a:endParaRPr lang="ru-RU" altLang="ru-RU" sz="1400" b="1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6275" y="1098550"/>
            <a:ext cx="781208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ДИССЕРТАЦИОННОГО ИССЛЕДОВАНИЯ:</a:t>
            </a:r>
          </a:p>
        </p:txBody>
      </p:sp>
      <p:pic>
        <p:nvPicPr>
          <p:cNvPr id="2050" name="Picture 2" descr="http://commerce.engec.ru/images/prepod/Kozmenk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3729" y="2136775"/>
            <a:ext cx="1940719" cy="258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1052736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altLang="ru-RU" sz="1600" b="1" cap="all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ВЫПОЛНЕНИЕ УЧЕБНОГО ПЛАНА</a:t>
            </a:r>
            <a:endParaRPr lang="ru-RU" sz="1600" b="1" cap="all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638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13" name="TextBox 5"/>
          <p:cNvSpPr txBox="1">
            <a:spLocks noChangeArrowheads="1"/>
          </p:cNvSpPr>
          <p:nvPr/>
        </p:nvSpPr>
        <p:spPr bwMode="auto">
          <a:xfrm>
            <a:off x="581025" y="1484784"/>
            <a:ext cx="80946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2.1. Сдача </a:t>
            </a:r>
            <a:r>
              <a:rPr lang="ru-RU" alt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экзаменов и зачетов</a:t>
            </a: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5710399"/>
              </p:ext>
            </p:extLst>
          </p:nvPr>
        </p:nvGraphicFramePr>
        <p:xfrm>
          <a:off x="611188" y="1843559"/>
          <a:ext cx="8064500" cy="287104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037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2679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06150">
                  <a:extLst>
                    <a:ext uri="{9D8B030D-6E8A-4147-A177-3AD203B41FA5}">
                      <a16:colId xmlns:a16="http://schemas.microsoft.com/office/drawing/2014/main" xmlns="" val="664717056"/>
                    </a:ext>
                  </a:extLst>
                </a:gridCol>
              </a:tblGrid>
              <a:tr h="30513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дисциплины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600" b="1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Психология</a:t>
                      </a:r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 педагогика высшей школы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Методология научных исследований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Экономическая теория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зачет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Эконометрика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зачет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Иностранный язык в сфере профессиональной коммуникации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зачет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Научно-исследовательская деятельность и подготовка НКР (диссертации)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зачет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</a:tr>
            </a:tbl>
          </a:graphicData>
        </a:graphic>
      </p:graphicFrame>
      <p:sp>
        <p:nvSpPr>
          <p:cNvPr id="16432" name="TextBox 5"/>
          <p:cNvSpPr txBox="1">
            <a:spLocks noChangeArrowheads="1"/>
          </p:cNvSpPr>
          <p:nvPr/>
        </p:nvSpPr>
        <p:spPr bwMode="auto">
          <a:xfrm>
            <a:off x="581025" y="4869160"/>
            <a:ext cx="80946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ru-RU" alt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2.2. </a:t>
            </a:r>
            <a:r>
              <a:rPr lang="ru-RU" alt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Прохождение практики</a:t>
            </a: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9152552"/>
              </p:ext>
            </p:extLst>
          </p:nvPr>
        </p:nvGraphicFramePr>
        <p:xfrm>
          <a:off x="611188" y="5300960"/>
          <a:ext cx="8064500" cy="120648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481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3288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87560">
                  <a:extLst>
                    <a:ext uri="{9D8B030D-6E8A-4147-A177-3AD203B41FA5}">
                      <a16:colId xmlns:a16="http://schemas.microsoft.com/office/drawing/2014/main" xmlns="" val="664717056"/>
                    </a:ext>
                  </a:extLst>
                </a:gridCol>
              </a:tblGrid>
              <a:tr h="31289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  п/п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Вид</a:t>
                      </a:r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практики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600" b="1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940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Педагогическая практика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306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Экономическая практика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зачет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0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2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880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1124744"/>
            <a:ext cx="8135938" cy="338554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600" b="1" cap="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sz="1600" b="1" cap="all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Сдача </a:t>
            </a:r>
            <a:r>
              <a:rPr lang="ru-RU" altLang="ru-RU" sz="1600" b="1" cap="all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кандидатских экзаменов</a:t>
            </a:r>
            <a:endParaRPr lang="ru-RU" altLang="ru-RU" sz="1600" b="1" cap="all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638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7635373"/>
              </p:ext>
            </p:extLst>
          </p:nvPr>
        </p:nvGraphicFramePr>
        <p:xfrm>
          <a:off x="611188" y="1773238"/>
          <a:ext cx="8064500" cy="234519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79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2789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87560">
                  <a:extLst>
                    <a:ext uri="{9D8B030D-6E8A-4147-A177-3AD203B41FA5}">
                      <a16:colId xmlns:a16="http://schemas.microsoft.com/office/drawing/2014/main" xmlns="" val="664717056"/>
                    </a:ext>
                  </a:extLst>
                </a:gridCol>
              </a:tblGrid>
              <a:tr h="57564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Экзамен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600" b="1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0046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История и философия науки </a:t>
                      </a:r>
                      <a:endParaRPr kumimoji="0" lang="ru-RU" sz="1600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Иностранный язык </a:t>
                      </a:r>
                      <a:endParaRPr kumimoji="0" lang="ru-RU" sz="1600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9303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Экономика</a:t>
                      </a:r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 управление народным хозяйством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extLst>
                  <a:ext uri="{0D108BD9-81ED-4DB2-BD59-A6C34878D82A}">
                    <a16:rowId xmlns:a16="http://schemas.microsoft.com/office/drawing/2014/main" xmlns="" val="536471384"/>
                  </a:ext>
                </a:extLst>
              </a:tr>
            </a:tbl>
          </a:graphicData>
        </a:graphic>
      </p:graphicFrame>
      <p:sp>
        <p:nvSpPr>
          <p:cNvPr id="7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8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7412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54050" y="1146175"/>
            <a:ext cx="7734300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ПУБЛИКАЦИИ В НАУЧНЫХ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ИЗДАНИЯХ</a:t>
            </a:r>
            <a:r>
              <a:rPr lang="en-US" sz="1600" b="1" cap="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cap="all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Web of Science</a:t>
            </a:r>
            <a:r>
              <a:rPr lang="ru-RU" sz="1600" b="1" cap="all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600" b="1" cap="all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Scopus</a:t>
            </a:r>
            <a:endParaRPr lang="ru-RU" sz="1600" b="1" cap="all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7302563"/>
              </p:ext>
            </p:extLst>
          </p:nvPr>
        </p:nvGraphicFramePr>
        <p:xfrm>
          <a:off x="539750" y="1916113"/>
          <a:ext cx="8208962" cy="124529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361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4040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76783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05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05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Название работы</a:t>
                      </a:r>
                      <a:endParaRPr lang="ru-RU" sz="1600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68508">
                <a:tc gridSpan="4"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8436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54050" y="1146175"/>
            <a:ext cx="7734300" cy="584200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ПУБЛИКАЦИИ В НАУЧНЫХ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ИЗДАНИЯХ,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ВХОДЯЩИХ В ПЕРЕЧЕНЬ ВАК, МОНОГРАФИИ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28944"/>
              </p:ext>
            </p:extLst>
          </p:nvPr>
        </p:nvGraphicFramePr>
        <p:xfrm>
          <a:off x="539750" y="1916113"/>
          <a:ext cx="8208965" cy="430022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038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4446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5962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Название работы</a:t>
                      </a:r>
                      <a:endParaRPr lang="ru-RU" sz="1600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Экономическое освоение регионального пространства Карского моря: особенности ледокольного обеспечения мореплавания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Матвиишин, Д. А. Экономическое освоение регионального пространства Карского моря: особенности ледокольного обеспечения мореплавания / С. Ю. Козьменко, Д. А. Матвиишин // Вестник МГТУ, 2016. – Том 19. - № 2. С. 419-425.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С. Ю. Козьменко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Экономические тенденции пространственной организации регионального хозяйства Западной Арктики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Матвиишин, Д. А. Экономические тенденции пространственной организации регионального хозяйства Западной Арктики / С. Ю. Козьменко, Д. А. Матвиишин // Известия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СПбГЭУ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2016. – № 4 (100). С. 100-106.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С. Ю. Козьменко</a:t>
                      </a:r>
                    </a:p>
                  </a:txBody>
                  <a:tcPr marL="91436" marR="91436" marT="45750" marB="4575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8436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54050" y="1146175"/>
            <a:ext cx="7734300" cy="584200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ПУБЛИКАЦИИ В НАУЧНЫХ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ИЗДАНИЯХ,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ВХОДЯЩИХ В ПЕРЕЧЕНЬ ВАК, МОНОГРАФИИ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0142492"/>
              </p:ext>
            </p:extLst>
          </p:nvPr>
        </p:nvGraphicFramePr>
        <p:xfrm>
          <a:off x="539750" y="1916113"/>
          <a:ext cx="8208964" cy="478790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038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028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4446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5962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Название работы</a:t>
                      </a:r>
                      <a:endParaRPr lang="ru-RU" sz="1600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Влияние экономической деятельности региона полуострова Ямал на безопасность среды обитания водных биологических ресурсов</a:t>
                      </a:r>
                    </a:p>
                    <a:p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(в печати)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Матвиишин, Д. А. Влияние экономической деятельности региона полуострова Ямал на безопасность среды обитания водных биологических ресурсов / С. А.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Агарков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Д. А. Матвиишин // Известия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СПбГЭУ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2017. – № 3.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С. А.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Агарков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extLst>
                  <a:ext uri="{0D108BD9-81ED-4DB2-BD59-A6C34878D82A}">
                    <a16:rowId xmlns:a16="http://schemas.microsoft.com/office/drawing/2014/main" xmlns="" val="3568124874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Арктические морские коммуникации в системе развития регионального хозяйства Ямала: обоснование рациональной арктической системы транспортировки природного газа</a:t>
                      </a:r>
                    </a:p>
                    <a:p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(в печати)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Матвиишин, Д. А. Арктические морские коммуникации в системе развития регионального хозяйства Ямала: обоснование рациональной арктической системы транспортировки природного газа / Д. А. Матвиишин // Региональная экономика: теория и практика, 2017. – № 6.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102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946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082675"/>
            <a:ext cx="8208963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ДРУГИЕ ПУБЛИКАЦИИ (статьи РИНЦ, тезисы и др.)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723479"/>
              </p:ext>
            </p:extLst>
          </p:nvPr>
        </p:nvGraphicFramePr>
        <p:xfrm>
          <a:off x="539750" y="1916113"/>
          <a:ext cx="8208962" cy="484640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4810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1241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6978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работы</a:t>
                      </a:r>
                      <a:endParaRPr lang="ru-RU" sz="1600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351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Пространственная организация арктической системы коммуникаций 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Матвиишин, Д. А. Пространственная организация арктической системы коммуникаций / Д. А. Матвиишин // Современные аспекты экономики, 2015. – № 12 (220).</a:t>
                      </a:r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– С. 99-107.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Экономическая конъюнктура направлений транспортировки сжиженного природного газа в Арктике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Матвиишин, Д. А. Экономическая конъюнктура направлений транспортировки сжиженного природного газа в Арктике / Д. А. Матвиишин // Север и Арктика в новой парадигме мирового развития.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Лузинские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чтения – 2016 : материалы международной науч.-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практ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конф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., 14-16 апр. 2016 г., г. Апатиты. – Апатиты: Институт экономических проблем им. Г.П. Лузина Кольского научного центра РАН, 2016.</a:t>
                      </a:r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– С. 96-98.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946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082675"/>
            <a:ext cx="8208963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ДРУГИЕ ПУБЛИКАЦИИ (статьи РИНЦ, тезисы и др.)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2771544"/>
              </p:ext>
            </p:extLst>
          </p:nvPr>
        </p:nvGraphicFramePr>
        <p:xfrm>
          <a:off x="539750" y="1916113"/>
          <a:ext cx="8208962" cy="424919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4810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1241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6978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работы</a:t>
                      </a:r>
                      <a:endParaRPr lang="ru-RU" sz="1600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0281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Транспортировка СПГ в Арктике: анализ основных тенденций и перспектив развития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Матвиишин, Д. А. Транспортировка СПГ в Арктике: анализ основных тенденций и перспектив развития / Д. А. Матвиишин // Север и рынок: формирование экономического порядка, 2016. – Т. 50 – № 3.</a:t>
                      </a:r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– с. 40-46.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2819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Зарубежный и отечественный опыт экономического освоения арктических территорий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Матвиишин, Д. А. Зарубежный и отечественный опыт экономического освоения арктических территорий / Д. А. Матвиишин // Арктика и Север, 2017. – № 26. – С. 24-37.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980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Другая 5">
      <a:dk1>
        <a:srgbClr val="1F497D"/>
      </a:dk1>
      <a:lt1>
        <a:srgbClr val="1F497D"/>
      </a:lt1>
      <a:dk2>
        <a:srgbClr val="E8EFF9"/>
      </a:dk2>
      <a:lt2>
        <a:srgbClr val="D8D8D8"/>
      </a:lt2>
      <a:accent1>
        <a:srgbClr val="1F497D"/>
      </a:accent1>
      <a:accent2>
        <a:srgbClr val="FFF2CB"/>
      </a:accent2>
      <a:accent3>
        <a:srgbClr val="17365D"/>
      </a:accent3>
      <a:accent4>
        <a:srgbClr val="8DB3E2"/>
      </a:accent4>
      <a:accent5>
        <a:srgbClr val="C6D9F0"/>
      </a:accent5>
      <a:accent6>
        <a:srgbClr val="FBD5B5"/>
      </a:accent6>
      <a:hlink>
        <a:srgbClr val="0000FF"/>
      </a:hlink>
      <a:folHlink>
        <a:srgbClr val="6565F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10513</TotalTime>
  <Words>1096</Words>
  <Application>Microsoft Office PowerPoint</Application>
  <PresentationFormat>Экран (4:3)</PresentationFormat>
  <Paragraphs>170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Обычная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SavinIV</dc:creator>
  <cp:lastModifiedBy>Анна С. Кельсина</cp:lastModifiedBy>
  <cp:revision>179</cp:revision>
  <cp:lastPrinted>2017-04-27T05:29:32Z</cp:lastPrinted>
  <dcterms:created xsi:type="dcterms:W3CDTF">2013-09-13T10:47:31Z</dcterms:created>
  <dcterms:modified xsi:type="dcterms:W3CDTF">2017-05-24T14:26:17Z</dcterms:modified>
</cp:coreProperties>
</file>