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66" r:id="rId2"/>
    <p:sldId id="281" r:id="rId3"/>
    <p:sldId id="293" r:id="rId4"/>
    <p:sldId id="274" r:id="rId5"/>
    <p:sldId id="282" r:id="rId6"/>
    <p:sldId id="289" r:id="rId7"/>
    <p:sldId id="283" r:id="rId8"/>
    <p:sldId id="290" r:id="rId9"/>
    <p:sldId id="284" r:id="rId10"/>
    <p:sldId id="291" r:id="rId11"/>
    <p:sldId id="292" r:id="rId12"/>
    <p:sldId id="288" r:id="rId13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>
      <p:cViewPr>
        <p:scale>
          <a:sx n="95" d="100"/>
          <a:sy n="95" d="100"/>
        </p:scale>
        <p:origin x="-75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BE7599-32E7-454C-8941-EAEBD365D24C}" type="datetimeFigureOut">
              <a:rPr lang="ru-RU"/>
              <a:pPr>
                <a:defRPr/>
              </a:pPr>
              <a:t>25.05.2017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BA0F4E-7EA3-4F1C-96D6-5B93C1C369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5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647990-6DC1-4933-8581-2CFA9A20EFB9}" type="datetimeFigureOut">
              <a:rPr lang="ru-RU"/>
              <a:pPr>
                <a:defRPr/>
              </a:pPr>
              <a:t>25.05.2017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39AE9A-94CC-46D2-9398-6F94C0EF3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198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FEA84-56B6-434D-ACE0-749E573190D7}" type="datetimeFigureOut">
              <a:rPr lang="ru-RU"/>
              <a:pPr>
                <a:defRPr/>
              </a:pPr>
              <a:t>25.05.2017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65A0-B5CF-4AA9-89E5-758D63C630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893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AF64F-255B-461C-ACAC-0291C1204E6B}" type="datetimeFigureOut">
              <a:rPr lang="ru-RU"/>
              <a:pPr>
                <a:defRPr/>
              </a:pPr>
              <a:t>25.05.2017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79A4-990B-4B16-A0A5-CD6B3D74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933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022F-56A4-44D5-AFBC-4F6DC95373AB}" type="datetimeFigureOut">
              <a:rPr lang="ru-RU"/>
              <a:pPr>
                <a:defRPr/>
              </a:pPr>
              <a:t>25.05.2017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6F69-DF0F-42A3-8835-4EDFA2C60F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066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09AD-F0E4-4306-8813-C816706C4320}" type="datetimeFigureOut">
              <a:rPr lang="ru-RU"/>
              <a:pPr>
                <a:defRPr/>
              </a:pPr>
              <a:t>25.05.2017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C68248C-37E7-4B70-9122-C6DAFCA739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8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530CE0-C59C-4BA8-BF44-39F6E0652649}" type="datetimeFigureOut">
              <a:rPr lang="ru-RU"/>
              <a:pPr>
                <a:defRPr/>
              </a:pPr>
              <a:t>25.05.2017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2F6CE-86C5-4951-A604-6371F4259D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32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0EFEB4-5721-42DF-A2A0-5FCF9B353617}" type="datetimeFigureOut">
              <a:rPr lang="ru-RU"/>
              <a:pPr>
                <a:defRPr/>
              </a:pPr>
              <a:t>25.05.2017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BE96-99C1-4F76-A5A8-6755138242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21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DDDC-F2D8-44EF-9E2F-3BCDEF6481B7}" type="datetimeFigureOut">
              <a:rPr lang="ru-RU"/>
              <a:pPr>
                <a:defRPr/>
              </a:pPr>
              <a:t>25.05.2017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DC388-7E3B-4B06-986D-4282BE1A8F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267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FBA9D-1CCB-4284-9C25-ECF72AC77164}" type="datetimeFigureOut">
              <a:rPr lang="ru-RU"/>
              <a:pPr>
                <a:defRPr/>
              </a:pPr>
              <a:t>25.05.2017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A1CE4A4-1EF5-412A-976F-226DB05453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5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2BFC-97DF-4CF7-B072-D84DB7B429E8}" type="datetimeFigureOut">
              <a:rPr lang="ru-RU"/>
              <a:pPr>
                <a:defRPr/>
              </a:pPr>
              <a:t>25.05.2017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77F6-32AB-4A66-A3EA-F8B1ACD68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608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C01828-611A-46F9-847E-A106D95612D8}" type="datetimeFigureOut">
              <a:rPr lang="ru-RU"/>
              <a:pPr>
                <a:defRPr/>
              </a:pPr>
              <a:t>25.05.2017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04B1F24E-DA24-43ED-AFAE-4DEBC76987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8FDFC2-71FF-4C69-BD52-F677C9B7EFAA}" type="datetimeFigureOut">
              <a:rPr lang="ru-RU"/>
              <a:pPr>
                <a:defRPr/>
              </a:pPr>
              <a:t>25.05.2017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DCA68246-7D49-4313-8F86-8A373991B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3" r:id="rId1"/>
    <p:sldLayoutId id="2147484234" r:id="rId2"/>
    <p:sldLayoutId id="2147484235" r:id="rId3"/>
    <p:sldLayoutId id="2147484236" r:id="rId4"/>
    <p:sldLayoutId id="2147484237" r:id="rId5"/>
    <p:sldLayoutId id="2147484238" r:id="rId6"/>
    <p:sldLayoutId id="2147484239" r:id="rId7"/>
    <p:sldLayoutId id="2147484240" r:id="rId8"/>
    <p:sldLayoutId id="2147484241" r:id="rId9"/>
    <p:sldLayoutId id="2147484242" r:id="rId10"/>
    <p:sldLayoutId id="21474842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8925" y="1196975"/>
            <a:ext cx="2411413" cy="2952750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аспиранта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Полина София Васильевна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2015-2018 гг.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 </a:t>
            </a:r>
            <a:r>
              <a:rPr lang="ru-RU" altLang="ru-RU" b="1" dirty="0" err="1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очно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38.06.01  Экономика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подготовки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и управление народным хозяйством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 descr="C:\Users\Матвей\Desktop\385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412776"/>
            <a:ext cx="2197536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2532" name="Picture 12" descr="Untitled-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ИНСТИТУТА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2230438"/>
          <a:ext cx="8137525" cy="185070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770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«Производительность труда, как фактор устойчивого развития территорий» 2016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3556" name="Picture 12" descr="Untitled-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175" y="136525"/>
            <a:ext cx="873125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ПРЕПОДАВАТЕЛЬСКАЯ ДЕЯТЕЛЬНОСТЬ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2132856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2016 г. </a:t>
            </a:r>
          </a:p>
          <a:p>
            <a:r>
              <a:rPr lang="ru-RU" dirty="0" smtClean="0"/>
              <a:t>Курс </a:t>
            </a:r>
            <a:r>
              <a:rPr lang="ru-RU" dirty="0" smtClean="0"/>
              <a:t>«Менеджмент» в </a:t>
            </a:r>
            <a:r>
              <a:rPr lang="ru-RU" dirty="0" smtClean="0"/>
              <a:t>8 классе общегородского факультатива НОЦ ИСЭРТ </a:t>
            </a:r>
            <a:r>
              <a:rPr lang="ru-RU" dirty="0" smtClean="0"/>
              <a:t>РАН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 rot="20866894">
            <a:off x="922338" y="2200275"/>
            <a:ext cx="1655762" cy="311467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1157158">
            <a:off x="2819400" y="1866900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 rot="360514">
            <a:off x="4945063" y="1851025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 rot="588414">
            <a:off x="6911975" y="2106613"/>
            <a:ext cx="1655763" cy="309721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4582" name="TextBox 12"/>
          <p:cNvSpPr txBox="1">
            <a:spLocks noChangeArrowheads="1"/>
          </p:cNvSpPr>
          <p:nvPr/>
        </p:nvSpPr>
        <p:spPr bwMode="auto">
          <a:xfrm rot="-645289">
            <a:off x="920750" y="2387600"/>
            <a:ext cx="12239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</a:t>
            </a:r>
          </a:p>
        </p:txBody>
      </p:sp>
      <p:sp>
        <p:nvSpPr>
          <p:cNvPr id="24583" name="TextBox 13"/>
          <p:cNvSpPr txBox="1">
            <a:spLocks noChangeArrowheads="1"/>
          </p:cNvSpPr>
          <p:nvPr/>
        </p:nvSpPr>
        <p:spPr bwMode="auto">
          <a:xfrm rot="-505610">
            <a:off x="2860675" y="2087563"/>
            <a:ext cx="1374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</a:t>
            </a:r>
          </a:p>
        </p:txBody>
      </p:sp>
      <p:sp>
        <p:nvSpPr>
          <p:cNvPr id="24584" name="TextBox 14"/>
          <p:cNvSpPr txBox="1">
            <a:spLocks noChangeArrowheads="1"/>
          </p:cNvSpPr>
          <p:nvPr/>
        </p:nvSpPr>
        <p:spPr bwMode="auto">
          <a:xfrm rot="325877">
            <a:off x="5091113" y="2020888"/>
            <a:ext cx="15843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</a:t>
            </a:r>
          </a:p>
        </p:txBody>
      </p:sp>
      <p:sp>
        <p:nvSpPr>
          <p:cNvPr id="24585" name="TextBox 15"/>
          <p:cNvSpPr txBox="1">
            <a:spLocks noChangeArrowheads="1"/>
          </p:cNvSpPr>
          <p:nvPr/>
        </p:nvSpPr>
        <p:spPr bwMode="auto">
          <a:xfrm rot="564435">
            <a:off x="7473950" y="2284413"/>
            <a:ext cx="10080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9750" y="11461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4588" name="Picture 12" descr="Untitled-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464300" y="2136775"/>
            <a:ext cx="2232025" cy="2587625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41288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900113" y="2560638"/>
            <a:ext cx="496728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 smtClean="0"/>
              <a:t>Конкурентоспособность как фактор устойчивого сбалансированного развития региона </a:t>
            </a:r>
            <a:r>
              <a:rPr lang="ru-RU" alt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altLang="ru-RU" sz="20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УЧЕНЫМ СОВЕТОМ ИСЭРТ РАН   ПРОТОКОЛ №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01-2016 от 28 </a:t>
            </a: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января 2016 г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6392863" y="4706938"/>
            <a:ext cx="237648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latin typeface="Arial" panose="020B0604020202020204" pitchFamily="34" charset="0"/>
              </a:rPr>
              <a:t>Зам. директора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latin typeface="Arial" panose="020B0604020202020204" pitchFamily="34" charset="0"/>
              </a:rPr>
              <a:t>по научной работе ИСЭРТ РАН, зав. отделом, </a:t>
            </a:r>
            <a:r>
              <a:rPr lang="ru-RU" altLang="ru-RU" sz="1400" dirty="0" err="1" smtClean="0">
                <a:latin typeface="Arial" panose="020B0604020202020204" pitchFamily="34" charset="0"/>
              </a:rPr>
              <a:t>д.э.н</a:t>
            </a:r>
            <a:r>
              <a:rPr lang="ru-RU" altLang="ru-RU" sz="1400" dirty="0" smtClean="0">
                <a:latin typeface="Arial" panose="020B0604020202020204" pitchFamily="34" charset="0"/>
              </a:rPr>
              <a:t>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latin typeface="Arial" panose="020B0604020202020204" pitchFamily="34" charset="0"/>
              </a:rPr>
              <a:t>Т.В. </a:t>
            </a:r>
            <a:r>
              <a:rPr lang="ru-RU" altLang="ru-RU" sz="1400" dirty="0" err="1" smtClean="0">
                <a:latin typeface="Arial" panose="020B0604020202020204" pitchFamily="34" charset="0"/>
              </a:rPr>
              <a:t>Ускова</a:t>
            </a:r>
            <a:endParaRPr lang="ru-RU" altLang="ru-RU" sz="1400" dirty="0">
              <a:latin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pic>
        <p:nvPicPr>
          <p:cNvPr id="14" name="Picture 2" descr="http://www.vscc.ac.ru/uploads/user_photo/6a46dc5793-uskov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232444"/>
            <a:ext cx="1756123" cy="2382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44450"/>
            <a:ext cx="836613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3" name="TextBox 5"/>
          <p:cNvSpPr txBox="1">
            <a:spLocks noChangeArrowheads="1"/>
          </p:cNvSpPr>
          <p:nvPr/>
        </p:nvSpPr>
        <p:spPr bwMode="auto">
          <a:xfrm>
            <a:off x="581025" y="1484784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и зачетов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462965"/>
              </p:ext>
            </p:extLst>
          </p:nvPr>
        </p:nvGraphicFramePr>
        <p:xfrm>
          <a:off x="611188" y="1843559"/>
          <a:ext cx="8064500" cy="99377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6432" name="TextBox 5"/>
          <p:cNvSpPr txBox="1">
            <a:spLocks noChangeArrowheads="1"/>
          </p:cNvSpPr>
          <p:nvPr/>
        </p:nvSpPr>
        <p:spPr bwMode="auto">
          <a:xfrm>
            <a:off x="581025" y="3140546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практики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185213"/>
              </p:ext>
            </p:extLst>
          </p:nvPr>
        </p:nvGraphicFramePr>
        <p:xfrm>
          <a:off x="683568" y="4293096"/>
          <a:ext cx="8064500" cy="9953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462965"/>
              </p:ext>
            </p:extLst>
          </p:nvPr>
        </p:nvGraphicFramePr>
        <p:xfrm>
          <a:off x="611188" y="1843559"/>
          <a:ext cx="8064500" cy="185633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Эконометрика, зачет.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Методология научных исследований,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дифференцированный зачет.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теория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зачет.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Психология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и педагогика высшей школы, дифференцированный зачет.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808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кандидатских </a:t>
            </a:r>
            <a:r>
              <a:rPr lang="ru-RU" altLang="ru-RU" sz="16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44450"/>
            <a:ext cx="836613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298900"/>
              </p:ext>
            </p:extLst>
          </p:nvPr>
        </p:nvGraphicFramePr>
        <p:xfrm>
          <a:off x="611188" y="1773238"/>
          <a:ext cx="8064500" cy="18153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79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789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14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32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История и философия науки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432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30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Специальность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xmlns="" val="53647138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7412" name="Picture 12" descr="Untitled-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Web of Science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Scopus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1916113"/>
          <a:ext cx="8208962" cy="237648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61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4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8433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12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xmlns="" val="361874934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8436" name="Picture 12" descr="Untitled-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ИЗДАНИЯ, 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1916113"/>
          <a:ext cx="8208962" cy="201771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040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083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596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xmlns="" val="356812487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1916113"/>
          <a:ext cx="8208962" cy="270692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Полина, С.В. Инновационный потенциал регионов России: понятие, факторы </a:t>
                      </a:r>
                      <a:endParaRPr kumimoji="0" lang="ru-RU" sz="11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Межрегиональное сотрудничество в формирующемся Евразийском экономическом пространстве : материалы II международной </a:t>
                      </a:r>
                      <a:r>
                        <a:rPr kumimoji="0" lang="ru-RU" sz="11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интернет-конференции</a:t>
                      </a:r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, г. Вологда, 20–24 июня 2016 г. – Вологда : ИСЭРТ РАН, 2016. –  стр. 160-166</a:t>
                      </a:r>
                      <a:endParaRPr kumimoji="0" lang="ru-RU" sz="11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Полина, С.В. Проблемы производительности труда в развитии сектора экономики региона</a:t>
                      </a:r>
                      <a:endParaRPr kumimoji="0" lang="ru-RU" sz="11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Экономика и социум. – режим доступа : http://iupr.ru/domains_data/files/zurnal_31/Melnikov%20A.E..pdf</a:t>
                      </a:r>
                      <a:endParaRPr kumimoji="0" lang="ru-RU" sz="11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Мельников А.Е.</a:t>
                      </a:r>
                      <a:endParaRPr kumimoji="0" lang="ru-RU" sz="11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Полина, С.В. Проблемы повышения производительности труда в экономике </a:t>
                      </a:r>
                      <a:endParaRPr kumimoji="0" lang="ru-RU" sz="11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Вопросы территориального развития. – 2017. – № 1.</a:t>
                      </a:r>
                      <a:endParaRPr kumimoji="0" lang="ru-RU" sz="11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216867818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914615"/>
              </p:ext>
            </p:extLst>
          </p:nvPr>
        </p:nvGraphicFramePr>
        <p:xfrm>
          <a:off x="539750" y="1772816"/>
          <a:ext cx="8353426" cy="419213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634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042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467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40281">
                  <a:extLst>
                    <a:ext uri="{9D8B030D-6E8A-4147-A177-3AD203B41FA5}">
                      <a16:colId xmlns="" xmlns:a16="http://schemas.microsoft.com/office/drawing/2014/main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9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19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«Проблемы экономического роста и устойчивого развития территорий», научно-практическая интернет-конференция, ИСЭРТ РАН, г. Вологда, 27-29 апреля 2016 г.</a:t>
                      </a:r>
                      <a:endParaRPr kumimoji="0" lang="ru-RU" sz="11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Производительность труда как фактор </a:t>
                      </a:r>
                      <a:r>
                        <a:rPr kumimoji="0" lang="ru-RU" sz="110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конкурентоспособности территорий</a:t>
                      </a:r>
                      <a:endParaRPr kumimoji="0" lang="ru-RU" sz="11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ОЧНО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10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Научный семинар-дискуссия ИСЭРТ РАН, 07.06.2016г.</a:t>
                      </a:r>
                      <a:endParaRPr kumimoji="0" lang="ru-RU" sz="11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Производительность труда как фактор устойчивого развития региона</a:t>
                      </a:r>
                      <a:endParaRPr kumimoji="0" lang="ru-RU" sz="11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ОЧНО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«Межрегиональное сотрудничество в формирующемся Евразийском экономическом пространстве», </a:t>
                      </a:r>
                      <a:r>
                        <a:rPr kumimoji="0" lang="en-US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II</a:t>
                      </a:r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Международная интернет-конференция, ИСЭРТ РАН, г. Вологда,  20-24 июня 2016 г.</a:t>
                      </a:r>
                      <a:endParaRPr kumimoji="0" lang="ru-RU" sz="11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Инновационный потенциал регионов России:</a:t>
                      </a:r>
                      <a:r>
                        <a:rPr kumimoji="0" lang="ru-RU" sz="11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понятие, факторы</a:t>
                      </a:r>
                      <a:endParaRPr kumimoji="0" lang="ru-RU" sz="11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ОЧНО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5411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Научный семинар-дискуссия ИСЭРТ РАН, 07.10.2016г.</a:t>
                      </a:r>
                      <a:endParaRPr kumimoji="0" lang="ru-RU" sz="11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Производительность труда как фактор социально-экономического развития территорий</a:t>
                      </a:r>
                      <a:endParaRPr kumimoji="0" lang="ru-RU" sz="11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ОЧНО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«Молодые исследователи - регионам», международная научная конференция, 18-21 апреля 2017, Вологда, </a:t>
                      </a:r>
                      <a:r>
                        <a:rPr kumimoji="0" lang="ru-RU" sz="11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ВоГУ</a:t>
                      </a:r>
                      <a:endParaRPr kumimoji="0" lang="ru-RU" sz="11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Влияние ресурсоемкости на экономическую эффективность</a:t>
                      </a:r>
                      <a:r>
                        <a:rPr kumimoji="0" lang="ru-RU" sz="11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Вологодской области</a:t>
                      </a:r>
                      <a:endParaRPr kumimoji="0" lang="ru-RU" sz="11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ОЧНО</a:t>
                      </a:r>
                    </a:p>
                    <a:p>
                      <a:pPr algn="ctr"/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ИНСТИТУТ СОЦИАЛЬНО-ЭКОНОМИЧЕСКОГО РАЗВИТИЯ ТЕРРИТОРИЙ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2230438"/>
          <a:ext cx="8208962" cy="18462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01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923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10485</TotalTime>
  <Words>709</Words>
  <Application>Microsoft Office PowerPoint</Application>
  <PresentationFormat>Экран (4:3)</PresentationFormat>
  <Paragraphs>171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Анна С. Кельсина</cp:lastModifiedBy>
  <cp:revision>180</cp:revision>
  <cp:lastPrinted>2017-04-27T05:29:32Z</cp:lastPrinted>
  <dcterms:created xsi:type="dcterms:W3CDTF">2013-09-13T10:47:31Z</dcterms:created>
  <dcterms:modified xsi:type="dcterms:W3CDTF">2017-05-25T11:37:28Z</dcterms:modified>
</cp:coreProperties>
</file>