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66" r:id="rId2"/>
    <p:sldId id="281" r:id="rId3"/>
    <p:sldId id="293" r:id="rId4"/>
    <p:sldId id="274" r:id="rId5"/>
    <p:sldId id="282" r:id="rId6"/>
    <p:sldId id="289" r:id="rId7"/>
    <p:sldId id="283" r:id="rId8"/>
    <p:sldId id="290" r:id="rId9"/>
    <p:sldId id="294" r:id="rId10"/>
    <p:sldId id="284" r:id="rId11"/>
    <p:sldId id="291" r:id="rId12"/>
    <p:sldId id="292" r:id="rId13"/>
    <p:sldId id="288" r:id="rId14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43" autoAdjust="0"/>
  </p:normalViewPr>
  <p:slideViewPr>
    <p:cSldViewPr>
      <p:cViewPr varScale="1">
        <p:scale>
          <a:sx n="56" d="100"/>
          <a:sy n="56" d="100"/>
        </p:scale>
        <p:origin x="-8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647990-6DC1-4933-8581-2CFA9A20EFB9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39AE9A-94CC-46D2-9398-6F94C0EF3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98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EA84-56B6-434D-ACE0-749E573190D7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65A0-B5CF-4AA9-89E5-758D63C630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93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AF64F-255B-461C-ACAC-0291C1204E6B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79A4-990B-4B16-A0A5-CD6B3D74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33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022F-56A4-44D5-AFBC-4F6DC95373AB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6F69-DF0F-42A3-8835-4EDFA2C60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66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09AD-F0E4-4306-8813-C816706C4320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C68248C-37E7-4B70-9122-C6DAFCA739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8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530CE0-C59C-4BA8-BF44-39F6E0652649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F6CE-86C5-4951-A604-6371F4259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0EFEB4-5721-42DF-A2A0-5FCF9B353617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BE96-99C1-4F76-A5A8-6755138242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1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DDDC-F2D8-44EF-9E2F-3BCDEF6481B7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C388-7E3B-4B06-986D-4282BE1A8F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2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BA9D-1CCB-4284-9C25-ECF72AC77164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1CE4A4-1EF5-412A-976F-226DB05453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5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2BFC-97DF-4CF7-B072-D84DB7B429E8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77F6-32AB-4A66-A3EA-F8B1ACD68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0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C01828-611A-46F9-847E-A106D95612D8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4B1F24E-DA24-43ED-AFAE-4DEBC7698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925" y="1196975"/>
            <a:ext cx="2411413" cy="2952750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Артамонова Анна Станиславовна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2016-2019 гг.</a:t>
            </a:r>
            <a:endParaRPr lang="ru-RU" altLang="ru-RU" b="1" u="sng" dirty="0" smtClean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очная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38.06.01 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подготовки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управление народным хозяйством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60" y="126048"/>
            <a:ext cx="964946" cy="83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\\FS\Free\Артамонова А.С\рабочий стол\Статьи\Артамонова А.С.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215" y="1196975"/>
            <a:ext cx="1912832" cy="2879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2230438"/>
          <a:ext cx="8208962" cy="18462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60" y="126048"/>
            <a:ext cx="964946" cy="83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253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ИНСТИТУТА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2230438"/>
          <a:ext cx="8137525" cy="18462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60" y="126048"/>
            <a:ext cx="964946" cy="83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355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175" y="136525"/>
            <a:ext cx="873125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ПРЕПОДАВАТЕЛЬСКАЯ ДЕЯТЕЛЬНОСТЬ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60" y="126048"/>
            <a:ext cx="964946" cy="83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 rot="20866894">
            <a:off x="922338" y="2200275"/>
            <a:ext cx="1655762" cy="31146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1157158">
            <a:off x="2819400" y="1866900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 rot="360514">
            <a:off x="4945063" y="1851025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 rot="588414">
            <a:off x="6911975" y="2106613"/>
            <a:ext cx="1655763" cy="309721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4582" name="TextBox 12"/>
          <p:cNvSpPr txBox="1">
            <a:spLocks noChangeArrowheads="1"/>
          </p:cNvSpPr>
          <p:nvPr/>
        </p:nvSpPr>
        <p:spPr bwMode="auto">
          <a:xfrm rot="-645289">
            <a:off x="920750" y="2387600"/>
            <a:ext cx="12239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</a:t>
            </a:r>
          </a:p>
        </p:txBody>
      </p:sp>
      <p:sp>
        <p:nvSpPr>
          <p:cNvPr id="24583" name="TextBox 13"/>
          <p:cNvSpPr txBox="1">
            <a:spLocks noChangeArrowheads="1"/>
          </p:cNvSpPr>
          <p:nvPr/>
        </p:nvSpPr>
        <p:spPr bwMode="auto">
          <a:xfrm rot="-505610">
            <a:off x="2860675" y="2087563"/>
            <a:ext cx="1374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</a:t>
            </a:r>
          </a:p>
        </p:txBody>
      </p:sp>
      <p:sp>
        <p:nvSpPr>
          <p:cNvPr id="24584" name="TextBox 14"/>
          <p:cNvSpPr txBox="1">
            <a:spLocks noChangeArrowheads="1"/>
          </p:cNvSpPr>
          <p:nvPr/>
        </p:nvSpPr>
        <p:spPr bwMode="auto">
          <a:xfrm rot="325877">
            <a:off x="5091113" y="2020888"/>
            <a:ext cx="15843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</a:t>
            </a:r>
          </a:p>
        </p:txBody>
      </p:sp>
      <p:sp>
        <p:nvSpPr>
          <p:cNvPr id="24585" name="TextBox 15"/>
          <p:cNvSpPr txBox="1">
            <a:spLocks noChangeArrowheads="1"/>
          </p:cNvSpPr>
          <p:nvPr/>
        </p:nvSpPr>
        <p:spPr bwMode="auto">
          <a:xfrm rot="564435">
            <a:off x="7473950" y="2284413"/>
            <a:ext cx="10080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45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60" y="126048"/>
            <a:ext cx="964946" cy="83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464300" y="2136775"/>
            <a:ext cx="2232025" cy="2587625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41288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900113" y="2560638"/>
            <a:ext cx="49672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«ОЦЕНКА ФУНКЦИОНИРОВАНИЯ НЕКОММЕРЧЕСКИХ ОРГАНИЗАЦИЙ В РЕГИОНАХ»</a:t>
            </a:r>
            <a:endParaRPr lang="ru-RU" altLang="ru-RU" sz="20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ИСЭРТ РАН   ПРОТОКОЛ №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11-16 от 26.12.2016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392863" y="4706938"/>
            <a:ext cx="23764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latin typeface="Arial" panose="020B0604020202020204" pitchFamily="34" charset="0"/>
              </a:rPr>
              <a:t>Зам. директора по научной работе, зав. отделом д.э.н.</a:t>
            </a:r>
            <a:r>
              <a:rPr lang="ru-RU" altLang="ru-RU" sz="1400" dirty="0">
                <a:latin typeface="Arial" panose="020B0604020202020204" pitchFamily="34" charset="0"/>
              </a:rPr>
              <a:t> </a:t>
            </a:r>
            <a:r>
              <a:rPr lang="ru-RU" altLang="ru-RU" sz="1400" dirty="0" smtClean="0">
                <a:latin typeface="Arial" panose="020B0604020202020204" pitchFamily="34" charset="0"/>
              </a:rPr>
              <a:t>К.А. </a:t>
            </a:r>
            <a:r>
              <a:rPr lang="ru-RU" altLang="ru-RU" sz="1400" dirty="0" err="1" smtClean="0">
                <a:latin typeface="Arial" panose="020B0604020202020204" pitchFamily="34" charset="0"/>
              </a:rPr>
              <a:t>Гулин</a:t>
            </a:r>
            <a:endParaRPr lang="ru-RU" altLang="ru-RU" sz="1400" dirty="0">
              <a:latin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pic>
        <p:nvPicPr>
          <p:cNvPr id="2050" name="Picture 2" descr="Картинки по запросу Институт социально-экономического развития территории РАН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4616" y="2232507"/>
            <a:ext cx="1872980" cy="2396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644" y="77788"/>
            <a:ext cx="1037988" cy="90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60" y="126048"/>
            <a:ext cx="964946" cy="83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3" name="TextBox 5"/>
          <p:cNvSpPr txBox="1">
            <a:spLocks noChangeArrowheads="1"/>
          </p:cNvSpPr>
          <p:nvPr/>
        </p:nvSpPr>
        <p:spPr bwMode="auto">
          <a:xfrm>
            <a:off x="581025" y="1484784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и зачетов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792543"/>
              </p:ext>
            </p:extLst>
          </p:nvPr>
        </p:nvGraphicFramePr>
        <p:xfrm>
          <a:off x="611188" y="1843559"/>
          <a:ext cx="8064500" cy="168241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теория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Методология научных исследований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Научно-исследовательская деятельность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Педагогика и психология высшей школы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</a:tr>
            </a:tbl>
          </a:graphicData>
        </a:graphic>
      </p:graphicFrame>
      <p:sp>
        <p:nvSpPr>
          <p:cNvPr id="16432" name="TextBox 5"/>
          <p:cNvSpPr txBox="1">
            <a:spLocks noChangeArrowheads="1"/>
          </p:cNvSpPr>
          <p:nvPr/>
        </p:nvSpPr>
        <p:spPr bwMode="auto">
          <a:xfrm>
            <a:off x="612681" y="3645024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840913"/>
              </p:ext>
            </p:extLst>
          </p:nvPr>
        </p:nvGraphicFramePr>
        <p:xfrm>
          <a:off x="581025" y="4149080"/>
          <a:ext cx="8064500" cy="9953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95" y="104807"/>
            <a:ext cx="964946" cy="83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8808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кандидатских </a:t>
            </a:r>
            <a:r>
              <a:rPr lang="ru-RU" altLang="ru-RU" sz="16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080301"/>
              </p:ext>
            </p:extLst>
          </p:nvPr>
        </p:nvGraphicFramePr>
        <p:xfrm>
          <a:off x="611188" y="1773238"/>
          <a:ext cx="8064500" cy="18153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78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14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32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и философия науки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432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30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Специальность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536471384"/>
                  </a:ext>
                </a:extLst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60" y="126048"/>
            <a:ext cx="964946" cy="83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74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Web of Science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Scopus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1916113"/>
          <a:ext cx="8208962" cy="237648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4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3618749344"/>
                  </a:ext>
                </a:extLst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60" y="126048"/>
            <a:ext cx="964946" cy="83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843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1916113"/>
          <a:ext cx="8208962" cy="201771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40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208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596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3568124874"/>
                  </a:ext>
                </a:extLst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60" y="126048"/>
            <a:ext cx="964946" cy="83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671508"/>
              </p:ext>
            </p:extLst>
          </p:nvPr>
        </p:nvGraphicFramePr>
        <p:xfrm>
          <a:off x="539750" y="1916113"/>
          <a:ext cx="8208962" cy="44839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altLang="ru-RU" sz="1400" b="1" dirty="0" smtClean="0">
                          <a:solidFill>
                            <a:schemeClr val="tx1">
                              <a:tint val="8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Маркетинговая деятельность в некоммерческой организации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altLang="ru-RU" sz="1400" b="1" dirty="0" smtClean="0">
                          <a:solidFill>
                            <a:schemeClr val="tx1">
                              <a:tint val="8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Артамонова, А.С. Маркетинговая деятельность в некоммерческой организации / А.С. Артамонова // Материалы межрегиональной научной конференции X Ежегодной научной сессии аспирантов и молодых ученых : в 4-х т. / М-во образования и науки РФ ; </a:t>
                      </a:r>
                      <a:r>
                        <a:rPr lang="ru-RU" altLang="ru-RU" sz="1400" b="1" dirty="0" err="1" smtClean="0">
                          <a:solidFill>
                            <a:schemeClr val="tx1">
                              <a:tint val="8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Вологод</a:t>
                      </a:r>
                      <a:r>
                        <a:rPr lang="ru-RU" altLang="ru-RU" sz="1400" b="1" dirty="0" smtClean="0">
                          <a:solidFill>
                            <a:schemeClr val="tx1">
                              <a:tint val="8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гос. ун-т. – Вологда : </a:t>
                      </a:r>
                      <a:r>
                        <a:rPr lang="ru-RU" altLang="ru-RU" sz="1400" b="1" dirty="0" err="1" smtClean="0">
                          <a:solidFill>
                            <a:schemeClr val="tx1">
                              <a:tint val="8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ВоГУ</a:t>
                      </a:r>
                      <a:r>
                        <a:rPr lang="ru-RU" altLang="ru-RU" sz="1400" b="1" dirty="0" smtClean="0">
                          <a:solidFill>
                            <a:schemeClr val="tx1">
                              <a:tint val="8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2016. – Т. 3. – 210 с. : ил., табл. С. 121–124</a:t>
                      </a:r>
                      <a:r>
                        <a:rPr lang="ru-RU" alt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tx1">
                              <a:tint val="8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Оценка состояния сектора некоммерческих организаций </a:t>
                      </a:r>
                      <a:endParaRPr kumimoji="0" lang="ru-RU" sz="1400" b="1" kern="1200" dirty="0">
                        <a:solidFill>
                          <a:schemeClr val="tx1">
                            <a:tint val="8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tx1">
                              <a:tint val="8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Артамонова, А.С. Оценка состояния сектора некоммерческих организаций [Электронный ресурс] / А.С. Артамонова // Социальное пространство. – 2017. – № 3. – Режим доступа: http://sa.vscc.ac.ru/article/2313</a:t>
                      </a:r>
                      <a:endParaRPr kumimoji="0" lang="ru-RU" sz="1400" b="1" kern="1200" dirty="0">
                        <a:solidFill>
                          <a:schemeClr val="tx1">
                            <a:tint val="8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2168678181"/>
                  </a:ext>
                </a:extLst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60" y="126048"/>
            <a:ext cx="964946" cy="83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291860"/>
              </p:ext>
            </p:extLst>
          </p:nvPr>
        </p:nvGraphicFramePr>
        <p:xfrm>
          <a:off x="539750" y="1844824"/>
          <a:ext cx="8353426" cy="441961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874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8069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40281">
                  <a:extLst>
                    <a:ext uri="{9D8B030D-6E8A-4147-A177-3AD203B41FA5}">
                      <a16:colId xmlns="" xmlns:a16="http://schemas.microsoft.com/office/drawing/2014/main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Выступление с докладом на Х Ежегодной научной сессии аспирантов и молодых ученых (ВГУ, 23-25 ноября 2016)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Маркетинговая деятельность в некоммерческой организации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Выступление с докладом на Всероссийской научно-практической конференции «Молодые ученые – экономике региона» - 2016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(16 декабря 2016 г.)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Социальное предпринимательство как вид экономической деятельности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Выступление с докладом на II Международной научно-практической интернет-конференции «Проблемы экономического роста и устойчивого развития территорий» (16-18 мая 2017).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Роль негосударственных некоммерческих организаций в решении социальных проблем региона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60" y="126048"/>
            <a:ext cx="964946" cy="83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627804"/>
              </p:ext>
            </p:extLst>
          </p:nvPr>
        </p:nvGraphicFramePr>
        <p:xfrm>
          <a:off x="539750" y="1844824"/>
          <a:ext cx="8353426" cy="395535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874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8069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40281">
                  <a:extLst>
                    <a:ext uri="{9D8B030D-6E8A-4147-A177-3AD203B41FA5}">
                      <a16:colId xmlns="" xmlns:a16="http://schemas.microsoft.com/office/drawing/2014/main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Выступление с докладом на Российской научной интернет-конференции «Проблемы и перспективы развития научно-технологического пространства» (26-30 июня 2017)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Инновации в деятельности некоммерческих организаций: зарубежный опыт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Выступление с докладом на IV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междунар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 науч.-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практ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конф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 «Актуальные проблемы развития человеческого потенциала в современном обществе» (6–7 декабря 2017 г.)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Возможности развития негосударственных некоммерческих организаций в сфере здравоохранения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60" y="126048"/>
            <a:ext cx="964946" cy="83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853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10467</TotalTime>
  <Words>790</Words>
  <Application>Microsoft Office PowerPoint</Application>
  <PresentationFormat>Экран (4:3)</PresentationFormat>
  <Paragraphs>173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Анна С. Кельсина</cp:lastModifiedBy>
  <cp:revision>177</cp:revision>
  <cp:lastPrinted>2017-04-27T05:29:32Z</cp:lastPrinted>
  <dcterms:created xsi:type="dcterms:W3CDTF">2013-09-13T10:47:31Z</dcterms:created>
  <dcterms:modified xsi:type="dcterms:W3CDTF">2018-07-02T05:54:10Z</dcterms:modified>
</cp:coreProperties>
</file>