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sldIdLst>
    <p:sldId id="266" r:id="rId2"/>
    <p:sldId id="281" r:id="rId3"/>
    <p:sldId id="293" r:id="rId4"/>
    <p:sldId id="274" r:id="rId5"/>
    <p:sldId id="282" r:id="rId6"/>
    <p:sldId id="289" r:id="rId7"/>
    <p:sldId id="283" r:id="rId8"/>
    <p:sldId id="290" r:id="rId9"/>
    <p:sldId id="294" r:id="rId10"/>
    <p:sldId id="284" r:id="rId11"/>
    <p:sldId id="291" r:id="rId12"/>
    <p:sldId id="292" r:id="rId13"/>
    <p:sldId id="288" r:id="rId14"/>
  </p:sldIdLst>
  <p:sldSz cx="9144000" cy="6858000" type="screen4x3"/>
  <p:notesSz cx="6797675" cy="987266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3399"/>
    <a:srgbClr val="FFFFFF"/>
    <a:srgbClr val="00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94643" autoAdjust="0"/>
  </p:normalViewPr>
  <p:slideViewPr>
    <p:cSldViewPr>
      <p:cViewPr varScale="1">
        <p:scale>
          <a:sx n="56" d="100"/>
          <a:sy n="56" d="100"/>
        </p:scale>
        <p:origin x="-82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BBE7599-32E7-454C-8941-EAEBD365D24C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BBA0F4E-7EA3-4F1C-96D6-5B93C1C3691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655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B647990-6DC1-4933-8581-2CFA9A20EFB9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739AE9A-94CC-46D2-9398-6F94C0EF3B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31989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FEA84-56B6-434D-ACE0-749E573190D7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465A0-B5CF-4AA9-89E5-758D63C630D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78935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AF64F-255B-461C-ACAC-0291C1204E6B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879A4-990B-4B16-A0A5-CD6B3D7481B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9337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0022F-56A4-44D5-AFBC-4F6DC95373AB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36F69-DF0F-42A3-8835-4EDFA2C60F5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50662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D09AD-F0E4-4306-8813-C816706C4320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>
              <a:defRPr/>
            </a:pPr>
            <a:fld id="{EC68248C-37E7-4B70-9122-C6DAFCA739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281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1530CE0-C59C-4BA8-BF44-39F6E0652649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2F6CE-86C5-4951-A604-6371F4259D1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323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70EFEB4-5721-42DF-A2A0-5FCF9B353617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DBE96-99C1-4F76-A5A8-67551382428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212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DDDDC-F2D8-44EF-9E2F-3BCDEF6481B7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DC388-7E3B-4B06-986D-4282BE1A8F4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12677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FBA9D-1CCB-4284-9C25-ECF72AC77164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A1CE4A4-1EF5-412A-976F-226DB05453C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0570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52BFC-97DF-4CF7-B072-D84DB7B429E8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877F6-32AB-4A66-A3EA-F8B1ACD68DC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6080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FC01828-611A-46F9-847E-A106D95612D8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04B1F24E-DA24-43ED-AFAE-4DEBC76987A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0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48DD2"/>
            </a:gs>
            <a:gs pos="48000">
              <a:srgbClr val="C8DAF0"/>
            </a:gs>
            <a:gs pos="100000">
              <a:srgbClr val="DDE8F6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8FDFC2-71FF-4C69-BD52-F677C9B7EFAA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  <a:latin typeface="Franklin Gothic Book" panose="020B0503020102020204" pitchFamily="34" charset="0"/>
              </a:defRPr>
            </a:lvl1pPr>
          </a:lstStyle>
          <a:p>
            <a:pPr>
              <a:defRPr/>
            </a:pPr>
            <a:fld id="{DCA68246-7D49-4313-8F86-8A373991BFF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33" r:id="rId1"/>
    <p:sldLayoutId id="2147484234" r:id="rId2"/>
    <p:sldLayoutId id="2147484235" r:id="rId3"/>
    <p:sldLayoutId id="2147484236" r:id="rId4"/>
    <p:sldLayoutId id="2147484237" r:id="rId5"/>
    <p:sldLayoutId id="2147484238" r:id="rId6"/>
    <p:sldLayoutId id="2147484239" r:id="rId7"/>
    <p:sldLayoutId id="2147484240" r:id="rId8"/>
    <p:sldLayoutId id="2147484241" r:id="rId9"/>
    <p:sldLayoutId id="2147484242" r:id="rId10"/>
    <p:sldLayoutId id="21474842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17365D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8DB3E2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hape 72"/>
          <p:cNvSpPr txBox="1">
            <a:spLocks/>
          </p:cNvSpPr>
          <p:nvPr/>
        </p:nvSpPr>
        <p:spPr bwMode="auto">
          <a:xfrm>
            <a:off x="3773488" y="3789363"/>
            <a:ext cx="4246562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195263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 defTabSz="195263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 defTabSz="195263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 defTabSz="195263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 defTabSz="195263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500" b="1">
              <a:solidFill>
                <a:srgbClr val="FFFFFF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8925" y="1196975"/>
            <a:ext cx="2411413" cy="2952750"/>
          </a:xfrm>
          <a:prstGeom prst="round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4341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4343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Скругленный прямоугольник 1"/>
          <p:cNvSpPr/>
          <p:nvPr/>
        </p:nvSpPr>
        <p:spPr>
          <a:xfrm>
            <a:off x="2833867" y="3284984"/>
            <a:ext cx="6170433" cy="3168352"/>
          </a:xfrm>
          <a:prstGeom prst="roundRect">
            <a:avLst/>
          </a:prstGeom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Портфолио аспиранта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Ф.И.О.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Артамонова Анна Станиславовна 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</a:t>
            </a: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2016-2019 гг.</a:t>
            </a:r>
            <a:endParaRPr lang="ru-RU" altLang="ru-RU" b="1" u="sng" dirty="0" smtClean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</a:t>
            </a: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очная</a:t>
            </a:r>
            <a:endParaRPr lang="ru-RU" altLang="ru-RU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</a:t>
            </a: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b="1" u="sng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38.06.01 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 подготовки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 </a:t>
            </a:r>
            <a:r>
              <a:rPr lang="ru-RU" altLang="ru-RU" b="1" u="sng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управление народным хозяйством</a:t>
            </a:r>
            <a:endParaRPr lang="ru-RU" altLang="ru-RU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60" y="126048"/>
            <a:ext cx="964946" cy="839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\\FS\Free\Артамонова А.С\рабочий стол\Статьи\Артамонова А.С.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215" y="1196975"/>
            <a:ext cx="1912832" cy="2879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150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</a:t>
            </a:r>
            <a:r>
              <a:rPr lang="ru-RU" dirty="0"/>
              <a:t>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в грантах, конкурсах, ОЛИМПИАДАХ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539750" y="2230438"/>
          <a:ext cx="8208962" cy="184626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2011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99236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2045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1672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56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9391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60" y="126048"/>
            <a:ext cx="964946" cy="839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2532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</a:t>
            </a:r>
            <a:r>
              <a:rPr lang="ru-RU" dirty="0"/>
              <a:t>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/>
              <a:t> </a:t>
            </a:r>
            <a:r>
              <a:rPr lang="ru-RU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НИР </a:t>
            </a:r>
            <a:r>
              <a:rPr lang="ru-RU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ИНСТИТУТА</a:t>
            </a:r>
            <a:endParaRPr lang="ru-RU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539750" y="2230438"/>
          <a:ext cx="8137525" cy="184626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586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1845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7708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1672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НИР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56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9391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60" y="126048"/>
            <a:ext cx="964946" cy="839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3556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1175" y="136525"/>
            <a:ext cx="873125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ПРЕПОДАВАТЕЛЬСКАЯ ДЕЯТЕЛЬНОСТЬ</a:t>
            </a:r>
            <a:endParaRPr lang="ru-RU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60" y="126048"/>
            <a:ext cx="964946" cy="839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 rot="20866894">
            <a:off x="922338" y="2200275"/>
            <a:ext cx="1655762" cy="311467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1157158">
            <a:off x="2819400" y="1866900"/>
            <a:ext cx="1657350" cy="309562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 rot="360514">
            <a:off x="4945063" y="1851025"/>
            <a:ext cx="1657350" cy="309562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 rot="588414">
            <a:off x="6911975" y="2106613"/>
            <a:ext cx="1655763" cy="309721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24582" name="TextBox 12"/>
          <p:cNvSpPr txBox="1">
            <a:spLocks noChangeArrowheads="1"/>
          </p:cNvSpPr>
          <p:nvPr/>
        </p:nvSpPr>
        <p:spPr bwMode="auto">
          <a:xfrm rot="-645289">
            <a:off x="920750" y="2387600"/>
            <a:ext cx="12239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Диплом</a:t>
            </a:r>
          </a:p>
        </p:txBody>
      </p:sp>
      <p:sp>
        <p:nvSpPr>
          <p:cNvPr id="24583" name="TextBox 13"/>
          <p:cNvSpPr txBox="1">
            <a:spLocks noChangeArrowheads="1"/>
          </p:cNvSpPr>
          <p:nvPr/>
        </p:nvSpPr>
        <p:spPr bwMode="auto">
          <a:xfrm rot="-505610">
            <a:off x="2860675" y="2087563"/>
            <a:ext cx="13747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Сертификат</a:t>
            </a:r>
          </a:p>
        </p:txBody>
      </p:sp>
      <p:sp>
        <p:nvSpPr>
          <p:cNvPr id="24584" name="TextBox 14"/>
          <p:cNvSpPr txBox="1">
            <a:spLocks noChangeArrowheads="1"/>
          </p:cNvSpPr>
          <p:nvPr/>
        </p:nvSpPr>
        <p:spPr bwMode="auto">
          <a:xfrm rot="325877">
            <a:off x="5091113" y="2020888"/>
            <a:ext cx="15843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Свидетельство</a:t>
            </a:r>
          </a:p>
        </p:txBody>
      </p:sp>
      <p:sp>
        <p:nvSpPr>
          <p:cNvPr id="24585" name="TextBox 15"/>
          <p:cNvSpPr txBox="1">
            <a:spLocks noChangeArrowheads="1"/>
          </p:cNvSpPr>
          <p:nvPr/>
        </p:nvSpPr>
        <p:spPr bwMode="auto">
          <a:xfrm rot="564435">
            <a:off x="7473950" y="2284413"/>
            <a:ext cx="10080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9750" y="1146175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smtClean="0"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НАУЧНЫЕ И ТВОРЧЕСКИЕ ДОСТИЖЕНИЯ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458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60" y="126048"/>
            <a:ext cx="964946" cy="839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548DD2"/>
            </a:gs>
            <a:gs pos="48000">
              <a:srgbClr val="C8DAF0"/>
            </a:gs>
            <a:gs pos="100000">
              <a:srgbClr val="DDE8F6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6464300" y="2136775"/>
            <a:ext cx="2232025" cy="2587625"/>
          </a:xfrm>
          <a:prstGeom prst="round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5363" name="TextBox 10"/>
          <p:cNvSpPr txBox="1">
            <a:spLocks noChangeArrowheads="1"/>
          </p:cNvSpPr>
          <p:nvPr/>
        </p:nvSpPr>
        <p:spPr bwMode="auto">
          <a:xfrm>
            <a:off x="6659563" y="2576513"/>
            <a:ext cx="1828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>
                <a:latin typeface="Arial" panose="020B0604020202020204" pitchFamily="34" charset="0"/>
              </a:rPr>
              <a:t>ФОТО</a:t>
            </a:r>
          </a:p>
        </p:txBody>
      </p:sp>
      <p:sp>
        <p:nvSpPr>
          <p:cNvPr id="15364" name="Line 8"/>
          <p:cNvSpPr>
            <a:spLocks noChangeShapeType="1"/>
          </p:cNvSpPr>
          <p:nvPr/>
        </p:nvSpPr>
        <p:spPr bwMode="auto">
          <a:xfrm flipV="1">
            <a:off x="1692275" y="549275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41288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5366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8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64300" y="1800225"/>
            <a:ext cx="22764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6" tIns="46034" rIns="92066" bIns="46034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/>
              <a:t>Научный руководитель</a:t>
            </a:r>
          </a:p>
        </p:txBody>
      </p:sp>
      <p:sp>
        <p:nvSpPr>
          <p:cNvPr id="15369" name="TextBox 6"/>
          <p:cNvSpPr txBox="1">
            <a:spLocks noChangeArrowheads="1"/>
          </p:cNvSpPr>
          <p:nvPr/>
        </p:nvSpPr>
        <p:spPr bwMode="auto">
          <a:xfrm>
            <a:off x="900113" y="2560638"/>
            <a:ext cx="496728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«ОЦЕНКА ФУНКЦИОНИРОВАНИЯ НЕКОММЕРЧЕСКИХ ОРГАНИЗАЦИЙ В РЕГИОНАХ»</a:t>
            </a:r>
            <a:endParaRPr lang="ru-RU" altLang="ru-RU" sz="2000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7850" y="5672138"/>
            <a:ext cx="7954963" cy="585787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ТЕМА ДИССЕРТАЦИОННОГО ИССЛЕДОВАНИЯ УТВЕРЖДЕНА УЧЕНЫМ СОВЕТОМ ИСЭРТ РАН   ПРОТОКОЛ №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11-16 от 26.12.2016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г. </a:t>
            </a:r>
          </a:p>
        </p:txBody>
      </p:sp>
      <p:sp>
        <p:nvSpPr>
          <p:cNvPr id="15371" name="TextBox 12"/>
          <p:cNvSpPr txBox="1">
            <a:spLocks noChangeArrowheads="1"/>
          </p:cNvSpPr>
          <p:nvPr/>
        </p:nvSpPr>
        <p:spPr bwMode="auto">
          <a:xfrm>
            <a:off x="6392863" y="4706938"/>
            <a:ext cx="237648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 smtClean="0">
                <a:latin typeface="Arial" panose="020B0604020202020204" pitchFamily="34" charset="0"/>
              </a:rPr>
              <a:t>Зам. директора по научной работе, зав. отделом д.э.н.</a:t>
            </a:r>
            <a:r>
              <a:rPr lang="ru-RU" altLang="ru-RU" sz="1400" dirty="0">
                <a:latin typeface="Arial" panose="020B0604020202020204" pitchFamily="34" charset="0"/>
              </a:rPr>
              <a:t> </a:t>
            </a:r>
            <a:r>
              <a:rPr lang="ru-RU" altLang="ru-RU" sz="1400" dirty="0" smtClean="0">
                <a:latin typeface="Arial" panose="020B0604020202020204" pitchFamily="34" charset="0"/>
              </a:rPr>
              <a:t>К.А. </a:t>
            </a:r>
            <a:r>
              <a:rPr lang="ru-RU" altLang="ru-RU" sz="1400" dirty="0" err="1" smtClean="0">
                <a:latin typeface="Arial" panose="020B0604020202020204" pitchFamily="34" charset="0"/>
              </a:rPr>
              <a:t>Гулин</a:t>
            </a:r>
            <a:endParaRPr lang="ru-RU" altLang="ru-RU" sz="1400" dirty="0">
              <a:latin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6275" y="1098550"/>
            <a:ext cx="781208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ДИССЕРТАЦИОННОГО ИССЛЕДОВАНИЯ:</a:t>
            </a:r>
          </a:p>
        </p:txBody>
      </p:sp>
      <p:pic>
        <p:nvPicPr>
          <p:cNvPr id="2050" name="Picture 2" descr="Картинки по запросу Институт социально-экономического развития территории РАН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4616" y="2232507"/>
            <a:ext cx="1872980" cy="2396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644" y="77788"/>
            <a:ext cx="1037988" cy="90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60" y="126048"/>
            <a:ext cx="964946" cy="839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981075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ВЫПОЛНЕНИЕ УЧЕБНОГО ПЛАНА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638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13" name="TextBox 5"/>
          <p:cNvSpPr txBox="1">
            <a:spLocks noChangeArrowheads="1"/>
          </p:cNvSpPr>
          <p:nvPr/>
        </p:nvSpPr>
        <p:spPr bwMode="auto">
          <a:xfrm>
            <a:off x="581025" y="1484784"/>
            <a:ext cx="80946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2.1. Сдача 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экзаменов и зачетов</a:t>
            </a: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5792543"/>
              </p:ext>
            </p:extLst>
          </p:nvPr>
        </p:nvGraphicFramePr>
        <p:xfrm>
          <a:off x="611188" y="1843559"/>
          <a:ext cx="8064500" cy="168241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037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2679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06150">
                  <a:extLst>
                    <a:ext uri="{9D8B030D-6E8A-4147-A177-3AD203B41FA5}">
                      <a16:colId xmlns="" xmlns:a16="http://schemas.microsoft.com/office/drawing/2014/main" val="664717056"/>
                    </a:ext>
                  </a:extLst>
                </a:gridCol>
              </a:tblGrid>
              <a:tr h="30513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дисциплины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Экономическая теория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Методология научных исследований</a:t>
                      </a: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хорошо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Научно-исследовательская деятельность</a:t>
                      </a: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smtClean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Педагогика и психология высшей школы</a:t>
                      </a: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хорошо</a:t>
                      </a:r>
                    </a:p>
                  </a:txBody>
                  <a:tcPr marL="91446" marR="91446" marT="45761" marB="45761"/>
                </a:tc>
              </a:tr>
            </a:tbl>
          </a:graphicData>
        </a:graphic>
      </p:graphicFrame>
      <p:sp>
        <p:nvSpPr>
          <p:cNvPr id="16432" name="TextBox 5"/>
          <p:cNvSpPr txBox="1">
            <a:spLocks noChangeArrowheads="1"/>
          </p:cNvSpPr>
          <p:nvPr/>
        </p:nvSpPr>
        <p:spPr bwMode="auto">
          <a:xfrm>
            <a:off x="612681" y="3645024"/>
            <a:ext cx="80946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2.2. 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Прохождение практики</a:t>
            </a: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9840913"/>
              </p:ext>
            </p:extLst>
          </p:nvPr>
        </p:nvGraphicFramePr>
        <p:xfrm>
          <a:off x="581025" y="4149080"/>
          <a:ext cx="8064500" cy="99536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4810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32883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87560">
                  <a:extLst>
                    <a:ext uri="{9D8B030D-6E8A-4147-A177-3AD203B41FA5}">
                      <a16:colId xmlns="" xmlns:a16="http://schemas.microsoft.com/office/drawing/2014/main" val="664717056"/>
                    </a:ext>
                  </a:extLst>
                </a:gridCol>
              </a:tblGrid>
              <a:tr h="31289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Вид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практики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940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Педагогическая практика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30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Экономическая практика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695" y="104807"/>
            <a:ext cx="964946" cy="839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8808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981075"/>
            <a:ext cx="8135938" cy="338554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600" b="1" cap="all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sz="16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Сдача кандидатских </a:t>
            </a:r>
            <a:r>
              <a:rPr lang="ru-RU" altLang="ru-RU" sz="16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экзаменов</a:t>
            </a:r>
            <a:endParaRPr lang="ru-RU" altLang="ru-RU" sz="1600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638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8080301"/>
              </p:ext>
            </p:extLst>
          </p:nvPr>
        </p:nvGraphicFramePr>
        <p:xfrm>
          <a:off x="611188" y="1773238"/>
          <a:ext cx="8064500" cy="181536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796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2789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87560">
                  <a:extLst>
                    <a:ext uri="{9D8B030D-6E8A-4147-A177-3AD203B41FA5}">
                      <a16:colId xmlns="" xmlns:a16="http://schemas.microsoft.com/office/drawing/2014/main" val="664717056"/>
                    </a:ext>
                  </a:extLst>
                </a:gridCol>
              </a:tblGrid>
              <a:tr h="14513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Экзамен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327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История и философия науки 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432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Иностранный язык 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9303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Специальность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="" xmlns:a16="http://schemas.microsoft.com/office/drawing/2014/main" val="536471384"/>
                  </a:ext>
                </a:extLst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60" y="126048"/>
            <a:ext cx="964946" cy="839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7412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54050" y="1146175"/>
            <a:ext cx="7734300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ПУБЛИКАЦИИ В НАУЧНЫХ ИЗДАНИЯ</a:t>
            </a:r>
            <a:r>
              <a:rPr lang="en-US" sz="1600" b="1" cap="all" dirty="0">
                <a:latin typeface="Times New Roman" pitchFamily="18" charset="0"/>
                <a:cs typeface="Times New Roman" pitchFamily="18" charset="0"/>
              </a:rPr>
              <a:t> Web of Science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600" b="1" cap="all" dirty="0">
                <a:latin typeface="Times New Roman" pitchFamily="18" charset="0"/>
                <a:cs typeface="Times New Roman" pitchFamily="18" charset="0"/>
              </a:rPr>
              <a:t> Scopus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539750" y="1916113"/>
          <a:ext cx="8208962" cy="237648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3613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45638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4040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8433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9128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5043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5043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extLst>
                  <a:ext uri="{0D108BD9-81ED-4DB2-BD59-A6C34878D82A}">
                    <a16:rowId xmlns="" xmlns:a16="http://schemas.microsoft.com/office/drawing/2014/main" val="3618749344"/>
                  </a:ext>
                </a:extLst>
              </a:tr>
            </a:tbl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60" y="126048"/>
            <a:ext cx="964946" cy="839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8436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54050" y="1146175"/>
            <a:ext cx="7734300" cy="584200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ПУБЛИКАЦИИ В НАУЧНЫХ ИЗДАНИЯ, ВХОДЯЩИХ В ПЕРЕЧЕНЬ ВАК, МОНОГРАФИИ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539750" y="1916113"/>
          <a:ext cx="8208962" cy="201771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0408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20838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2045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59628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extLst>
                  <a:ext uri="{0D108BD9-81ED-4DB2-BD59-A6C34878D82A}">
                    <a16:rowId xmlns="" xmlns:a16="http://schemas.microsoft.com/office/drawing/2014/main" val="3568124874"/>
                  </a:ext>
                </a:extLst>
              </a:tr>
            </a:tbl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60" y="126048"/>
            <a:ext cx="964946" cy="839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946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082675"/>
            <a:ext cx="8208963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ДРУГИЕ ПУБЛИКАЦИИ (статьи РИНЦ, тезисы и др.)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3671508"/>
              </p:ext>
            </p:extLst>
          </p:nvPr>
        </p:nvGraphicFramePr>
        <p:xfrm>
          <a:off x="539750" y="1916113"/>
          <a:ext cx="8208962" cy="448399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4810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67240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1241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6978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7351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altLang="ru-RU" sz="1400" b="1" dirty="0" smtClean="0">
                          <a:solidFill>
                            <a:schemeClr val="tx1">
                              <a:tint val="8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Маркетинговая деятельность в некоммерческой организации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altLang="ru-RU" sz="1400" b="1" dirty="0" smtClean="0">
                          <a:solidFill>
                            <a:schemeClr val="tx1">
                              <a:tint val="8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Артамонова, А.С. Маркетинговая деятельность в некоммерческой организации / А.С. Артамонова // Материалы межрегиональной научной конференции X Ежегодной научной сессии аспирантов и молодых ученых : в 4-х т. / М-во образования и науки РФ ; </a:t>
                      </a:r>
                      <a:r>
                        <a:rPr lang="ru-RU" altLang="ru-RU" sz="1400" b="1" dirty="0" err="1" smtClean="0">
                          <a:solidFill>
                            <a:schemeClr val="tx1">
                              <a:tint val="8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Вологод</a:t>
                      </a:r>
                      <a:r>
                        <a:rPr lang="ru-RU" altLang="ru-RU" sz="1400" b="1" dirty="0" smtClean="0">
                          <a:solidFill>
                            <a:schemeClr val="tx1">
                              <a:tint val="8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гос. ун-т. – Вологда : </a:t>
                      </a:r>
                      <a:r>
                        <a:rPr lang="ru-RU" altLang="ru-RU" sz="1400" b="1" dirty="0" err="1" smtClean="0">
                          <a:solidFill>
                            <a:schemeClr val="tx1">
                              <a:tint val="8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ВоГУ</a:t>
                      </a:r>
                      <a:r>
                        <a:rPr lang="ru-RU" altLang="ru-RU" sz="1400" b="1" dirty="0" smtClean="0">
                          <a:solidFill>
                            <a:schemeClr val="tx1">
                              <a:tint val="8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2016. – Т. 3. – 210 с. : ил., табл. С. 121–124</a:t>
                      </a:r>
                      <a:r>
                        <a:rPr lang="ru-RU" alt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tx1">
                              <a:tint val="8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Оценка состояния сектора некоммерческих организаций </a:t>
                      </a:r>
                      <a:endParaRPr kumimoji="0" lang="ru-RU" sz="1400" b="1" kern="1200" dirty="0">
                        <a:solidFill>
                          <a:schemeClr val="tx1">
                            <a:tint val="8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tx1">
                              <a:tint val="8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Артамонова, А.С. Оценка состояния сектора некоммерческих организаций [Электронный ресурс] / А.С. Артамонова // Социальное пространство. – 2017. – № 3. – Режим доступа: http://sa.vscc.ac.ru/article/2313</a:t>
                      </a:r>
                      <a:endParaRPr kumimoji="0" lang="ru-RU" sz="1400" b="1" kern="1200" dirty="0">
                        <a:solidFill>
                          <a:schemeClr val="tx1">
                            <a:tint val="8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="" xmlns:a16="http://schemas.microsoft.com/office/drawing/2014/main" val="2168678181"/>
                  </a:ext>
                </a:extLst>
              </a:tr>
            </a:tbl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60" y="126048"/>
            <a:ext cx="964946" cy="839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0484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 В КОНФЕРЕНЦИЯХ,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семинарах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3291860"/>
              </p:ext>
            </p:extLst>
          </p:nvPr>
        </p:nvGraphicFramePr>
        <p:xfrm>
          <a:off x="539750" y="1844824"/>
          <a:ext cx="8353426" cy="441961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8073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874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6429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8069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40281">
                  <a:extLst>
                    <a:ext uri="{9D8B030D-6E8A-4147-A177-3AD203B41FA5}">
                      <a16:colId xmlns="" xmlns:a16="http://schemas.microsoft.com/office/drawing/2014/main" val="2037201874"/>
                    </a:ext>
                  </a:extLst>
                </a:gridCol>
              </a:tblGrid>
              <a:tr h="51819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статус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 доклада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 участия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56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Выступление с докладом на Х Ежегодной научной сессии аспирантов и молодых ученых (ВГУ, 23-25 ноября 2016)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Маркетинговая деятельность в некоммерческой организации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очная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Публикация в сборнике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939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Выступление с докладом на Всероссийской научно-практической конференции «Молодые ученые – экономике региона» - 2016 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(16 декабря 2016 г.)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Социальное предпринимательство как вид экономической деятельности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очная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Публикация в сборнике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939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Выступление с докладом на II Международной научно-практической интернет-конференции «Проблемы экономического роста и устойчивого развития территорий» (16-18 мая 2017).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Роль негосударственных некоммерческих организаций в решении социальных проблем региона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очная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Публикация в сборнике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</a:tr>
            </a:tbl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60" y="126048"/>
            <a:ext cx="964946" cy="839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0484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 В КОНФЕРЕНЦИЯХ,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семинарах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627804"/>
              </p:ext>
            </p:extLst>
          </p:nvPr>
        </p:nvGraphicFramePr>
        <p:xfrm>
          <a:off x="539750" y="1844824"/>
          <a:ext cx="8353426" cy="395535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8073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874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6429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8069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40281">
                  <a:extLst>
                    <a:ext uri="{9D8B030D-6E8A-4147-A177-3AD203B41FA5}">
                      <a16:colId xmlns="" xmlns:a16="http://schemas.microsoft.com/office/drawing/2014/main" val="2037201874"/>
                    </a:ext>
                  </a:extLst>
                </a:gridCol>
              </a:tblGrid>
              <a:tr h="51819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статус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 доклада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 участия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56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Выступление с докладом на Российской научной интернет-конференции «Проблемы и перспективы развития научно-технологического пространства» (26-30 июня 2017)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Инновации в деятельности некоммерческих организаций: зарубежный опыт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очная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Публикация в сборнике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939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Выступление с докладом на IV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междунар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. науч.-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практ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конф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. «Актуальные проблемы развития человеческого потенциала в современном обществе» (6–7 декабря 2017 г.)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Возможности развития негосударственных некоммерческих организаций в сфере здравоохранения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очная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Публикация в сборнике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939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</a:tr>
            </a:tbl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60" y="126048"/>
            <a:ext cx="964946" cy="839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853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Другая 5">
      <a:dk1>
        <a:srgbClr val="1F497D"/>
      </a:dk1>
      <a:lt1>
        <a:srgbClr val="1F497D"/>
      </a:lt1>
      <a:dk2>
        <a:srgbClr val="E8EFF9"/>
      </a:dk2>
      <a:lt2>
        <a:srgbClr val="D8D8D8"/>
      </a:lt2>
      <a:accent1>
        <a:srgbClr val="1F497D"/>
      </a:accent1>
      <a:accent2>
        <a:srgbClr val="FFF2CB"/>
      </a:accent2>
      <a:accent3>
        <a:srgbClr val="17365D"/>
      </a:accent3>
      <a:accent4>
        <a:srgbClr val="8DB3E2"/>
      </a:accent4>
      <a:accent5>
        <a:srgbClr val="C6D9F0"/>
      </a:accent5>
      <a:accent6>
        <a:srgbClr val="FBD5B5"/>
      </a:accent6>
      <a:hlink>
        <a:srgbClr val="0000FF"/>
      </a:hlink>
      <a:folHlink>
        <a:srgbClr val="6565F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10467</TotalTime>
  <Words>790</Words>
  <Application>Microsoft Office PowerPoint</Application>
  <PresentationFormat>Экран (4:3)</PresentationFormat>
  <Paragraphs>173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Обычная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SavinIV</dc:creator>
  <cp:lastModifiedBy>Анна С. Кельсина</cp:lastModifiedBy>
  <cp:revision>177</cp:revision>
  <cp:lastPrinted>2017-04-27T05:29:32Z</cp:lastPrinted>
  <dcterms:created xsi:type="dcterms:W3CDTF">2013-09-13T10:47:31Z</dcterms:created>
  <dcterms:modified xsi:type="dcterms:W3CDTF">2018-07-02T05:54:10Z</dcterms:modified>
</cp:coreProperties>
</file>