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598" autoAdjust="0"/>
  </p:normalViewPr>
  <p:slideViewPr>
    <p:cSldViewPr>
      <p:cViewPr varScale="1">
        <p:scale>
          <a:sx n="56" d="100"/>
          <a:sy n="56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FA5A365-41A4-4F5B-B341-FECC2E84979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E2E892E-6196-4BBC-A43E-4FC234786A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518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0D59C3-35EB-42AC-8ED4-2F0C5AF2D0C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715735E-5C7C-4C27-9DDD-61219FFEAB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F91C0-CE32-47E2-97A5-F4FFDBF6B6C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F0889-EA0F-4F46-9141-4F2D6B649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58AC3-B5F0-4DF1-B023-D7B259FB9D8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BFDB6-4C7C-4B13-B22B-CDF4A0293D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655E7-E64A-484B-B81C-6D277330B3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9B62-7E20-4369-8A8F-A97B26DEF4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90910-77BD-4FB0-9445-13EDBA89C63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94108F16-8773-4CD6-8F62-CAADD09AF0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9E87B10-0A2A-4C23-8C6B-6AEA293C9301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E6EE8-CF72-4C28-BFC6-2F6684DDFF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80CC63-60AE-425C-A063-F21D311FCB0E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8499-D36A-4B92-89B4-A7470161A6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71262-CD9B-47CA-A1CD-6BC4CD95B2C1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F5E6-5B01-44FA-B65C-29DFD07272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3E233-43F8-4104-B7B6-883E545221DF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1AF1F8-3314-4768-8390-D2624C0EED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92230-4726-45C3-9A80-FC6B0B3E715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030D7-754E-4759-8BF9-7BE6334CED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6A4A6A-B56F-4BAD-B3BA-97040896C60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138651E-F585-48B0-BE03-8CF435D47C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14CBFB-8429-46E8-98FD-759F3913AD9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C1A897F-F8E7-4BD1-99D4-28B2C1612F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a.vscc.ac.ru/article/2185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195263" eaLnBrk="0" hangingPunct="0"/>
            <a:endParaRPr lang="ru-RU" altLang="ru-RU" sz="1500" b="1">
              <a:solidFill>
                <a:srgbClr val="FFFFFF"/>
              </a:solidFill>
              <a:latin typeface="Franklin Gothic Medium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8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39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4341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Портфолио аспиранта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Ф.И.О. </a:t>
            </a:r>
            <a:r>
              <a:rPr lang="ru-RU" altLang="ru-RU" b="1" u="sng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Каминский Вадим Сергеевич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Срок обучения : </a:t>
            </a:r>
            <a:r>
              <a:rPr lang="ru-RU" altLang="ru-RU" b="1" u="sng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2016 – 2019 гг.</a:t>
            </a:r>
            <a:r>
              <a:rPr lang="ru-RU" altLang="ru-RU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Форма обучения: очная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Направление подготовки: </a:t>
            </a:r>
            <a:r>
              <a:rPr lang="ru-RU" altLang="ru-RU" b="1" u="sng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38.06.01 Экономика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Профиль подготовки: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Экономика </a:t>
            </a:r>
            <a:r>
              <a:rPr lang="ru-RU" altLang="ru-RU" b="1" u="sng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 управление народным хозяйством</a:t>
            </a:r>
          </a:p>
        </p:txBody>
      </p:sp>
      <p:pic>
        <p:nvPicPr>
          <p:cNvPr id="14346" name="Picture 14" descr="й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1341438"/>
            <a:ext cx="216058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23555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ИНСТИТУТА</a:t>
            </a:r>
          </a:p>
        </p:txBody>
      </p:sp>
      <p:graphicFrame>
        <p:nvGraphicFramePr>
          <p:cNvPr id="23581" name="Group 29"/>
          <p:cNvGraphicFramePr>
            <a:graphicFrameLocks noGrp="1"/>
          </p:cNvGraphicFramePr>
          <p:nvPr/>
        </p:nvGraphicFramePr>
        <p:xfrm>
          <a:off x="539750" y="2230438"/>
          <a:ext cx="8137525" cy="1338884"/>
        </p:xfrm>
        <a:graphic>
          <a:graphicData uri="http://schemas.openxmlformats.org/drawingml/2006/table">
            <a:tbl>
              <a:tblPr/>
              <a:tblGrid>
                <a:gridCol w="576263"/>
                <a:gridCol w="5184775"/>
                <a:gridCol w="2376487"/>
              </a:tblGrid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НИР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«Региональные особенности социальной реальности в контексте формирования и развития гражданского общества»</a:t>
                      </a: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Исполнитель </a:t>
                      </a: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24579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58850" y="2195513"/>
            <a:ext cx="1655763" cy="346075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51150" y="1879600"/>
            <a:ext cx="1392238" cy="36353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sz="10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ru-RU" sz="10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605" name="TextBox 12"/>
          <p:cNvSpPr txBox="1">
            <a:spLocks noChangeArrowheads="1"/>
          </p:cNvSpPr>
          <p:nvPr/>
        </p:nvSpPr>
        <p:spPr bwMode="auto">
          <a:xfrm rot="-645289">
            <a:off x="1168400" y="2362200"/>
            <a:ext cx="122396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Диплом</a:t>
            </a:r>
          </a:p>
          <a:p>
            <a:pPr algn="ctr"/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160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степени за участие в конкурсе «Лучший молодой учёный года» (номинация»Лучший аспирант»</a:t>
            </a:r>
          </a:p>
        </p:txBody>
      </p:sp>
      <p:sp>
        <p:nvSpPr>
          <p:cNvPr id="25606" name="TextBox 13"/>
          <p:cNvSpPr txBox="1">
            <a:spLocks noChangeArrowheads="1"/>
          </p:cNvSpPr>
          <p:nvPr/>
        </p:nvSpPr>
        <p:spPr bwMode="auto">
          <a:xfrm rot="-505610">
            <a:off x="2913063" y="2117725"/>
            <a:ext cx="1374775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Сертификат</a:t>
            </a:r>
          </a:p>
          <a:p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Участника научной конференции «Глобальные вызовы и региональное развитие в зеркале социологических измерений</a:t>
            </a:r>
          </a:p>
        </p:txBody>
      </p:sp>
      <p:sp>
        <p:nvSpPr>
          <p:cNvPr id="25607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Свидетельство</a:t>
            </a:r>
          </a:p>
        </p:txBody>
      </p:sp>
      <p:sp>
        <p:nvSpPr>
          <p:cNvPr id="25608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600" b="1" cap="all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25611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2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3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5365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6" tIns="46034" rIns="92066" bIns="46034" anchor="b"/>
          <a:lstStyle/>
          <a:p>
            <a:pPr algn="ctr"/>
            <a:r>
              <a:rPr lang="ru-RU" altLang="ru-RU" sz="1400"/>
              <a:t>Научный руководитель</a:t>
            </a:r>
          </a:p>
        </p:txBody>
      </p:sp>
      <p:sp>
        <p:nvSpPr>
          <p:cNvPr id="15368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«Инструменты и методы оценки эффективности государственного управления социально-экономическим развитием региона»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62865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6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11-16 от 26. 12. 2017 г. </a:t>
            </a:r>
          </a:p>
        </p:txBody>
      </p:sp>
      <p:sp>
        <p:nvSpPr>
          <p:cNvPr id="15370" name="TextBox 12"/>
          <p:cNvSpPr txBox="1">
            <a:spLocks noChangeArrowheads="1"/>
          </p:cNvSpPr>
          <p:nvPr/>
        </p:nvSpPr>
        <p:spPr bwMode="auto">
          <a:xfrm>
            <a:off x="6300788" y="4706938"/>
            <a:ext cx="2663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/>
              <a:t>К.э.н., зав. ЛИСПиЭГУ, Морев М.В.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372" name="Picture 13" descr="4b867d180f-morev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2133600"/>
            <a:ext cx="2016125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6387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2.1. Сдача экзаменов и зачетов</a:t>
            </a:r>
          </a:p>
        </p:txBody>
      </p:sp>
      <p:graphicFrame>
        <p:nvGraphicFramePr>
          <p:cNvPr id="16499" name="Group 115"/>
          <p:cNvGraphicFramePr>
            <a:graphicFrameLocks noGrp="1"/>
          </p:cNvGraphicFramePr>
          <p:nvPr/>
        </p:nvGraphicFramePr>
        <p:xfrm>
          <a:off x="611188" y="1843088"/>
          <a:ext cx="8064500" cy="1987716"/>
        </p:xfrm>
        <a:graphic>
          <a:graphicData uri="http://schemas.openxmlformats.org/drawingml/2006/table">
            <a:tbl>
              <a:tblPr/>
              <a:tblGrid>
                <a:gridCol w="690562"/>
                <a:gridCol w="5267325"/>
                <a:gridCol w="2106613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дисциплины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 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 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</a:p>
                  </a:txBody>
                  <a:tcPr marL="91446" marR="91446" marT="45761" marB="45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</a:tbl>
          </a:graphicData>
        </a:graphic>
      </p:graphicFrame>
      <p:sp>
        <p:nvSpPr>
          <p:cNvPr id="16412" name="TextBox 5"/>
          <p:cNvSpPr txBox="1">
            <a:spLocks noChangeArrowheads="1"/>
          </p:cNvSpPr>
          <p:nvPr/>
        </p:nvSpPr>
        <p:spPr bwMode="auto">
          <a:xfrm>
            <a:off x="539750" y="4581525"/>
            <a:ext cx="8094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2.2. Прохождение практики</a:t>
            </a:r>
          </a:p>
        </p:txBody>
      </p:sp>
      <p:graphicFrame>
        <p:nvGraphicFramePr>
          <p:cNvPr id="16447" name="Group 63"/>
          <p:cNvGraphicFramePr>
            <a:graphicFrameLocks noGrp="1"/>
          </p:cNvGraphicFramePr>
          <p:nvPr/>
        </p:nvGraphicFramePr>
        <p:xfrm>
          <a:off x="539750" y="5084763"/>
          <a:ext cx="8064500" cy="992188"/>
        </p:xfrm>
        <a:graphic>
          <a:graphicData uri="http://schemas.openxmlformats.org/drawingml/2006/table">
            <a:tbl>
              <a:tblPr/>
              <a:tblGrid>
                <a:gridCol w="647700"/>
                <a:gridCol w="5329238"/>
                <a:gridCol w="2087562"/>
              </a:tblGrid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</a:p>
                  </a:txBody>
                  <a:tcPr marL="91446" marR="91446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практики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</a:p>
                  </a:txBody>
                  <a:tcPr marL="91446" marR="91446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</a:p>
                  </a:txBody>
                  <a:tcPr marL="91446" marR="91446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экзаменов</a:t>
            </a: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7411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36" name="Group 28"/>
          <p:cNvGraphicFramePr>
            <a:graphicFrameLocks noGrp="1"/>
          </p:cNvGraphicFramePr>
          <p:nvPr/>
        </p:nvGraphicFramePr>
        <p:xfrm>
          <a:off x="611188" y="1773238"/>
          <a:ext cx="8064500" cy="1816042"/>
        </p:xfrm>
        <a:graphic>
          <a:graphicData uri="http://schemas.openxmlformats.org/drawingml/2006/table">
            <a:tbl>
              <a:tblPr/>
              <a:tblGrid>
                <a:gridCol w="698500"/>
                <a:gridCol w="5278437"/>
                <a:gridCol w="2087563"/>
              </a:tblGrid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и философия науки 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 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</a:p>
                  </a:txBody>
                  <a:tcPr marL="91446" marR="91446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8435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4. 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79" name="Group 47"/>
          <p:cNvGraphicFramePr>
            <a:graphicFrameLocks noGrp="1"/>
          </p:cNvGraphicFramePr>
          <p:nvPr/>
        </p:nvGraphicFramePr>
        <p:xfrm>
          <a:off x="539750" y="1916113"/>
          <a:ext cx="8208963" cy="2678766"/>
        </p:xfrm>
        <a:graphic>
          <a:graphicData uri="http://schemas.openxmlformats.org/drawingml/2006/table">
            <a:tbl>
              <a:tblPr/>
              <a:tblGrid>
                <a:gridCol w="576263"/>
                <a:gridCol w="2735262"/>
                <a:gridCol w="3457575"/>
                <a:gridCol w="1439863"/>
              </a:tblGrid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взаимодействия государства и общества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Экономические и социальные перемены: факты, тенденции, прогноз. – 2013. – 6 (30) – С. 207-226. 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Морев М.В.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государственном управлении на современном этапе развития российского общества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СОЦИС. – 2015. – №10. – С. 39-48. 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Морев М.В. 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Теоретико-методологические подходы к исследованию социальной реальности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Экономические и социальные перемены: факты, тенденции, прогноз. – 2017. – №2 (50) – С.150-163.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Молодов О.Б.</a:t>
                      </a: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9459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755650" y="981075"/>
            <a:ext cx="7734300" cy="62865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5. ПУБЛИКАЦИИ В НАУЧНЫХ ИЗДАНИЯ, ВХОДЯЩИХ В ПЕРЕЧЕНЬ ВАК, МОНОГРАФИИ</a:t>
            </a:r>
          </a:p>
        </p:txBody>
      </p:sp>
      <p:graphicFrame>
        <p:nvGraphicFramePr>
          <p:cNvPr id="19557" name="Group 101"/>
          <p:cNvGraphicFramePr>
            <a:graphicFrameLocks noGrp="1"/>
          </p:cNvGraphicFramePr>
          <p:nvPr/>
        </p:nvGraphicFramePr>
        <p:xfrm>
          <a:off x="468313" y="1704975"/>
          <a:ext cx="8208962" cy="4769211"/>
        </p:xfrm>
        <a:graphic>
          <a:graphicData uri="http://schemas.openxmlformats.org/drawingml/2006/table">
            <a:tbl>
              <a:tblPr/>
              <a:tblGrid>
                <a:gridCol w="576262"/>
                <a:gridCol w="2879725"/>
                <a:gridCol w="2808288"/>
                <a:gridCol w="1944687"/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Теоретико-методологические подходы к исследованию экстремизма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Общественные науки. – 2015. – №6. т.2. – С. 106-122.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Общественное мнение как индикатор эффективности государственного управления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территории. – 2015. – №5 (79). – С.97-110.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Общественное мнение как индикатор эффективности государственного управления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территории. –2015. – №5. – С.97-110.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 самочувствие населения Вологодской области в 2010 – 2015 гг.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Вестник Пермского университета. Философия. Психология. Социология. – 2016. – №1 (25). – С. 136–147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Трансформация  общественно-политических воззрений в контексте электорального поведения населения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территорий. – 2017. – №1 (87). – С. 130-144.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консолидация регионального сообщества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Вологда: ВолНЦ РАН, 2017. – 164 с.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М.В. Морев, Е.О. Смолева, И.Н. Дементьева, В.С. Каминский, О.Б. Молодов, Т.П. Кожина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</a:p>
                  </a:txBody>
                  <a:tcPr marL="91436" marR="91436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Гражданское общество – общество граждан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Вологда: ВолНЦ РАН, 2018. – 206 с. 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М.В. Морев, Т.А. Гужавина, Е.О. Смолева, К.Е. Косыгина, Ю.В. Уханова, М.А. Головчин, А.В. Попов, А.И. Россошанский</a:t>
                      </a:r>
                    </a:p>
                  </a:txBody>
                  <a:tcPr marL="91436" marR="91436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20483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20558" name="Group 78"/>
          <p:cNvGraphicFramePr>
            <a:graphicFrameLocks noGrp="1"/>
          </p:cNvGraphicFramePr>
          <p:nvPr/>
        </p:nvGraphicFramePr>
        <p:xfrm>
          <a:off x="468313" y="1628775"/>
          <a:ext cx="8208962" cy="4880667"/>
        </p:xfrm>
        <a:graphic>
          <a:graphicData uri="http://schemas.openxmlformats.org/drawingml/2006/table">
            <a:tbl>
              <a:tblPr/>
              <a:tblGrid>
                <a:gridCol w="576262"/>
                <a:gridCol w="2447925"/>
                <a:gridCol w="3671888"/>
                <a:gridCol w="1512887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Общественно-политические настроения населения Вологодской области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Глобальные вызовы и региональное развитие в зеркале социологических измерений: материалы науч-практ. интернет-конф. Вологда: ИСЭРТ РАН. 2016. С.55-64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Социальные процессы: классическая теория и современная актуальность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 территориального развития. – 2016. – №3 (33). – С.6.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Морев М.В.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 настроение жителей Вологодской области в условиях экономического кризиса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Социологическая наука и социальная практика. – 2016. – т.4. – №2 (14). – С. 21-39.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Социологический подход к исследованию экстремизма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Сацыяльна-эканам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чныя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прававыя даследаванн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2016. - №4. – С.17-35. 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теоретико-методологических подходах к изучению электорального поведения населения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 пространство. – 2017. – №1 (8). – Режим доступа: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http://sa.vscc.ac.ru/article/2185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21507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21579" name="Group 75"/>
          <p:cNvGraphicFramePr>
            <a:graphicFrameLocks noGrp="1"/>
          </p:cNvGraphicFramePr>
          <p:nvPr/>
        </p:nvGraphicFramePr>
        <p:xfrm>
          <a:off x="395288" y="1773238"/>
          <a:ext cx="8353425" cy="4954558"/>
        </p:xfrm>
        <a:graphic>
          <a:graphicData uri="http://schemas.openxmlformats.org/drawingml/2006/table">
            <a:tbl>
              <a:tblPr/>
              <a:tblGrid>
                <a:gridCol w="481012"/>
                <a:gridCol w="3190875"/>
                <a:gridCol w="2449513"/>
                <a:gridCol w="935037"/>
                <a:gridCol w="1296988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Название, статус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интернет-конференция «Глобальные вызовы и региональное развитие в зеркале социологических измерений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Выборы Президента Российской Федерации в 2018 году:  прогнозы, оценки, результаты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Доклад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XIII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Осенняя конференция молодых учёных «Актуальные вопросы экономии и социологии», г. Новосибирск, 9 – 11 октября 2017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Психологические аспекты электоральной активности граждан Российской Федерации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конференция «Актуальные проблемы развития человеческого потенциала в современном обществе», г. Пермь, 6 – 7 декабря 2017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жителей Вологодской области как элемент благосостояния (на материалах социологических опросов)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конференция «Дети и молодёжь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Franklin Gothic Book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будущее России», г. Вологда, ВолНЦ РАН, 5  - 7 октября 2017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Экономические кризисы и общественное мнение (на примере восприятия экономической ситуации молодёжью)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Доклад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4" marR="9144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Межрегиональная научно-практическая конференция «Общественно-политическая и электоральная активность молодёжи: проблемы и пути повышения», г. Вологда, г. Череповец, ВолНЦ РАН, 7 декабря 2017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Особенности электоральной активности молодёжи Вологодской области: опыт социологических измерений 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 БЮДЖЕТНОЕ УЧРЕЖДЕНИЕ НАУКИ </a:t>
            </a:r>
          </a:p>
          <a:p>
            <a:pPr algn="ctr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anose="020B0604020202020204" pitchFamily="34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22531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22559" name="Group 31"/>
          <p:cNvGraphicFramePr>
            <a:graphicFrameLocks noGrp="1"/>
          </p:cNvGraphicFramePr>
          <p:nvPr/>
        </p:nvGraphicFramePr>
        <p:xfrm>
          <a:off x="539750" y="2230438"/>
          <a:ext cx="8208963" cy="1826564"/>
        </p:xfrm>
        <a:graphic>
          <a:graphicData uri="http://schemas.openxmlformats.org/drawingml/2006/table">
            <a:tbl>
              <a:tblPr/>
              <a:tblGrid>
                <a:gridCol w="576263"/>
                <a:gridCol w="2519362"/>
                <a:gridCol w="2992438"/>
                <a:gridCol w="2120900"/>
              </a:tblGrid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Грант РФФИ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18-013-01077</a:t>
                      </a: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«Разработка методологического подхода к оценке социального здоровья трансформирующего общества»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2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10609</TotalTime>
  <Words>1128</Words>
  <Application>Microsoft Office PowerPoint</Application>
  <PresentationFormat>Экран (4:3)</PresentationFormat>
  <Paragraphs>215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187</cp:revision>
  <cp:lastPrinted>2017-04-27T05:29:32Z</cp:lastPrinted>
  <dcterms:created xsi:type="dcterms:W3CDTF">2013-09-13T10:47:31Z</dcterms:created>
  <dcterms:modified xsi:type="dcterms:W3CDTF">2018-07-02T06:00:02Z</dcterms:modified>
</cp:coreProperties>
</file>