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66" r:id="rId2"/>
    <p:sldId id="281" r:id="rId3"/>
    <p:sldId id="293" r:id="rId4"/>
    <p:sldId id="274" r:id="rId5"/>
    <p:sldId id="289" r:id="rId6"/>
    <p:sldId id="283" r:id="rId7"/>
    <p:sldId id="295" r:id="rId8"/>
    <p:sldId id="296" r:id="rId9"/>
    <p:sldId id="297" r:id="rId10"/>
    <p:sldId id="291" r:id="rId11"/>
    <p:sldId id="288" r:id="rId12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FFFF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4571" autoAdjust="0"/>
  </p:normalViewPr>
  <p:slideViewPr>
    <p:cSldViewPr>
      <p:cViewPr varScale="1">
        <p:scale>
          <a:sx n="50" d="100"/>
          <a:sy n="50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BE7599-32E7-454C-8941-EAEBD365D24C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BA0F4E-7EA3-4F1C-96D6-5B93C1C36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55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647990-6DC1-4933-8581-2CFA9A20EFB9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39AE9A-94CC-46D2-9398-6F94C0EF3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8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EA84-56B6-434D-ACE0-749E573190D7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65A0-B5CF-4AA9-89E5-758D63C63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93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F64F-255B-461C-ACAC-0291C1204E6B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79A4-990B-4B16-A0A5-CD6B3D748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33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022F-56A4-44D5-AFBC-4F6DC95373AB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6F69-DF0F-42A3-8835-4EDFA2C60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6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09AD-F0E4-4306-8813-C816706C4320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EC68248C-37E7-4B70-9122-C6DAFCA739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8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530CE0-C59C-4BA8-BF44-39F6E0652649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F6CE-86C5-4951-A604-6371F4259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2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0EFEB4-5721-42DF-A2A0-5FCF9B353617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BE96-99C1-4F76-A5A8-6755138242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1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DDDC-F2D8-44EF-9E2F-3BCDEF6481B7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C388-7E3B-4B06-986D-4282BE1A8F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67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BA9D-1CCB-4284-9C25-ECF72AC77164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1CE4A4-1EF5-412A-976F-226DB0545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57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2BFC-97DF-4CF7-B072-D84DB7B429E8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77F6-32AB-4A66-A3EA-F8B1ACD68D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08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C01828-611A-46F9-847E-A106D95612D8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04B1F24E-DA24-43ED-AFAE-4DEBC7698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FDFC2-71FF-4C69-BD52-F677C9B7EFAA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CA68246-7D49-4313-8F86-8A373991BF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7365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DB3E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2"/>
          <p:cNvSpPr txBox="1">
            <a:spLocks/>
          </p:cNvSpPr>
          <p:nvPr/>
        </p:nvSpPr>
        <p:spPr bwMode="auto">
          <a:xfrm>
            <a:off x="3773488" y="3789363"/>
            <a:ext cx="42465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19526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9526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9526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95263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95263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8925" y="1196975"/>
            <a:ext cx="2411413" cy="2952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43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33867" y="3284984"/>
            <a:ext cx="6170433" cy="316835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аспиранта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Косыгина Ксения Евгеньевна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2016-2019  гг.</a:t>
            </a:r>
            <a:endParaRPr lang="ru-RU" altLang="ru-RU" b="1" u="sng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38.06.01 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подготовки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управление народным хозяйством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kke\Desktop\личное\IMG_08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20247" r="13519" b="30000"/>
          <a:stretch/>
        </p:blipFill>
        <p:spPr bwMode="auto">
          <a:xfrm>
            <a:off x="336411" y="1412776"/>
            <a:ext cx="2325522" cy="261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841"/>
            <a:ext cx="8413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532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/>
              <a:t>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НИР 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55339"/>
              </p:ext>
            </p:extLst>
          </p:nvPr>
        </p:nvGraphicFramePr>
        <p:xfrm>
          <a:off x="539750" y="2230438"/>
          <a:ext cx="8137525" cy="11523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70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НИР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«Особенности социальной реальности в контексте формирования и развития гражданского общества»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02630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НАУЧНЫЕ И ТВОРЧЕСКИЕ ДОСТИЖЕНИЯ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6489" r="6923" b="3280"/>
          <a:stretch/>
        </p:blipFill>
        <p:spPr bwMode="auto">
          <a:xfrm>
            <a:off x="395536" y="1412776"/>
            <a:ext cx="2971801" cy="220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"/>
          <a:stretch/>
        </p:blipFill>
        <p:spPr bwMode="auto">
          <a:xfrm>
            <a:off x="179512" y="3659444"/>
            <a:ext cx="2232249" cy="308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kke\Desktop\Untitled.FR1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4691" r="6355" b="5471"/>
          <a:stretch/>
        </p:blipFill>
        <p:spPr bwMode="auto">
          <a:xfrm>
            <a:off x="4788024" y="3661305"/>
            <a:ext cx="2152848" cy="30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ke\Desktop\Untitled.FR1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r="6879" b="50988"/>
          <a:stretch/>
        </p:blipFill>
        <p:spPr bwMode="auto">
          <a:xfrm>
            <a:off x="3491880" y="1556792"/>
            <a:ext cx="2378106" cy="18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ke\Desktop\Untitled.FR1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4568" r="3212" b="5432"/>
          <a:stretch/>
        </p:blipFill>
        <p:spPr bwMode="auto">
          <a:xfrm>
            <a:off x="2483768" y="3663654"/>
            <a:ext cx="2233348" cy="307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kke\Desktop\Untitled.FR1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4568" r="7577" b="5679"/>
          <a:stretch/>
        </p:blipFill>
        <p:spPr bwMode="auto">
          <a:xfrm>
            <a:off x="7020272" y="3731452"/>
            <a:ext cx="1944340" cy="293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kke\Desktop\7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3941" r="3703" b="4563"/>
          <a:stretch/>
        </p:blipFill>
        <p:spPr bwMode="auto">
          <a:xfrm>
            <a:off x="5976656" y="1412776"/>
            <a:ext cx="3033159" cy="211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464300" y="2136775"/>
            <a:ext cx="2232025" cy="258762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6659563" y="2576513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ФОТО</a:t>
            </a:r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64300" y="1800225"/>
            <a:ext cx="2276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/>
              <a:t>Научный руководитель</a:t>
            </a:r>
          </a:p>
        </p:txBody>
      </p:sp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900113" y="2560638"/>
            <a:ext cx="49672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ПОТЕНЦИАЛА НЕКОММЕРЧЕСКОГО СЕКТОРА В ЭКОНОМИКЕ РЕГИОНА»</a:t>
            </a:r>
            <a:endParaRPr lang="ru-RU" altLang="ru-RU" sz="20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850" y="5672138"/>
            <a:ext cx="7954963" cy="58578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 ДИССЕРТАЦИОННОГО ИССЛЕДОВАНИЯ УТВЕРЖДЕНА УЧЕНЫМ СОВЕТОМ ИСЭРТ РАН   ПРОТОКОЛ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11-16 от 26.12.2016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6392863" y="4706938"/>
            <a:ext cx="23764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Директор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ВолНЦ</a:t>
            </a:r>
            <a:r>
              <a:rPr lang="ru-RU" altLang="ru-RU" sz="1400" smtClean="0">
                <a:latin typeface="Arial" panose="020B0604020202020204" pitchFamily="34" charset="0"/>
              </a:rPr>
              <a:t> РАН </a:t>
            </a:r>
            <a:r>
              <a:rPr lang="ru-RU" altLang="ru-RU" sz="1400" dirty="0" smtClean="0">
                <a:latin typeface="Arial" panose="020B0604020202020204" pitchFamily="34" charset="0"/>
              </a:rPr>
              <a:t>д.э.н. доцент  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А. А. Шабунова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275" y="1098550"/>
            <a:ext cx="781208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ДИССЕРТАЦИОННОГО ИССЛЕДОВАНИЯ:</a:t>
            </a:r>
          </a:p>
        </p:txBody>
      </p:sp>
      <p:pic>
        <p:nvPicPr>
          <p:cNvPr id="2051" name="Picture 3" descr="X:\Мои рисунки\Сотрудники ИСЭРТ\Шабунова\Шабунова-цв (3)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"/>
          <a:stretch/>
        </p:blipFill>
        <p:spPr bwMode="auto">
          <a:xfrm>
            <a:off x="6632300" y="2201333"/>
            <a:ext cx="1900140" cy="25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3" name="TextBox 5"/>
          <p:cNvSpPr txBox="1">
            <a:spLocks noChangeArrowheads="1"/>
          </p:cNvSpPr>
          <p:nvPr/>
        </p:nvSpPr>
        <p:spPr bwMode="auto">
          <a:xfrm>
            <a:off x="581025" y="1484784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и зачетов</a:t>
            </a:r>
          </a:p>
        </p:txBody>
      </p:sp>
      <p:sp>
        <p:nvSpPr>
          <p:cNvPr id="16432" name="TextBox 5"/>
          <p:cNvSpPr txBox="1">
            <a:spLocks noChangeArrowheads="1"/>
          </p:cNvSpPr>
          <p:nvPr/>
        </p:nvSpPr>
        <p:spPr bwMode="auto">
          <a:xfrm>
            <a:off x="581025" y="3954958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практики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680067"/>
              </p:ext>
            </p:extLst>
          </p:nvPr>
        </p:nvGraphicFramePr>
        <p:xfrm>
          <a:off x="611188" y="4305845"/>
          <a:ext cx="8064500" cy="9953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="" xmlns:a16="http://schemas.microsoft.com/office/drawing/2014/main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практики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930052"/>
              </p:ext>
            </p:extLst>
          </p:nvPr>
        </p:nvGraphicFramePr>
        <p:xfrm>
          <a:off x="539552" y="2106627"/>
          <a:ext cx="8064500" cy="16824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="" xmlns:a16="http://schemas.microsoft.com/office/drawing/2014/main" val="664717056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Методология научных исследований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теория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 исследовательская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Педагогика и психология высшей школы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</a:tr>
            </a:tbl>
          </a:graphicData>
        </a:graphic>
      </p:graphicFrame>
      <p:sp>
        <p:nvSpPr>
          <p:cNvPr id="12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55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кандидатских </a:t>
            </a:r>
            <a:r>
              <a:rPr lang="ru-RU" alt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altLang="ru-RU" sz="16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76757"/>
              </p:ext>
            </p:extLst>
          </p:nvPr>
        </p:nvGraphicFramePr>
        <p:xfrm>
          <a:off x="611188" y="1751463"/>
          <a:ext cx="8064500" cy="13174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7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78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="" xmlns:a16="http://schemas.microsoft.com/office/drawing/2014/main" val="664717056"/>
                    </a:ext>
                  </a:extLst>
                </a:gridCol>
              </a:tblGrid>
              <a:tr h="14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Экзамен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и философия науки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6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Иностранный язык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9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/>
                </a:tc>
                <a:extLst>
                  <a:ext uri="{0D108BD9-81ED-4DB2-BD59-A6C34878D82A}">
                    <a16:rowId xmlns="" xmlns:a16="http://schemas.microsoft.com/office/drawing/2014/main" val="536471384"/>
                  </a:ext>
                </a:extLst>
              </a:tr>
            </a:tbl>
          </a:graphicData>
        </a:graphic>
      </p:graphicFrame>
      <p:sp>
        <p:nvSpPr>
          <p:cNvPr id="7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43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4050" y="1146175"/>
            <a:ext cx="7734300" cy="58420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ИЗДАНИЯ, ВХОДЯЩИХ В ПЕРЕЧЕНЬ ВАК, МОНОГРАФИИ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287496"/>
              </p:ext>
            </p:extLst>
          </p:nvPr>
        </p:nvGraphicFramePr>
        <p:xfrm>
          <a:off x="539750" y="1916113"/>
          <a:ext cx="8208962" cy="29895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40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08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04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96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lvl="0" indent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Актуальные вопросы развития социально ориентированных некоммерческих организаций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ru-RU" sz="1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Проблемы развития территорий.</a:t>
                      </a:r>
                      <a:r>
                        <a:rPr kumimoji="0" lang="ru-RU" sz="1400" kern="1200" baseline="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2018.</a:t>
                      </a:r>
                      <a:r>
                        <a:rPr kumimoji="0" lang="ru-RU" sz="1400" kern="1200" baseline="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№3</a:t>
                      </a:r>
                      <a:r>
                        <a:rPr kumimoji="0" lang="ru-RU" sz="1400" kern="1200" baseline="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(95).</a:t>
                      </a:r>
                      <a:r>
                        <a:rPr kumimoji="0" lang="ru-RU" sz="1400" kern="1200" baseline="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С. 107 - 121 </a:t>
                      </a:r>
                      <a:r>
                        <a:rPr kumimoji="0" lang="ru-RU" sz="14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(ВАК)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Гражданское общество – общество граждан: монография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Вологда: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РАН, 2017. – 190 с.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М.В.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Морев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Т.А.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Гужавина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Е.О.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Смолева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В.С. Каминский, Ю.В. Уханова, М.А. Головчин, А.В. Попов, А.И.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Россошанский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1" y="167481"/>
            <a:ext cx="8413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46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320980"/>
              </p:ext>
            </p:extLst>
          </p:nvPr>
        </p:nvGraphicFramePr>
        <p:xfrm>
          <a:off x="539750" y="1556792"/>
          <a:ext cx="8208962" cy="49684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81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4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47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8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Тенденции развития российского некоммерческого сектора в современных условиях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Гуманитарные научные исследования. - 2017. - № 3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Социально-политическая активность молодежи в России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и молодежь – будущее России: материалы международной научно-практической конференции, 05-07 октября 2016 г. – Вологда: ИСЭРТ РАН, 2017 г.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Законодательные основы деятельности некоммерческого сектора в России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Молодые ученые-экономике: материалы XVI всероссийской научно-практической конференции, 16 декабря 2016 г. -  Вологда: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РАН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Некоммерческий сектор: динамика развития и структура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социально-экономическими системами: материалы международной научно-практической конференции, 02 - 03 февраля 2017 г. -  Вологда: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ВоГУ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некоммерческого сектора в региональной экономической системе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 территориального развития. – 2017. – № 4. – Режим доступа: http://vtr.vscc.ac.ru/article/2360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13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837497"/>
              </p:ext>
            </p:extLst>
          </p:nvPr>
        </p:nvGraphicFramePr>
        <p:xfrm>
          <a:off x="539750" y="1054180"/>
          <a:ext cx="8208962" cy="47854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81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4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47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8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Теоретические основы формирования и развития некоммерческого сектора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 научно-практическая интернет-конференция «Глобальные вызовы и региональное развитие в зеркале социологических измерений. Актуальные проблемы российского общества в контексте новых вызовов современности»: материалы научно-практической конференции, 27-31 марта 2017 г. - Вологда: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РАН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Некоммерческий сектор – участник социально-экономического процесса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 международная научно-практическая конференция «Проблемы экономического роста и устойчивого развития территорий»: материалы научно-практической конференции, 16-18 мая 2017 г. - Вологда: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РАН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3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Сектор некоммерческих организаций в социологическом измерении (на примере Вологодской области)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Международная конференция «Социокультурная среда города». – ЧГУ, г. Череповец. – 16 ноября 2017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13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12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6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7686"/>
              </p:ext>
            </p:extLst>
          </p:nvPr>
        </p:nvGraphicFramePr>
        <p:xfrm>
          <a:off x="323528" y="1072124"/>
          <a:ext cx="8353426" cy="56692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0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34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27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2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281">
                  <a:extLst>
                    <a:ext uri="{9D8B030D-6E8A-4147-A177-3AD203B41FA5}">
                      <a16:colId xmlns="" xmlns:a16="http://schemas.microsoft.com/office/drawing/2014/main" val="2037201874"/>
                    </a:ext>
                  </a:extLst>
                </a:gridCol>
              </a:tblGrid>
              <a:tr h="4216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95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IV Международная научно-практическая конференция «Дети и молодежь – будущее России» г. Вологда, 5-7 октября 2016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Социально-политическая активность молодежи в России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 в сборнике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39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XVI Всероссийская научно-практическая конференция «Молодые ученые экономике - региона»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Вологда,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декабря 2016 г.,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Законодательные основы деятельности некоммерческого сектора в России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 в сборнике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39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Международная научно-практическая конференция «Управление социально-экономическими системами», 2 - 3 февраля 2017 г., г.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Вологда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Некоммерческий сектор: динамика развития и структура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очная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Публикация в сборнике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  <a:tr h="13970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II Научно-практическая интернет-конференция «Глобальные вызовы и региональное развитие в зеркале социологических измерений» Актуальные проблемы российского общества в контексте новых вызовов современности,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27–31 марта 2017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Теоретические основы формирования и развития некоммерческого сектора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Публикация в сборнике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  <a:tr h="5543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Международная конференция «Социокультурная среда города»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ЧГУ, г. Череповец.–16 ноября 2017г.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Сектор некоммерческих организаций в социологическом измерении (на примере Вологодской области)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Публикация в сборнике</a:t>
                      </a:r>
                    </a:p>
                  </a:txBody>
                  <a:tcPr marL="91444" marR="91444" marT="45717" marB="45717"/>
                </a:tc>
              </a:tr>
            </a:tbl>
          </a:graphicData>
        </a:graphic>
      </p:graphicFrame>
      <p:pic>
        <p:nvPicPr>
          <p:cNvPr id="3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410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" name="Picture 12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9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50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 грантах, конкурсах, ОЛИМПИАДАХ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736003"/>
              </p:ext>
            </p:extLst>
          </p:nvPr>
        </p:nvGraphicFramePr>
        <p:xfrm>
          <a:off x="539750" y="2230438"/>
          <a:ext cx="8208962" cy="18883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1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92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04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Ежегодный Конкурс научно-исследовательских работ среди молодых ученых в области экономики ФГБУН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ВолНЦ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РАН</a:t>
                      </a:r>
                    </a:p>
                    <a:p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«Роль некоммерческих организаций в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социально-экономическом развитии региона»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" y="198418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rgbClr val="1F497D"/>
      </a:dk1>
      <a:lt1>
        <a:srgbClr val="1F497D"/>
      </a:lt1>
      <a:dk2>
        <a:srgbClr val="E8EFF9"/>
      </a:dk2>
      <a:lt2>
        <a:srgbClr val="D8D8D8"/>
      </a:lt2>
      <a:accent1>
        <a:srgbClr val="1F497D"/>
      </a:accent1>
      <a:accent2>
        <a:srgbClr val="FFF2CB"/>
      </a:accent2>
      <a:accent3>
        <a:srgbClr val="17365D"/>
      </a:accent3>
      <a:accent4>
        <a:srgbClr val="8DB3E2"/>
      </a:accent4>
      <a:accent5>
        <a:srgbClr val="C6D9F0"/>
      </a:accent5>
      <a:accent6>
        <a:srgbClr val="FBD5B5"/>
      </a:accent6>
      <a:hlink>
        <a:srgbClr val="0000FF"/>
      </a:hlink>
      <a:folHlink>
        <a:srgbClr val="6565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10634</TotalTime>
  <Words>942</Words>
  <Application>Microsoft Office PowerPoint</Application>
  <PresentationFormat>Экран (4:3)</PresentationFormat>
  <Paragraphs>179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SavinIV</dc:creator>
  <cp:lastModifiedBy>Анна С. Кельсина</cp:lastModifiedBy>
  <cp:revision>192</cp:revision>
  <cp:lastPrinted>2017-04-27T05:29:32Z</cp:lastPrinted>
  <dcterms:created xsi:type="dcterms:W3CDTF">2013-09-13T10:47:31Z</dcterms:created>
  <dcterms:modified xsi:type="dcterms:W3CDTF">2018-07-02T06:01:19Z</dcterms:modified>
</cp:coreProperties>
</file>