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66" r:id="rId2"/>
    <p:sldId id="281" r:id="rId3"/>
    <p:sldId id="293" r:id="rId4"/>
    <p:sldId id="274" r:id="rId5"/>
    <p:sldId id="282" r:id="rId6"/>
    <p:sldId id="289" r:id="rId7"/>
    <p:sldId id="283" r:id="rId8"/>
    <p:sldId id="290" r:id="rId9"/>
    <p:sldId id="284" r:id="rId10"/>
    <p:sldId id="294" r:id="rId11"/>
    <p:sldId id="291" r:id="rId12"/>
    <p:sldId id="292" r:id="rId13"/>
    <p:sldId id="288" r:id="rId14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3399"/>
    <a:srgbClr val="FFFFFF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3" autoAdjust="0"/>
  </p:normalViewPr>
  <p:slideViewPr>
    <p:cSldViewPr>
      <p:cViewPr varScale="1">
        <p:scale>
          <a:sx n="89" d="100"/>
          <a:sy n="89" d="100"/>
        </p:scale>
        <p:origin x="-9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BBE7599-32E7-454C-8941-EAEBD365D24C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BBA0F4E-7EA3-4F1C-96D6-5B93C1C369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55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647990-6DC1-4933-8581-2CFA9A20EFB9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739AE9A-94CC-46D2-9398-6F94C0EF3B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198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FEA84-56B6-434D-ACE0-749E573190D7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465A0-B5CF-4AA9-89E5-758D63C630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893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AF64F-255B-461C-ACAC-0291C1204E6B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879A4-990B-4B16-A0A5-CD6B3D7481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933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0022F-56A4-44D5-AFBC-4F6DC95373AB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36F69-DF0F-42A3-8835-4EDFA2C60F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066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D09AD-F0E4-4306-8813-C816706C4320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EC68248C-37E7-4B70-9122-C6DAFCA739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28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1530CE0-C59C-4BA8-BF44-39F6E0652649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2F6CE-86C5-4951-A604-6371F4259D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32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70EFEB4-5721-42DF-A2A0-5FCF9B353617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DBE96-99C1-4F76-A5A8-6755138242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21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DDDDC-F2D8-44EF-9E2F-3BCDEF6481B7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DC388-7E3B-4B06-986D-4282BE1A8F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267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FBA9D-1CCB-4284-9C25-ECF72AC77164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A1CE4A4-1EF5-412A-976F-226DB05453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057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52BFC-97DF-4CF7-B072-D84DB7B429E8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877F6-32AB-4A66-A3EA-F8B1ACD68D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608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FC01828-611A-46F9-847E-A106D95612D8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04B1F24E-DA24-43ED-AFAE-4DEBC76987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8FDFC2-71FF-4C69-BD52-F677C9B7EFAA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DCA68246-7D49-4313-8F86-8A373991BF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33" r:id="rId1"/>
    <p:sldLayoutId id="2147484234" r:id="rId2"/>
    <p:sldLayoutId id="2147484235" r:id="rId3"/>
    <p:sldLayoutId id="2147484236" r:id="rId4"/>
    <p:sldLayoutId id="2147484237" r:id="rId5"/>
    <p:sldLayoutId id="2147484238" r:id="rId6"/>
    <p:sldLayoutId id="2147484239" r:id="rId7"/>
    <p:sldLayoutId id="2147484240" r:id="rId8"/>
    <p:sldLayoutId id="2147484241" r:id="rId9"/>
    <p:sldLayoutId id="2147484242" r:id="rId10"/>
    <p:sldLayoutId id="21474842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17365D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DB3E2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2"/>
          <p:cNvSpPr txBox="1">
            <a:spLocks/>
          </p:cNvSpPr>
          <p:nvPr/>
        </p:nvSpPr>
        <p:spPr bwMode="auto">
          <a:xfrm>
            <a:off x="3773488" y="3789363"/>
            <a:ext cx="42465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195263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 defTabSz="195263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 defTabSz="195263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 defTabSz="195263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 defTabSz="195263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500" b="1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8925" y="1196975"/>
            <a:ext cx="2411413" cy="2952750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3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833867" y="3284984"/>
            <a:ext cx="6170433" cy="3168352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аспиранта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Ф.И.О.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Кузнецов Игорь Александрович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2017-2020 гг.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очная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подготовки</a:t>
            </a: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38.06.01 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подготовки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Математические и инструментальные методы экономики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35" t="19095" r="30741" b="52100"/>
          <a:stretch/>
        </p:blipFill>
        <p:spPr>
          <a:xfrm>
            <a:off x="477816" y="1396706"/>
            <a:ext cx="2033629" cy="23926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150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 грантах, конкурсах, ОЛИМПИАДАХ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037068"/>
              </p:ext>
            </p:extLst>
          </p:nvPr>
        </p:nvGraphicFramePr>
        <p:xfrm>
          <a:off x="539750" y="1772816"/>
          <a:ext cx="8208962" cy="240645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01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923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 молодых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экспертов-международников Союзного государства Беларуси и России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Российско-белорусская сеть трансфера технологий как элемент инновационного развития экономики союзных государств.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 научно-исследовательских работ молодых ученых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сфере экономики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Инвестиционное агентство «Сокол» как площадка для устойчивого развития региона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заочная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</a:tr>
            </a:tbl>
          </a:graphicData>
        </a:graphic>
      </p:graphicFrame>
      <p:sp>
        <p:nvSpPr>
          <p:cNvPr id="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83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253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/>
              <a:t> 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НИР </a:t>
            </a:r>
            <a:r>
              <a:rPr lang="ru-RU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995934"/>
              </p:ext>
            </p:extLst>
          </p:nvPr>
        </p:nvGraphicFramePr>
        <p:xfrm>
          <a:off x="539750" y="2230438"/>
          <a:ext cx="8137525" cy="115234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58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70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НИР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Анализ возможностей расширения производства вторичных полимеров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1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355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175" y="136525"/>
            <a:ext cx="873125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ПРЕПОДАВАТЕЛЬСКАЯ ДЕЯТЕЛЬНОСТЬ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4237" y="2060848"/>
            <a:ext cx="684668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БОУ СМР «СОШ № 3» (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г.Сокол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Вологодская область)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«Основы бизнес-планирования», 8 класс,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I-II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  2018 года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НОЦ ВолНЦ РАН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«Информатика», 8-10 классы, 2017-2018 уч. год.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Экономический лекторий для студентов ВоГУ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Экономический лекторий для курсантов ВИПЭ ФСИН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 rot="20866894">
            <a:off x="922338" y="2200275"/>
            <a:ext cx="1655762" cy="311467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1157158">
            <a:off x="2819400" y="1866900"/>
            <a:ext cx="1657350" cy="30956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 rot="360514">
            <a:off x="4945063" y="1851025"/>
            <a:ext cx="1657350" cy="30956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 rot="588414">
            <a:off x="6911975" y="2106613"/>
            <a:ext cx="1655763" cy="309721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39750" y="11461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НАУЧНЫЕ И ТВОРЧЕСКИЕ ДОСТИЖЕНИЯ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6464300" y="2136775"/>
            <a:ext cx="2232025" cy="2587625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5363" name="TextBox 10"/>
          <p:cNvSpPr txBox="1">
            <a:spLocks noChangeArrowheads="1"/>
          </p:cNvSpPr>
          <p:nvPr/>
        </p:nvSpPr>
        <p:spPr bwMode="auto">
          <a:xfrm>
            <a:off x="6659563" y="2576513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5364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536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64300" y="1800225"/>
            <a:ext cx="227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/>
              <a:t>Научный руководитель</a:t>
            </a:r>
          </a:p>
        </p:txBody>
      </p:sp>
      <p:sp>
        <p:nvSpPr>
          <p:cNvPr id="15369" name="TextBox 6"/>
          <p:cNvSpPr txBox="1">
            <a:spLocks noChangeArrowheads="1"/>
          </p:cNvSpPr>
          <p:nvPr/>
        </p:nvSpPr>
        <p:spPr bwMode="auto">
          <a:xfrm>
            <a:off x="467544" y="2560638"/>
            <a:ext cx="5760639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ИНФОРМАЦИОННО-АНАЛИТИЧЕСКОЙ СИСТЕМЫ ПОДДЕРЖКИ ПРИНЯТИЯ РЕШЕНИЙ ДЛЯ ОБЕСПЕЧЕНИЯ ПРОЕКТНОГО УПРАВЛЕНИЯ СОЦИАЛЬНО-ЭКОНОМИЧЕСКИМ РАЗВИТИЕМ РЕГИОНА</a:t>
            </a:r>
            <a:r>
              <a:rPr lang="ru-RU" altLang="ru-R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altLang="ru-RU" sz="20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7850" y="5672138"/>
            <a:ext cx="7954963" cy="585787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ТЕМА ДИССЕРТАЦИОННОГО ИССЛЕДОВАНИЯ УТВЕРЖДЕНА УЧЕНЫМ СОВЕТОМ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ВолНЦ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РАН   ПРОТОКОЛ №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11-17 от 19.12.2017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г. </a:t>
            </a:r>
          </a:p>
        </p:txBody>
      </p:sp>
      <p:sp>
        <p:nvSpPr>
          <p:cNvPr id="15371" name="TextBox 12"/>
          <p:cNvSpPr txBox="1">
            <a:spLocks noChangeArrowheads="1"/>
          </p:cNvSpPr>
          <p:nvPr/>
        </p:nvSpPr>
        <p:spPr bwMode="auto">
          <a:xfrm>
            <a:off x="6392863" y="4706938"/>
            <a:ext cx="23764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latin typeface="Arial" panose="020B0604020202020204" pitchFamily="34" charset="0"/>
              </a:rPr>
              <a:t>Зам. директора по научной работе, зав. отделом д.э.н.</a:t>
            </a:r>
            <a:r>
              <a:rPr lang="ru-RU" altLang="ru-RU" sz="1400" dirty="0">
                <a:latin typeface="Arial" panose="020B0604020202020204" pitchFamily="34" charset="0"/>
              </a:rPr>
              <a:t> </a:t>
            </a:r>
            <a:r>
              <a:rPr lang="ru-RU" altLang="ru-RU" sz="1400" dirty="0" smtClean="0">
                <a:latin typeface="Arial" panose="020B0604020202020204" pitchFamily="34" charset="0"/>
              </a:rPr>
              <a:t>К.А. </a:t>
            </a:r>
            <a:r>
              <a:rPr lang="ru-RU" altLang="ru-RU" sz="1400" dirty="0" err="1" smtClean="0">
                <a:latin typeface="Arial" panose="020B0604020202020204" pitchFamily="34" charset="0"/>
              </a:rPr>
              <a:t>Гулин</a:t>
            </a:r>
            <a:endParaRPr lang="ru-RU" altLang="ru-RU" sz="1400" dirty="0">
              <a:latin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6275" y="1098550"/>
            <a:ext cx="781208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ДИССЕРТАЦИОННОГО ИССЛЕДОВАНИЯ:</a:t>
            </a:r>
          </a:p>
        </p:txBody>
      </p:sp>
      <p:pic>
        <p:nvPicPr>
          <p:cNvPr id="2050" name="Picture 2" descr="Картинки по запросу Институт социально-экономического развития территории РА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4616" y="2232507"/>
            <a:ext cx="1872980" cy="239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9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13" name="TextBox 5"/>
          <p:cNvSpPr txBox="1">
            <a:spLocks noChangeArrowheads="1"/>
          </p:cNvSpPr>
          <p:nvPr/>
        </p:nvSpPr>
        <p:spPr bwMode="auto">
          <a:xfrm>
            <a:off x="581025" y="1484784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 и зачетов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358269"/>
              </p:ext>
            </p:extLst>
          </p:nvPr>
        </p:nvGraphicFramePr>
        <p:xfrm>
          <a:off x="611188" y="1843559"/>
          <a:ext cx="8064500" cy="168241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теория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Методология научных исследований</a:t>
                      </a: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Научно-исследовательская деятельность</a:t>
                      </a: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L="91446" marR="91446" marT="45761" marB="45761"/>
                </a:tc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Эконометрика</a:t>
                      </a: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</a:tr>
            </a:tbl>
          </a:graphicData>
        </a:graphic>
      </p:graphicFrame>
      <p:sp>
        <p:nvSpPr>
          <p:cNvPr id="16432" name="TextBox 5"/>
          <p:cNvSpPr txBox="1">
            <a:spLocks noChangeArrowheads="1"/>
          </p:cNvSpPr>
          <p:nvPr/>
        </p:nvSpPr>
        <p:spPr bwMode="auto">
          <a:xfrm>
            <a:off x="560387" y="3645024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практики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581274"/>
              </p:ext>
            </p:extLst>
          </p:nvPr>
        </p:nvGraphicFramePr>
        <p:xfrm>
          <a:off x="611188" y="4149080"/>
          <a:ext cx="8064500" cy="99536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81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288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3128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практики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9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61069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</a:t>
            </a: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ВОЛГОДСКИЙ </a:t>
            </a: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808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554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Сдача кандидатских </a:t>
            </a:r>
            <a:r>
              <a:rPr lang="ru-RU" altLang="ru-RU" sz="16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</a:t>
            </a:r>
            <a:endParaRPr lang="ru-RU" altLang="ru-RU" sz="16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839054"/>
              </p:ext>
            </p:extLst>
          </p:nvPr>
        </p:nvGraphicFramePr>
        <p:xfrm>
          <a:off x="611188" y="1773238"/>
          <a:ext cx="8064500" cy="18153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79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789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14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Экзамен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327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История и философия науки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432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Иностранный язык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303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Специальность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xmlns="" val="536471384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9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741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Web of Science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Scopus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39750" y="1916113"/>
          <a:ext cx="8208962" cy="237648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361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4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8433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12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04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04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xmlns="" val="3618749344"/>
                  </a:ext>
                </a:extLst>
              </a:tr>
            </a:tbl>
          </a:graphicData>
        </a:graphic>
      </p:graphicFrame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584200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ИЗДАНИЯ, ВХОДЯЩИХ В ПЕРЕЧЕНЬ ВАК, МОНОГРАФИИ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39750" y="1916113"/>
          <a:ext cx="8208962" cy="201771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040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083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5962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:a16="http://schemas.microsoft.com/office/drawing/2014/main" xmlns="" val="3568124874"/>
                  </a:ext>
                </a:extLst>
              </a:tr>
            </a:tbl>
          </a:graphicData>
        </a:graphic>
      </p:graphicFrame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41645"/>
              </p:ext>
            </p:extLst>
          </p:nvPr>
        </p:nvGraphicFramePr>
        <p:xfrm>
          <a:off x="539750" y="1916113"/>
          <a:ext cx="8208962" cy="165852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81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4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Инвестиционное агентство «Сокол» как площадка для устойчивого развития региона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Кузнецов, И.А. Инвестиционное агентство «Сокол» как площадка для устойчивого развития региона [Текст]/И.А. Кузнецов//Материалы Межрегиональной научной конференции 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XI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Ежегодной научной сессии аспирантов и молодых ученых.- Вологда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ВоГУ, 2017. – с.158-162.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25128"/>
              </p:ext>
            </p:extLst>
          </p:nvPr>
        </p:nvGraphicFramePr>
        <p:xfrm>
          <a:off x="251520" y="1844824"/>
          <a:ext cx="8752781" cy="312952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171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978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688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206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16822">
                  <a:extLst>
                    <a:ext uri="{9D8B030D-6E8A-4147-A177-3AD203B41FA5}">
                      <a16:colId xmlns:a16="http://schemas.microsoft.com/office/drawing/2014/main" xmlns="" val="2037201874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2467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Выступление с докладом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межрегиональной научной конференции аспирантов и молодых ученых,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г. Вологда, ноябрь 2017 г.</a:t>
                      </a:r>
                    </a:p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«Инвестиционное агентство «Сокол» как площадка для устойчивого развития региона»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сборнике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2467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Выступление с докладом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международной научно-практической конференции «Молодые ученые – экономике региона», </a:t>
                      </a:r>
                      <a:r>
                        <a:rPr lang="ru-RU" sz="11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г.Вологда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декабрь 2017 г.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«Инвестиционное агентство «Сокол» как площадка для устойчивого развития региона»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сборнике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Выступление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 докладом на научном семинаре-дискуссии в рамках научной школы «</a:t>
                      </a: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Проблемы научно-технологического и инновационного развития территорий»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ВолНЦ РАН, </a:t>
                      </a:r>
                      <a:r>
                        <a:rPr lang="ru-RU" sz="11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г.Вологда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июнь 2018 г.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Теоретические аспекты проектного управления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в сборнике</a:t>
                      </a:r>
                    </a:p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150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 грантах, конкурсах, ОЛИМПИАДАХ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797511"/>
              </p:ext>
            </p:extLst>
          </p:nvPr>
        </p:nvGraphicFramePr>
        <p:xfrm>
          <a:off x="539750" y="1772816"/>
          <a:ext cx="8208962" cy="4844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01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923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Всероссийский молодежный научный форум «Наука будущего – наука молодых». Международная научная конференция «Наука будущего» (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г.Сочи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Проектный подход в управлении социально-экономическим развитием региона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 бизнес-идей, научно-технических разработок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научно-исследовательских проектов и разработок «Молодые, дерзкие и перспективные – 2018» (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г.Санкт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-Петербург)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Информационно-аналитическая система поддержки принятия решений для обеспечения проектного управления социально-экономическим развитием региона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государственных научных грантов Вологодской области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kumimoji="0" lang="ru-RU" sz="140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Разработка информационно-аналитической системы поддержки принятия решений для обеспечения проектного управления социально-экономическим развитием Вологодской области</a:t>
                      </a:r>
                      <a:endParaRPr lang="ru-RU" sz="140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заочная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</a:tr>
            </a:tbl>
          </a:graphicData>
        </a:graphic>
      </p:graphicFrame>
      <p:sp>
        <p:nvSpPr>
          <p:cNvPr id="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rgbClr val="1F497D"/>
      </a:dk1>
      <a:lt1>
        <a:srgbClr val="1F497D"/>
      </a:lt1>
      <a:dk2>
        <a:srgbClr val="E8EFF9"/>
      </a:dk2>
      <a:lt2>
        <a:srgbClr val="D8D8D8"/>
      </a:lt2>
      <a:accent1>
        <a:srgbClr val="1F497D"/>
      </a:accent1>
      <a:accent2>
        <a:srgbClr val="FFF2CB"/>
      </a:accent2>
      <a:accent3>
        <a:srgbClr val="17365D"/>
      </a:accent3>
      <a:accent4>
        <a:srgbClr val="8DB3E2"/>
      </a:accent4>
      <a:accent5>
        <a:srgbClr val="C6D9F0"/>
      </a:accent5>
      <a:accent6>
        <a:srgbClr val="FBD5B5"/>
      </a:accent6>
      <a:hlink>
        <a:srgbClr val="0000FF"/>
      </a:hlink>
      <a:folHlink>
        <a:srgbClr val="6565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10594</TotalTime>
  <Words>830</Words>
  <Application>Microsoft Office PowerPoint</Application>
  <PresentationFormat>Экран (4:3)</PresentationFormat>
  <Paragraphs>177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SavinIV</dc:creator>
  <cp:lastModifiedBy>Анна С. Кельсина</cp:lastModifiedBy>
  <cp:revision>206</cp:revision>
  <cp:lastPrinted>2017-04-27T05:29:32Z</cp:lastPrinted>
  <dcterms:created xsi:type="dcterms:W3CDTF">2013-09-13T10:47:31Z</dcterms:created>
  <dcterms:modified xsi:type="dcterms:W3CDTF">2018-07-02T06:11:22Z</dcterms:modified>
</cp:coreProperties>
</file>