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305" r:id="rId2"/>
    <p:sldId id="306" r:id="rId3"/>
    <p:sldId id="307" r:id="rId4"/>
    <p:sldId id="311" r:id="rId5"/>
    <p:sldId id="319" r:id="rId6"/>
    <p:sldId id="313" r:id="rId7"/>
    <p:sldId id="314" r:id="rId8"/>
    <p:sldId id="318" r:id="rId9"/>
    <p:sldId id="315" r:id="rId10"/>
    <p:sldId id="316" r:id="rId11"/>
    <p:sldId id="317" r:id="rId12"/>
    <p:sldId id="320" r:id="rId13"/>
    <p:sldId id="322" r:id="rId14"/>
    <p:sldId id="321" r:id="rId15"/>
    <p:sldId id="270" r:id="rId16"/>
  </p:sldIdLst>
  <p:sldSz cx="9144000" cy="6858000" type="screen4x3"/>
  <p:notesSz cx="6761163" cy="99425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FF0000"/>
    <a:srgbClr val="EDF2F9"/>
    <a:srgbClr val="FFF3F3"/>
    <a:srgbClr val="FFD9D9"/>
    <a:srgbClr val="00518E"/>
    <a:srgbClr val="FF9999"/>
    <a:srgbClr val="FF9933"/>
    <a:srgbClr val="66CCFF"/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52" autoAdjust="0"/>
    <p:restoredTop sz="95341" autoAdjust="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824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1991</c:v>
                </c:pt>
                <c:pt idx="1">
                  <c:v>1995</c:v>
                </c:pt>
                <c:pt idx="2">
                  <c:v>2000</c:v>
                </c:pt>
                <c:pt idx="3">
                  <c:v>2005</c:v>
                </c:pt>
                <c:pt idx="4">
                  <c:v>2010</c:v>
                </c:pt>
                <c:pt idx="5">
                  <c:v>2016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</c:v>
                </c:pt>
                <c:pt idx="1">
                  <c:v>8</c:v>
                </c:pt>
                <c:pt idx="2">
                  <c:v>8</c:v>
                </c:pt>
                <c:pt idx="3">
                  <c:v>16</c:v>
                </c:pt>
                <c:pt idx="4">
                  <c:v>40</c:v>
                </c:pt>
                <c:pt idx="5">
                  <c:v>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BA9-4512-80C7-D99F13786493}"/>
            </c:ext>
          </c:extLst>
        </c:ser>
        <c:dLbls/>
        <c:marker val="1"/>
        <c:axId val="57938688"/>
        <c:axId val="57940224"/>
      </c:lineChart>
      <c:catAx>
        <c:axId val="57938688"/>
        <c:scaling>
          <c:orientation val="minMax"/>
        </c:scaling>
        <c:axPos val="b"/>
        <c:numFmt formatCode="General" sourceLinked="1"/>
        <c:tickLblPos val="nextTo"/>
        <c:crossAx val="57940224"/>
        <c:crosses val="autoZero"/>
        <c:auto val="1"/>
        <c:lblAlgn val="ctr"/>
        <c:lblOffset val="100"/>
      </c:catAx>
      <c:valAx>
        <c:axId val="57940224"/>
        <c:scaling>
          <c:orientation val="minMax"/>
        </c:scaling>
        <c:axPos val="l"/>
        <c:majorGridlines/>
        <c:numFmt formatCode="General" sourceLinked="1"/>
        <c:tickLblPos val="nextTo"/>
        <c:crossAx val="5793868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18" tIns="45659" rIns="91318" bIns="45659" numCol="1" anchor="t" anchorCtr="0" compatLnSpc="1">
            <a:prstTxWarp prst="textNoShape">
              <a:avLst/>
            </a:prstTxWarp>
          </a:bodyPr>
          <a:lstStyle>
            <a:lvl1pPr defTabSz="912653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18" tIns="45659" rIns="91318" bIns="45659" numCol="1" anchor="t" anchorCtr="0" compatLnSpc="1">
            <a:prstTxWarp prst="textNoShape">
              <a:avLst/>
            </a:prstTxWarp>
          </a:bodyPr>
          <a:lstStyle>
            <a:lvl1pPr algn="r" defTabSz="912653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0FA57FEB-84B7-4546-9BE0-9606440DA88B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305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18" tIns="45659" rIns="91318" bIns="45659" numCol="1" anchor="b" anchorCtr="0" compatLnSpc="1">
            <a:prstTxWarp prst="textNoShape">
              <a:avLst/>
            </a:prstTxWarp>
          </a:bodyPr>
          <a:lstStyle>
            <a:lvl1pPr defTabSz="912653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2450"/>
            <a:ext cx="29305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18" tIns="45659" rIns="91318" bIns="45659" numCol="1" anchor="b" anchorCtr="0" compatLnSpc="1">
            <a:prstTxWarp prst="textNoShape">
              <a:avLst/>
            </a:prstTxWarp>
          </a:bodyPr>
          <a:lstStyle>
            <a:lvl1pPr algn="r" defTabSz="911225" eaLnBrk="1" hangingPunct="1">
              <a:defRPr sz="1200"/>
            </a:lvl1pPr>
          </a:lstStyle>
          <a:p>
            <a:pPr>
              <a:defRPr/>
            </a:pPr>
            <a:fld id="{8B9F46C0-134D-48FE-B621-916AD31442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23039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305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t" anchorCtr="0" compatLnSpc="1">
            <a:prstTxWarp prst="textNoShape">
              <a:avLst/>
            </a:prstTxWarp>
          </a:bodyPr>
          <a:lstStyle>
            <a:lvl1pPr defTabSz="956561" eaLnBrk="1" hangingPunct="1">
              <a:defRPr sz="13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29050" y="0"/>
            <a:ext cx="29305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t" anchorCtr="0" compatLnSpc="1">
            <a:prstTxWarp prst="textNoShape">
              <a:avLst/>
            </a:prstTxWarp>
          </a:bodyPr>
          <a:lstStyle>
            <a:lvl1pPr algn="r" defTabSz="956561" eaLnBrk="1" hangingPunct="1">
              <a:defRPr sz="13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A2CE113-DF28-43F4-A492-0A31D6EF15BF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2950"/>
            <a:ext cx="4973638" cy="3732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24" tIns="45162" rIns="90324" bIns="4516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76275" y="4722813"/>
            <a:ext cx="5408613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442450"/>
            <a:ext cx="29305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b" anchorCtr="0" compatLnSpc="1">
            <a:prstTxWarp prst="textNoShape">
              <a:avLst/>
            </a:prstTxWarp>
          </a:bodyPr>
          <a:lstStyle>
            <a:lvl1pPr defTabSz="956561" eaLnBrk="1" hangingPunct="1">
              <a:defRPr sz="13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29050" y="9442450"/>
            <a:ext cx="29305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27" tIns="47714" rIns="95427" bIns="47714" numCol="1" anchor="b" anchorCtr="0" compatLnSpc="1">
            <a:prstTxWarp prst="textNoShape">
              <a:avLst/>
            </a:prstTxWarp>
          </a:bodyPr>
          <a:lstStyle>
            <a:lvl1pPr algn="r" defTabSz="955675" eaLnBrk="1" hangingPunct="1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A5652866-DC90-4D8F-BEE3-11C25247DB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486184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E43604F-9728-47A2-87E6-95BAF9415E34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7651" name="Text Box 1"/>
          <p:cNvSpPr txBox="1">
            <a:spLocks noChangeArrowheads="1"/>
          </p:cNvSpPr>
          <p:nvPr/>
        </p:nvSpPr>
        <p:spPr bwMode="auto">
          <a:xfrm>
            <a:off x="3829761" y="9443662"/>
            <a:ext cx="2928272" cy="4953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99F03F5-5438-4CB2-B0E7-5941684FE2CD}" type="slidenum">
              <a:rPr lang="ru-RU" sz="1200">
                <a:solidFill>
                  <a:srgbClr val="000000"/>
                </a:solidFill>
                <a:cs typeface="Arial" charset="0"/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ru-RU" sz="12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54038" y="488950"/>
            <a:ext cx="5653087" cy="4241800"/>
          </a:xfrm>
          <a:solidFill>
            <a:srgbClr val="FFFFFF"/>
          </a:solidFill>
          <a:ln/>
        </p:spPr>
      </p:sp>
      <p:sp>
        <p:nvSpPr>
          <p:cNvPr id="27653" name="Text Box 3"/>
          <p:cNvSpPr txBox="1">
            <a:spLocks noChangeArrowheads="1"/>
          </p:cNvSpPr>
          <p:nvPr/>
        </p:nvSpPr>
        <p:spPr bwMode="auto">
          <a:xfrm>
            <a:off x="676117" y="4722694"/>
            <a:ext cx="5408930" cy="44741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3796E-0E1A-409E-B649-C5A179AF06AF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C388B-3FB9-48F8-9A0C-65A7A6886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3DF3C-7D5E-4449-BF66-5C5310F7218D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754BD-D6A6-4A4D-A891-2FDC6B3C05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73C60-6E98-4EE1-B283-ADC880677131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3274-A40D-482E-A5E7-8526B5BF09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0BA7F-0E70-4EDB-9760-6AB6AAA8CE2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950B2-45E6-400D-A983-128F21D8C4BB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6316A-1B2E-47F8-BCD1-692780BD61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6111C-4EC6-4328-939D-5206BC765A4D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119CE-E8F8-4A03-A7E0-EC0D4E6E2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E92CC-3851-4F0F-A908-67C485197116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1514-B081-4E03-B8A9-A4D406A4C8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432A2-7AAB-4CCA-AE4E-C919E13F53D9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04B7-6CAF-4ECA-8B0E-5CF3413744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22DB5-4FE1-4FBC-BE68-FC3B7C7A62F7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BBA65-47B4-4025-B64A-7B00740658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1B32C-F9D1-4C15-9D42-32EA4C6A668E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3E049-F696-41C8-84F2-C1B3C855CE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BED26-1C67-4C4B-93D0-500E1647950B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59F56-619B-4B8A-8627-9BA3B65E02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46F9A-6B9E-48CC-8490-ABC997A6F0CB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0D83F-2885-40C7-A93D-FAE7C6363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E05B2E-9651-45B1-AF2F-523A8A1C1DA9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292A19F-56A9-4FA7-AE1A-BBF794016F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  <p:sldLayoutId id="214748367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Candara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ДОКУМЕНТЫ\зубр\фото\март 2016 садо и вскрытие зубрицы сбитой машиной\IMG_9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7704856" cy="51845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340768"/>
            <a:ext cx="7344816" cy="18002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Сохранение, совершенствование, научные исследования по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групперовке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зубров в Вологодской области – методы исследования.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n w="6350">
                <a:solidFill>
                  <a:schemeClr val="tx1"/>
                </a:solidFill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1259632" y="5345006"/>
            <a:ext cx="7291955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Candara" panose="020E0502030303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Candara" panose="020E0502030303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Candara" panose="020E0502030303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Candara" panose="020E0502030303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Candara" panose="020E0502030303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90000"/>
              </a:lnSpc>
              <a:buNone/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altLang="ru-RU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Гусаров Игорь Владимирович</a:t>
            </a:r>
          </a:p>
          <a:p>
            <a:pPr lvl="0" algn="ctr">
              <a:lnSpc>
                <a:spcPct val="90000"/>
              </a:lnSpc>
              <a:buNone/>
              <a:defRPr/>
            </a:pPr>
            <a:r>
              <a:rPr lang="ru-RU" alt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к.б.н., заведующий отделом кормов и кормления с</a:t>
            </a:r>
            <a:r>
              <a:rPr lang="ru-RU" altLang="ru-RU" sz="16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х</a:t>
            </a:r>
            <a:r>
              <a:rPr lang="ru-RU" alt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6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животных,  </a:t>
            </a:r>
            <a:r>
              <a:rPr lang="ru-RU" alt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СЗНИИМЛПХ </a:t>
            </a:r>
          </a:p>
          <a:p>
            <a:pPr eaLnBrk="1" hangingPunct="1">
              <a:buFont typeface="Candara" panose="020E0502030303020204" pitchFamily="34" charset="0"/>
              <a:buNone/>
              <a:defRPr/>
            </a:pPr>
            <a:r>
              <a:rPr lang="ru-RU" sz="10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	</a:t>
            </a:r>
            <a:endParaRPr lang="ru-RU" altLang="ru-RU" sz="10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3563888" y="6129695"/>
            <a:ext cx="2362302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ru-RU" sz="14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Вологда-Молочное</a:t>
            </a:r>
          </a:p>
          <a:p>
            <a:pPr marL="12700" algn="ctr"/>
            <a:r>
              <a:rPr lang="ru-RU" sz="14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ru-RU" sz="1400" spc="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1400" spc="-1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3573016"/>
            <a:ext cx="3672408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Биологические  аспекты</a:t>
            </a:r>
            <a:endParaRPr lang="ru-RU" sz="28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2915816" y="836712"/>
            <a:ext cx="3744416" cy="25922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Воспроизводство и состояние здоровья</a:t>
            </a:r>
            <a:endParaRPr lang="ru-RU" dirty="0"/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179512" y="2996952"/>
            <a:ext cx="2387704" cy="33843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Питание и контроль его полноценности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6804248" y="2996952"/>
            <a:ext cx="2160240" cy="331236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этология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00066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Направления исследований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17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ЗАСТАВКИ\ЗАСТАВКА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3E049-F696-41C8-84F2-C1B3C855CE3C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  <p:pic>
        <p:nvPicPr>
          <p:cNvPr id="3074" name="Picture 2" descr="C:\Users\СЗНИИМЛПХ\Downloads\RES_1077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8324021" cy="49076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3E049-F696-41C8-84F2-C1B3C855CE3C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  <p:pic>
        <p:nvPicPr>
          <p:cNvPr id="4098" name="Picture 2" descr="C:\Users\СЗНИИМЛПХ\Downloads\RES_1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8386770" cy="5420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3E049-F696-41C8-84F2-C1B3C855CE3C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  <p:pic>
        <p:nvPicPr>
          <p:cNvPr id="5122" name="Picture 2" descr="C:\Users\СЗНИИМЛПХ\Downloads\RES_1070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8547128" cy="5285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26736" y="28470"/>
            <a:ext cx="8017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Сохранение, совершенствование, научные исследования по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групперовке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зубров в Вологодской области – методы исследования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41450" y="5864800"/>
            <a:ext cx="68898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+mn-lt"/>
              </a:rPr>
              <a:t>Популяция зубров </a:t>
            </a:r>
            <a:r>
              <a:rPr lang="ru-RU" sz="1600" b="1" dirty="0" err="1">
                <a:latin typeface="+mn-lt"/>
              </a:rPr>
              <a:t>Усть-Кубенского</a:t>
            </a:r>
            <a:r>
              <a:rPr lang="ru-RU" sz="1600" b="1" dirty="0">
                <a:latin typeface="+mn-lt"/>
              </a:rPr>
              <a:t> охотхозяйства Вологодской области</a:t>
            </a:r>
          </a:p>
          <a:p>
            <a:pPr algn="ctr"/>
            <a:r>
              <a:rPr lang="ru-RU" sz="1600" b="1" dirty="0" smtClean="0">
                <a:latin typeface="+mn-lt"/>
              </a:rPr>
              <a:t>насчитывает 81 особь</a:t>
            </a:r>
            <a:endParaRPr lang="ru-RU" sz="1600" b="1" dirty="0"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9871" y="1094050"/>
            <a:ext cx="6908113" cy="4781711"/>
          </a:xfrm>
          <a:prstGeom prst="rect">
            <a:avLst/>
          </a:prstGeom>
        </p:spPr>
      </p:pic>
      <p:sp>
        <p:nvSpPr>
          <p:cNvPr id="6" name="Номер слайда 2"/>
          <p:cNvSpPr txBox="1">
            <a:spLocks/>
          </p:cNvSpPr>
          <p:nvPr/>
        </p:nvSpPr>
        <p:spPr>
          <a:xfrm>
            <a:off x="8654902" y="6642150"/>
            <a:ext cx="400196" cy="215849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/>
            <a:fld id="{81D60167-4931-47E6-BA6A-407CBD079E47}" type="slidenum">
              <a:rPr lang="ru-RU" smtClean="0">
                <a:solidFill>
                  <a:schemeClr val="bg1"/>
                </a:solidFill>
              </a:rPr>
              <a:pPr marL="25400"/>
              <a:t>15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6" descr="http://www.ihed.ras.ru/npp2014/main/ra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32" y="1572690"/>
            <a:ext cx="1827751" cy="70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msbvologda.ru/upload/iblock/4b5/4b5d9e3c5a873de18ba08aee29c1ab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305" y="2733598"/>
            <a:ext cx="1523781" cy="114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852" y="4193076"/>
            <a:ext cx="1828686" cy="1803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450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asi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4"/>
            <a:ext cx="8786874" cy="5072098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4414" y="142852"/>
            <a:ext cx="7215238" cy="500066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Исторический ареал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mapa_now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8286808" cy="5000660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64515" name="Oval 3"/>
          <p:cNvSpPr>
            <a:spLocks noChangeArrowheads="1"/>
          </p:cNvSpPr>
          <p:nvPr/>
        </p:nvSpPr>
        <p:spPr bwMode="auto">
          <a:xfrm>
            <a:off x="4191000" y="3124200"/>
            <a:ext cx="71438" cy="68263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1785918" y="1"/>
            <a:ext cx="7053282" cy="4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Состояние  численности на </a:t>
            </a:r>
            <a:r>
              <a:rPr lang="pl-PL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1924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год : </a:t>
            </a:r>
            <a:r>
              <a:rPr lang="pl-PL" sz="2400" b="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54 </a:t>
            </a:r>
            <a:r>
              <a:rPr lang="pl-PL" sz="2400" b="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(29,25)</a:t>
            </a:r>
          </a:p>
        </p:txBody>
      </p:sp>
      <p:sp>
        <p:nvSpPr>
          <p:cNvPr id="64517" name="Oval 5"/>
          <p:cNvSpPr>
            <a:spLocks noChangeArrowheads="1"/>
          </p:cNvSpPr>
          <p:nvPr/>
        </p:nvSpPr>
        <p:spPr bwMode="auto">
          <a:xfrm>
            <a:off x="4572000" y="3429000"/>
            <a:ext cx="71438" cy="68263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4518" name="Oval 6"/>
          <p:cNvSpPr>
            <a:spLocks noChangeArrowheads="1"/>
          </p:cNvSpPr>
          <p:nvPr/>
        </p:nvSpPr>
        <p:spPr bwMode="auto">
          <a:xfrm>
            <a:off x="3200400" y="3276600"/>
            <a:ext cx="71438" cy="68263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4519" name="Oval 7"/>
          <p:cNvSpPr>
            <a:spLocks noChangeArrowheads="1"/>
          </p:cNvSpPr>
          <p:nvPr/>
        </p:nvSpPr>
        <p:spPr bwMode="auto">
          <a:xfrm>
            <a:off x="5181600" y="3505200"/>
            <a:ext cx="71438" cy="682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4520" name="Oval 8"/>
          <p:cNvSpPr>
            <a:spLocks noChangeArrowheads="1"/>
          </p:cNvSpPr>
          <p:nvPr/>
        </p:nvSpPr>
        <p:spPr bwMode="auto">
          <a:xfrm>
            <a:off x="4038600" y="3581400"/>
            <a:ext cx="71438" cy="682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4521" name="Oval 9"/>
          <p:cNvSpPr>
            <a:spLocks noChangeArrowheads="1"/>
          </p:cNvSpPr>
          <p:nvPr/>
        </p:nvSpPr>
        <p:spPr bwMode="auto">
          <a:xfrm>
            <a:off x="3962400" y="3124200"/>
            <a:ext cx="71438" cy="682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4522" name="Oval 10"/>
          <p:cNvSpPr>
            <a:spLocks noChangeArrowheads="1"/>
          </p:cNvSpPr>
          <p:nvPr/>
        </p:nvSpPr>
        <p:spPr bwMode="auto">
          <a:xfrm>
            <a:off x="4716586" y="2276872"/>
            <a:ext cx="71438" cy="68263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5080905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ymbol zastępczy zawartości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271463" defTabSz="912813"/>
            <a:endParaRPr lang="pl-PL" smtClean="0"/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 cstate="print"/>
          <a:srcRect l="33971" t="26302" r="18382" b="6770"/>
          <a:stretch>
            <a:fillRect/>
          </a:stretch>
        </p:blipFill>
        <p:spPr bwMode="auto">
          <a:xfrm>
            <a:off x="73025" y="1"/>
            <a:ext cx="9036050" cy="6858000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2" name="Elipsa 1"/>
          <p:cNvSpPr/>
          <p:nvPr/>
        </p:nvSpPr>
        <p:spPr bwMode="auto">
          <a:xfrm>
            <a:off x="4139952" y="260648"/>
            <a:ext cx="108000" cy="108000"/>
          </a:xfrm>
          <a:prstGeom prst="ellipse">
            <a:avLst/>
          </a:prstGeom>
          <a:solidFill>
            <a:srgbClr val="33CC33">
              <a:alpha val="49804"/>
            </a:srgb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800" b="1" i="0" u="none" strike="noStrike" cap="none" normalizeH="0" baseline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</a:endParaRPr>
          </a:p>
        </p:txBody>
      </p:sp>
      <p:sp>
        <p:nvSpPr>
          <p:cNvPr id="7" name="Elipsa 6"/>
          <p:cNvSpPr/>
          <p:nvPr/>
        </p:nvSpPr>
        <p:spPr bwMode="auto">
          <a:xfrm>
            <a:off x="4391992" y="1736824"/>
            <a:ext cx="108000" cy="108000"/>
          </a:xfrm>
          <a:prstGeom prst="ellipse">
            <a:avLst/>
          </a:prstGeom>
          <a:gradFill flip="none" rotWithShape="1">
            <a:gsLst>
              <a:gs pos="0">
                <a:srgbClr val="CC3300">
                  <a:shade val="30000"/>
                  <a:satMod val="115000"/>
                </a:srgbClr>
              </a:gs>
              <a:gs pos="50000">
                <a:srgbClr val="CC3300">
                  <a:shade val="67500"/>
                  <a:satMod val="115000"/>
                </a:srgbClr>
              </a:gs>
              <a:gs pos="100000">
                <a:srgbClr val="CC33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800" b="1" i="0" u="none" strike="noStrike" cap="none" normalizeH="0" baseline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</a:endParaRPr>
          </a:p>
        </p:txBody>
      </p:sp>
      <p:sp>
        <p:nvSpPr>
          <p:cNvPr id="8" name="Elipsa 7"/>
          <p:cNvSpPr/>
          <p:nvPr/>
        </p:nvSpPr>
        <p:spPr bwMode="auto">
          <a:xfrm>
            <a:off x="3095848" y="2384896"/>
            <a:ext cx="108000" cy="108000"/>
          </a:xfrm>
          <a:prstGeom prst="ellipse">
            <a:avLst/>
          </a:prstGeom>
          <a:gradFill flip="none" rotWithShape="1">
            <a:gsLst>
              <a:gs pos="0">
                <a:srgbClr val="CC3300">
                  <a:shade val="30000"/>
                  <a:satMod val="115000"/>
                </a:srgbClr>
              </a:gs>
              <a:gs pos="50000">
                <a:srgbClr val="CC3300">
                  <a:shade val="67500"/>
                  <a:satMod val="115000"/>
                </a:srgbClr>
              </a:gs>
              <a:gs pos="100000">
                <a:srgbClr val="CC33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800" b="1" i="0" u="none" strike="noStrike" cap="none" normalizeH="0" baseline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80312" y="1052736"/>
            <a:ext cx="11521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VOLOGDA</a:t>
            </a:r>
            <a:endParaRPr lang="ru-RU" sz="1000" dirty="0" smtClean="0"/>
          </a:p>
          <a:p>
            <a:r>
              <a:rPr lang="ru-RU" sz="1000" dirty="0" smtClean="0"/>
              <a:t>ВОЛОГДА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7034186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285750" y="6357938"/>
            <a:ext cx="8675688" cy="320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46800" rIns="0" bIns="0" anchor="b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>
                <a:solidFill>
                  <a:srgbClr val="444D26"/>
                </a:solidFill>
                <a:latin typeface="Calibri" pitchFamily="32" charset="0"/>
              </a:rPr>
              <a:t> </a:t>
            </a: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8784976" cy="4270028"/>
          </a:xfrm>
          <a:prstGeom prst="rect">
            <a:avLst/>
          </a:prstGeom>
          <a:noFill/>
          <a:ln w="76200">
            <a:solidFill>
              <a:srgbClr val="00B050"/>
            </a:solidFill>
            <a:round/>
            <a:headEnd/>
            <a:tailEnd/>
          </a:ln>
        </p:spPr>
      </p:pic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04775" y="5590117"/>
            <a:ext cx="9039225" cy="8331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cs typeface="Times New Roman" pitchFamily="16" charset="0"/>
              </a:rPr>
              <a:t>Площадь области составляет 145.7 тыс. кв. км;  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2400" dirty="0">
                <a:solidFill>
                  <a:srgbClr val="000000"/>
                </a:solidFill>
                <a:cs typeface="Times New Roman" pitchFamily="16" charset="0"/>
              </a:rPr>
              <a:t>Протяженность ее составляет 385 × 650 км.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571504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Северная территория обитания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640960" cy="1512167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  сохранении крупного  млекопитающего как европейский зубр  в первую очередь необходимо  решить  задачу  о пригодных  территориях  для  реинтродукции  особей  вида. Как показали ранее проведённые исследования, одна из таких популяций создана   в условиях Вологодской области на территории Усть-Кубенского  района.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51720" y="3501007"/>
          <a:ext cx="5160367" cy="2880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1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16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475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17704"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/>
                        <a:t>Наименование лесхозов</a:t>
                      </a:r>
                      <a:endParaRPr lang="ru-RU" sz="1400" b="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/>
                        <a:t>Гослес-фонд, тыс га</a:t>
                      </a:r>
                      <a:endParaRPr lang="ru-RU" sz="1400" b="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/>
                        <a:t>Общая земельная площадь, тыс га</a:t>
                      </a:r>
                      <a:endParaRPr lang="ru-RU" sz="1400" b="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8292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Усть-Кубенский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71,7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104,1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82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/>
                        <a:t>Харовский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127,5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234,5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82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Кирилловский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125,6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214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7774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Общая площадь территории для разведения зубров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324,8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552,6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507288" cy="71438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Динамика численности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Усть-Кубенской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популяции 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31.12.2018 года: 81 голова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3E049-F696-41C8-84F2-C1B3C855CE3C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115616" y="0"/>
            <a:ext cx="7848872" cy="526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первоочередными задачами по сохранению страхового генофонда зубров в России являются: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Проведение генетического анализа всего поголовья зубров, с целью подбора животных для комплектования питомников, так и для формирования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свободноразмножающихся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Приобретение в Европейских племенных центрах зубров, имеющих гены, которые не представлены в стадах на территории России.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Содержание в каждом отечественном питомнике маточного поголовья, подобранного в соответствии с планом повышения генетического разнообразия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свободноразмножающихся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стад.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052736"/>
            <a:ext cx="3168352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Государственная программа  2013-2020</a:t>
            </a:r>
            <a:endParaRPr lang="ru-RU" sz="24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427984" y="13407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980728"/>
            <a:ext cx="2592288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СЗНИИМЛПХ, ВГМХА, </a:t>
            </a:r>
          </a:p>
          <a:p>
            <a:pPr algn="ctr"/>
            <a:r>
              <a:rPr lang="ru-RU" sz="2800" dirty="0" smtClean="0"/>
              <a:t>ВОГУ</a:t>
            </a:r>
            <a:endParaRPr lang="ru-RU" sz="28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2339752" y="249289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3501008"/>
            <a:ext cx="2808312" cy="7703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мониторинг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5013176"/>
            <a:ext cx="165618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охрана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5013176"/>
            <a:ext cx="20162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подкормка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5013176"/>
            <a:ext cx="26642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исследования</a:t>
            </a:r>
            <a:endParaRPr lang="ru-RU" sz="2400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1331640" y="4437112"/>
            <a:ext cx="4846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3491880" y="4437112"/>
            <a:ext cx="4846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732240" y="2420888"/>
            <a:ext cx="484632" cy="25202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283968" y="2636912"/>
            <a:ext cx="2282552" cy="22105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642942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Схема исследований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снова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</TotalTime>
  <Words>286</Words>
  <Application>Microsoft Office PowerPoint</Application>
  <PresentationFormat>Экран (4:3)</PresentationFormat>
  <Paragraphs>59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1_Тема Office</vt:lpstr>
      <vt:lpstr>Сохранение, совершенствование, научные исследования по групперовке зубров в Вологодской области – методы исследования. </vt:lpstr>
      <vt:lpstr>Исторический ареал</vt:lpstr>
      <vt:lpstr>Слайд 3</vt:lpstr>
      <vt:lpstr>Слайд 4</vt:lpstr>
      <vt:lpstr>Северная территория обитания</vt:lpstr>
      <vt:lpstr>При  сохранении крупного  млекопитающего как европейский зубр  в первую очередь необходимо  решить  задачу  о пригодных  территориях  для  реинтродукции  особей  вида. Как показали ранее проведённые исследования, одна из таких популяций создана   в условиях Вологодской области на территории Усть-Кубенского  района.</vt:lpstr>
      <vt:lpstr>Динамика численности Усть-Кубенской популяции  31.12.2018 года: 81 голова   </vt:lpstr>
      <vt:lpstr>Слайд 8</vt:lpstr>
      <vt:lpstr>Схема исследований</vt:lpstr>
      <vt:lpstr>Направления исследований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Человеческий капитал как фактор экономического развития</dc:title>
  <dc:creator>Галина В. Леонидова</dc:creator>
  <cp:lastModifiedBy>СЗНИИМЛПХ</cp:lastModifiedBy>
  <cp:revision>1075</cp:revision>
  <cp:lastPrinted>2018-06-07T06:18:29Z</cp:lastPrinted>
  <dcterms:created xsi:type="dcterms:W3CDTF">2017-01-24T05:42:24Z</dcterms:created>
  <dcterms:modified xsi:type="dcterms:W3CDTF">2019-02-28T05:56:18Z</dcterms:modified>
</cp:coreProperties>
</file>