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4" r:id="rId3"/>
    <p:sldId id="257" r:id="rId4"/>
    <p:sldId id="262" r:id="rId5"/>
    <p:sldId id="265" r:id="rId6"/>
    <p:sldId id="258" r:id="rId7"/>
    <p:sldId id="259" r:id="rId8"/>
    <p:sldId id="260" r:id="rId9"/>
    <p:sldId id="261" r:id="rId10"/>
    <p:sldId id="263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2/25/2019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2/25/2019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2/25/2019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2/25/2019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2/25/2019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2/25/2019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2/25/2019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2/25/2019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60802" y="5457371"/>
            <a:ext cx="4238170" cy="653144"/>
          </a:xfrm>
        </p:spPr>
        <p:txBody>
          <a:bodyPr/>
          <a:lstStyle/>
          <a:p>
            <a:pPr>
              <a:tabLst>
                <a:tab pos="4035425" algn="l"/>
              </a:tabLst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Дубровицы, 2019</a:t>
            </a:r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02568" y="3895316"/>
            <a:ext cx="8214836" cy="1778000"/>
          </a:xfrm>
        </p:spPr>
        <p:txBody>
          <a:bodyPr>
            <a:normAutofit fontScale="25000" lnSpcReduction="20000"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Докладчик – </a:t>
            </a:r>
          </a:p>
          <a:p>
            <a:r>
              <a:rPr lang="ru-RU" sz="86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                                      Докладчик </a:t>
            </a:r>
            <a:r>
              <a:rPr lang="ru-RU" sz="8600" b="1" dirty="0" err="1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д.с</a:t>
            </a:r>
            <a:r>
              <a:rPr lang="ru-RU" sz="8600" b="1" dirty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.-х</a:t>
            </a:r>
            <a:r>
              <a:rPr lang="ru-RU" sz="86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. н., профессор </a:t>
            </a:r>
            <a:r>
              <a:rPr lang="ru-RU" sz="8600" b="1" dirty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Чабаев М.Г.</a:t>
            </a:r>
            <a:r>
              <a:rPr lang="ru-RU" sz="8600" b="1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ru-RU" sz="86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endParaRPr lang="ru-RU" sz="86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endParaRPr lang="ru-RU" sz="8600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r"/>
            <a:r>
              <a:rPr lang="ru-RU" sz="86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                                                    </a:t>
            </a:r>
            <a:r>
              <a:rPr lang="ru-RU" sz="8600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авторы</a:t>
            </a:r>
            <a:r>
              <a:rPr lang="ru-RU" sz="86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:  </a:t>
            </a:r>
            <a:r>
              <a:rPr lang="ru-RU" sz="8600" dirty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Чабаев М.Г</a:t>
            </a:r>
            <a:r>
              <a:rPr lang="ru-RU" sz="8600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.,                                                                                                            Некрасов </a:t>
            </a:r>
            <a:r>
              <a:rPr lang="ru-RU" sz="8600" dirty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Р.В</a:t>
            </a:r>
            <a:r>
              <a:rPr lang="ru-RU" sz="8600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.,</a:t>
            </a:r>
          </a:p>
          <a:p>
            <a:r>
              <a:rPr lang="ru-RU" sz="8600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                                                                                             Цис Е.Ю</a:t>
            </a:r>
            <a:r>
              <a:rPr lang="ru-RU" sz="86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.</a:t>
            </a:r>
            <a:endParaRPr lang="ru-RU" b="1" dirty="0">
              <a:solidFill>
                <a:schemeClr val="tx1"/>
              </a:solidFill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400629" y="1429658"/>
            <a:ext cx="9739085" cy="224971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7200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эффективность использования природного минерального сорбента в составе комбикормов для новотельных высокопродуктивных коров</a:t>
            </a:r>
            <a:endParaRPr lang="ru-RU" sz="36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403602" y="573314"/>
            <a:ext cx="8427842" cy="67562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7200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ФГБНУ ФНЦ – ВИЖ им. Л.К. Эрнста</a:t>
            </a:r>
            <a:endParaRPr lang="ru-RU" sz="36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9042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00536" y="1396887"/>
            <a:ext cx="8426036" cy="34163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>
                <a:rot lat="0" lon="0" rev="600000"/>
              </a:lightRig>
            </a:scene3d>
            <a:sp3d extrusionH="6350" contourW="6350">
              <a:bevelT w="6350" h="82550"/>
              <a:bevelB w="6350"/>
            </a:sp3d>
          </a:bodyPr>
          <a:lstStyle/>
          <a:p>
            <a:pPr algn="ctr" defTabSz="914400"/>
            <a:r>
              <a:rPr lang="ru-RU" sz="7200" b="1" dirty="0" smtClean="0">
                <a:solidFill>
                  <a:schemeClr val="accent4">
                    <a:lumMod val="50000"/>
                  </a:schemeClr>
                </a:solidFill>
                <a:latin typeface="Garamond" pitchFamily="18" charset="0"/>
                <a:cs typeface="Times New Roman" panose="02020603050405020304" pitchFamily="18" charset="0"/>
              </a:rPr>
              <a:t>БЛАГОДАРИМ</a:t>
            </a:r>
          </a:p>
          <a:p>
            <a:pPr algn="ctr" defTabSz="914400"/>
            <a:r>
              <a:rPr lang="ru-RU" sz="7200" b="1" dirty="0" smtClean="0">
                <a:solidFill>
                  <a:schemeClr val="accent4">
                    <a:lumMod val="50000"/>
                  </a:schemeClr>
                </a:solidFill>
                <a:latin typeface="Garamond" pitchFamily="18" charset="0"/>
                <a:cs typeface="Times New Roman" panose="02020603050405020304" pitchFamily="18" charset="0"/>
              </a:rPr>
              <a:t>ЗА </a:t>
            </a:r>
          </a:p>
          <a:p>
            <a:pPr algn="ctr" defTabSz="914400"/>
            <a:r>
              <a:rPr lang="ru-RU" sz="7200" b="1" dirty="0" smtClean="0">
                <a:solidFill>
                  <a:schemeClr val="accent4">
                    <a:lumMod val="50000"/>
                  </a:schemeClr>
                </a:solidFill>
                <a:latin typeface="Garamond" pitchFamily="18" charset="0"/>
                <a:cs typeface="Times New Roman" panose="02020603050405020304" pitchFamily="18" charset="0"/>
              </a:rPr>
              <a:t>ВНИМАНИЕ!</a:t>
            </a:r>
            <a:endParaRPr lang="ru-RU" sz="7200" b="1" dirty="0">
              <a:solidFill>
                <a:schemeClr val="accent4">
                  <a:lumMod val="50000"/>
                </a:schemeClr>
              </a:solidFill>
              <a:latin typeface="Garamond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7159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8828" y="195943"/>
            <a:ext cx="10744200" cy="1485900"/>
          </a:xfrm>
        </p:spPr>
        <p:txBody>
          <a:bodyPr/>
          <a:lstStyle/>
          <a:p>
            <a:r>
              <a:rPr lang="ru-RU" dirty="0"/>
              <a:t>Минеральная кормовая добавка </a:t>
            </a:r>
            <a:r>
              <a:rPr lang="en-US" dirty="0"/>
              <a:t>Nat-Min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76" r="12994" b="33333"/>
          <a:stretch/>
        </p:blipFill>
        <p:spPr>
          <a:xfrm>
            <a:off x="8381012" y="1978270"/>
            <a:ext cx="3125188" cy="21302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3" t="7619" r="14217" b="21904"/>
          <a:stretch/>
        </p:blipFill>
        <p:spPr>
          <a:xfrm>
            <a:off x="1512637" y="1974892"/>
            <a:ext cx="3124678" cy="211995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924798" y="1055914"/>
            <a:ext cx="322860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/>
              <a:t>Минеральный состав</a:t>
            </a:r>
            <a:r>
              <a:rPr lang="ru-RU" sz="1600" dirty="0" smtClean="0"/>
              <a:t>: </a:t>
            </a:r>
          </a:p>
          <a:p>
            <a:r>
              <a:rPr lang="ru-RU" sz="1600" dirty="0" smtClean="0"/>
              <a:t>клиноптилолит (44-50%), </a:t>
            </a:r>
          </a:p>
          <a:p>
            <a:r>
              <a:rPr lang="ru-RU" sz="1600" dirty="0" smtClean="0"/>
              <a:t>морденит (5-8 %), </a:t>
            </a:r>
          </a:p>
          <a:p>
            <a:r>
              <a:rPr lang="ru-RU" sz="1600" dirty="0" smtClean="0"/>
              <a:t>кварц (2,5-4%), </a:t>
            </a:r>
          </a:p>
          <a:p>
            <a:r>
              <a:rPr lang="ru-RU" sz="1600" dirty="0" smtClean="0"/>
              <a:t>опал-кристобалит (30-32%), </a:t>
            </a:r>
          </a:p>
          <a:p>
            <a:r>
              <a:rPr lang="ru-RU" sz="1600" dirty="0" smtClean="0"/>
              <a:t>калиевый полевой шпат (2-3 %), </a:t>
            </a:r>
          </a:p>
          <a:p>
            <a:r>
              <a:rPr lang="ru-RU" sz="1600" dirty="0" smtClean="0"/>
              <a:t>монтморрилонит (7-9 %),</a:t>
            </a:r>
          </a:p>
          <a:p>
            <a:r>
              <a:rPr lang="ru-RU" sz="1600" dirty="0" smtClean="0"/>
              <a:t> мусковит (1%).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2871" y="3187482"/>
            <a:ext cx="2656114" cy="1670667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082147" y="4858149"/>
            <a:ext cx="298960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prstClr val="black"/>
                </a:solidFill>
              </a:rPr>
              <a:t>TiO</a:t>
            </a:r>
            <a:r>
              <a:rPr lang="ru-RU" baseline="-25000" dirty="0">
                <a:solidFill>
                  <a:prstClr val="black"/>
                </a:solidFill>
              </a:rPr>
              <a:t>2</a:t>
            </a:r>
            <a:r>
              <a:rPr lang="ru-RU" dirty="0">
                <a:solidFill>
                  <a:prstClr val="black"/>
                </a:solidFill>
              </a:rPr>
              <a:t> – 0,080-0,081%; </a:t>
            </a:r>
          </a:p>
          <a:p>
            <a:pPr lvl="0"/>
            <a:r>
              <a:rPr lang="ru-RU" dirty="0">
                <a:solidFill>
                  <a:prstClr val="black"/>
                </a:solidFill>
              </a:rPr>
              <a:t>K</a:t>
            </a:r>
            <a:r>
              <a:rPr lang="ru-RU" baseline="-25000" dirty="0">
                <a:solidFill>
                  <a:prstClr val="black"/>
                </a:solidFill>
              </a:rPr>
              <a:t>2</a:t>
            </a:r>
            <a:r>
              <a:rPr lang="ru-RU" dirty="0">
                <a:solidFill>
                  <a:prstClr val="black"/>
                </a:solidFill>
              </a:rPr>
              <a:t>O – 3,20-3,25 %; </a:t>
            </a:r>
          </a:p>
          <a:p>
            <a:pPr lvl="0"/>
            <a:r>
              <a:rPr lang="ru-RU" dirty="0">
                <a:solidFill>
                  <a:prstClr val="black"/>
                </a:solidFill>
              </a:rPr>
              <a:t>Na</a:t>
            </a:r>
            <a:r>
              <a:rPr lang="ru-RU" baseline="-25000" dirty="0">
                <a:solidFill>
                  <a:prstClr val="black"/>
                </a:solidFill>
              </a:rPr>
              <a:t>2</a:t>
            </a:r>
            <a:r>
              <a:rPr lang="ru-RU" dirty="0">
                <a:solidFill>
                  <a:prstClr val="black"/>
                </a:solidFill>
              </a:rPr>
              <a:t>O – 0,48-0,65 %;</a:t>
            </a:r>
          </a:p>
          <a:p>
            <a:pPr lvl="0"/>
            <a:r>
              <a:rPr lang="ru-RU" dirty="0">
                <a:solidFill>
                  <a:prstClr val="black"/>
                </a:solidFill>
              </a:rPr>
              <a:t> MnO – 0,030 %.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09937" y="6040672"/>
            <a:ext cx="8461981" cy="64623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07969" y="4165019"/>
            <a:ext cx="1822862" cy="49381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29383" y="4165019"/>
            <a:ext cx="2048434" cy="49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825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7943" y="377372"/>
            <a:ext cx="11059886" cy="150585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исследований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заключалась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изучении эффективности использования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природного минерального сорбента (различные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фракции) в составе комбикормов-концентратов для высокопродуктивных молочных коров в период раздоя. </a:t>
            </a:r>
            <a:b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599" y="1578429"/>
            <a:ext cx="10472058" cy="471351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задачу исследований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входило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зучить уровень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микотоксинов в кормах для высокопродуктивных молочных коров в период раздоя;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конверсию корма и влияние скармливания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природного минерального сорбента 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молочную продуктивность животных;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переваримость питательных веществ рационов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морфологические (гемоглобин, эритроциты, лейкоциты, гематокрит), биохимические (общий белок; альбумины; глобулины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мочевина, фосфор – Р, кальций – Са, глюкоза) показатели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скармливании подопытным животным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природного сорбента Натмин;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экономическую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эффективность при скармливании высокопродуктивным молочным коровам клиноптилолита различных фракций.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6109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9149" y="685801"/>
            <a:ext cx="10751222" cy="1382486"/>
          </a:xfrm>
        </p:spPr>
        <p:txBody>
          <a:bodyPr/>
          <a:lstStyle/>
          <a:p>
            <a:pPr algn="ctr"/>
            <a:r>
              <a:rPr lang="ru-RU" dirty="0" smtClean="0">
                <a:latin typeface="Arial Black" panose="020B0A04020102020204" pitchFamily="34" charset="0"/>
              </a:rPr>
              <a:t>Схема научно-хозяйственного опыта</a:t>
            </a:r>
            <a:endParaRPr lang="ru-RU" dirty="0"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9149" y="2323608"/>
            <a:ext cx="10925771" cy="277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3239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4361344" y="2133798"/>
          <a:ext cx="3621711" cy="3885804"/>
        </p:xfrm>
        <a:graphic>
          <a:graphicData uri="http://schemas.openxmlformats.org/drawingml/2006/table">
            <a:tbl>
              <a:tblPr firstRow="1" firstCol="1" bandRow="1"/>
              <a:tblGrid>
                <a:gridCol w="1975972"/>
                <a:gridCol w="549613"/>
                <a:gridCol w="549226"/>
                <a:gridCol w="546900"/>
              </a:tblGrid>
              <a:tr h="111628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Корма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Группа</a:t>
                      </a:r>
                    </a:p>
                  </a:txBody>
                  <a:tcPr marL="41861" marR="41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32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644650" algn="l"/>
                          <a:tab pos="2969895" algn="ctr"/>
                          <a:tab pos="5940425" algn="r"/>
                        </a:tabLst>
                      </a:pPr>
                      <a:r>
                        <a:rPr lang="ru-RU" sz="700" spc="-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700" spc="-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700" spc="-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контрольная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644650" algn="l"/>
                          <a:tab pos="2969895" algn="ctr"/>
                          <a:tab pos="5940425" algn="r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опытная</a:t>
                      </a:r>
                    </a:p>
                  </a:txBody>
                  <a:tcPr marL="41861" marR="41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644650" algn="l"/>
                          <a:tab pos="2969895" algn="ctr"/>
                          <a:tab pos="5940425" algn="r"/>
                        </a:tabLs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опытная</a:t>
                      </a:r>
                    </a:p>
                  </a:txBody>
                  <a:tcPr marL="41861" marR="41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2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Жир (Нутракор)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0,300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0,300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0,300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2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Сенаж злак. -боб. (вакуум)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5,500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5,500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5,500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2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Силос из мн. трав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10,000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10,000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10,000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2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Силос кукурузный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20,000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20,000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20,000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2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Сено злаковое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1,000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1,000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1,000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2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Пшеница (дерть)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1,500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1,500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1,500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2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Ячмень плющеный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2,000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2,000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2,000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2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Ячмень (дерть)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2,000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2,000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2,000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2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Кукуруза (дерть)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3,000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3,000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3,000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2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Горох (дерть)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0,700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0,700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0,700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2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Соя полножирная (СП 37%)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1,000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1,000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1,000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2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Жмых подсолнечный (СП 32%)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0,800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0,800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0,800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2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Шрот подсолнечный (СП 38%)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2,000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2,000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2,000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2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Жмых льняной (СП 32%)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0,800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0,800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0,800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2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Меласса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1,500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1,500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1,500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2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Соль поваренная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0,160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0,160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0,160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2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Монокальцийфосфат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0,180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0,180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0,180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2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Сода пищевая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0,100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0,100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0,100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2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Премикс П60-3 (адресный)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0,100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0,100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0,100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2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Клиноптилолита (фракция 0-1 мм), г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141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2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Клиноптилолита (фракция 0-0,02 мм), г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41861" marR="41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56,4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930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рационе содержится: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02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ЭКЕ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25,38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25,38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25,38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2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ОЭ, МДж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253,80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253,80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253,80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2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сухого вещества, кг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22,73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22,73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22,73</a:t>
                      </a:r>
                      <a:endParaRPr lang="ru-RU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2853310"/>
              </p:ext>
            </p:extLst>
          </p:nvPr>
        </p:nvGraphicFramePr>
        <p:xfrm>
          <a:off x="1715843" y="659993"/>
          <a:ext cx="8713261" cy="59609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53874"/>
                <a:gridCol w="1322281"/>
                <a:gridCol w="1321351"/>
                <a:gridCol w="1315755"/>
              </a:tblGrid>
              <a:tr h="153966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Корма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Группа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79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644650" algn="l"/>
                          <a:tab pos="2969895" algn="ctr"/>
                          <a:tab pos="5940425" algn="r"/>
                        </a:tabLst>
                      </a:pPr>
                      <a:r>
                        <a:rPr lang="ru-RU" sz="1400" spc="-1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en-US" sz="1400" spc="-10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r>
                        <a:rPr lang="ru-RU" sz="1400" spc="-100">
                          <a:solidFill>
                            <a:schemeClr val="tx1"/>
                          </a:solidFill>
                          <a:effectLst/>
                        </a:rPr>
                        <a:t>контрольная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644650" algn="l"/>
                          <a:tab pos="2969895" algn="ctr"/>
                          <a:tab pos="5940425" algn="r"/>
                        </a:tabLs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опытная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644650" algn="l"/>
                          <a:tab pos="2969895" algn="ctr"/>
                          <a:tab pos="5940425" algn="r"/>
                        </a:tabLs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опытная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/>
                </a:tc>
              </a:tr>
              <a:tr h="1891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Жир (Нутракор)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0,300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0,300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0,300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</a:tr>
              <a:tr h="1891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Сенаж злак. -боб. (вакуум)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5,500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5,500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5,500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</a:tr>
              <a:tr h="1891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Силос из мн. трав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10,000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10,000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10,000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</a:tr>
              <a:tr h="1891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Силос кукурузный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20,000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20,000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20,000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</a:tr>
              <a:tr h="1891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Сено злаковое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1,000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1,000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1,000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</a:tr>
              <a:tr h="1891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Пшеница (дерть)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1,500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1,500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1,500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</a:tr>
              <a:tr h="1891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Ячмень плющеный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2,000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2,000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2,000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</a:tr>
              <a:tr h="1891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Ячмень (дерть)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2,000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2,000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2,000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</a:tr>
              <a:tr h="1891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Кукуруза (дерть)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3,000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3,000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3,000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</a:tr>
              <a:tr h="1891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Горох (дерть)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0,700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0,700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0,700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</a:tr>
              <a:tr h="1891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Соя полножирная (СП 37%)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1,000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1,000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1,000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</a:tr>
              <a:tr h="1891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Жмых подсолнечный (СП 32%)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0,800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0,800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0,800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</a:tr>
              <a:tr h="1891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Шрот подсолнечный (СП 38%)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2,000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2,000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2,000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</a:tr>
              <a:tr h="1891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Жмых льняной (СП 32%)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0,800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0,800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0,800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</a:tr>
              <a:tr h="1891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Меласса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1,500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1,500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1,500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</a:tr>
              <a:tr h="1891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Соль поваренная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0,160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0,160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0,160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</a:tr>
              <a:tr h="1891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Монокальцийфосфат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0,180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0,180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0,180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</a:tr>
              <a:tr h="1891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Сода пищевая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0,100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0,100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0,100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</a:tr>
              <a:tr h="1891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Премикс П60-3 (адресный)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0,100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0,100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0,100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</a:tr>
              <a:tr h="1891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Клиноптилолита (фракция 0-1 мм), г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141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</a:tr>
              <a:tr h="3783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Клиноптилолита (фракция 0-0,02 мм), г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56,4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/>
                </a:tc>
              </a:tr>
              <a:tr h="168162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В рационе содержится: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91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ЭКЕ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25,38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25,38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25,38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b"/>
                </a:tc>
              </a:tr>
              <a:tr h="1829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ОЭ, МДж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253,80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253,80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253,80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b"/>
                </a:tc>
              </a:tr>
              <a:tr h="1891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сухого вещества, кг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22,73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22,73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22,73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1861" marR="41861" marT="0" marB="0" anchor="b"/>
                </a:tc>
              </a:tr>
            </a:tbl>
          </a:graphicData>
        </a:graphic>
      </p:graphicFrame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59733" y="345073"/>
            <a:ext cx="1065330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1644650" algn="l"/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644650" algn="l"/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644650" algn="l"/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644650" algn="l"/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644650" algn="l"/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644650" algn="l"/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644650" algn="l"/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644650" algn="l"/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644650" algn="l"/>
                <a:tab pos="2970213" algn="ctr"/>
                <a:tab pos="5940425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44650" algn="l"/>
                <a:tab pos="2970213" algn="ctr"/>
                <a:tab pos="5940425" algn="r"/>
              </a:tabLst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Состав и питательность рациона высокопродуктивных коров по фактическому потреблению кормов</a:t>
            </a: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92566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744" y="293914"/>
            <a:ext cx="10689770" cy="957943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latin typeface="Garamond" pitchFamily="18" charset="0"/>
                <a:ea typeface="Times New Roman"/>
                <a:cs typeface="Times New Roman"/>
              </a:rPr>
              <a:t>Молочная продуктивность и качество молока</a:t>
            </a:r>
            <a:br>
              <a:rPr lang="ru-RU" b="1" i="1" dirty="0">
                <a:latin typeface="Garamond" pitchFamily="18" charset="0"/>
                <a:ea typeface="Times New Roman"/>
                <a:cs typeface="Times New Roman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07302" y="1045029"/>
            <a:ext cx="10238654" cy="514454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25401" y="6189575"/>
            <a:ext cx="5093962" cy="2870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100" spc="-10" dirty="0"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Различия статистически достоверны при значении </a:t>
            </a:r>
            <a:r>
              <a:rPr lang="ru-RU" sz="1100" dirty="0"/>
              <a:t>Р≤ *-0,90, **-0,95, ***-0,99.</a:t>
            </a:r>
            <a:endParaRPr lang="ru-RU" sz="110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79938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1343" y="979714"/>
            <a:ext cx="9590314" cy="70757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>
                <a:latin typeface="Garamond" pitchFamily="18" charset="0"/>
                <a:ea typeface="Times New Roman"/>
                <a:cs typeface="Times New Roman"/>
              </a:rPr>
              <a:t>Коэффициенты переваримости, %</a:t>
            </a:r>
            <a:br>
              <a:rPr lang="ru-RU" b="1" i="1" dirty="0">
                <a:latin typeface="Garamond" pitchFamily="18" charset="0"/>
                <a:ea typeface="Times New Roman"/>
                <a:cs typeface="Times New Roman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64935" y="2198914"/>
            <a:ext cx="10856951" cy="338545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05657" y="5584372"/>
            <a:ext cx="6307513" cy="3046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spc="-10" dirty="0"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Различия статистически достоверны при значении </a:t>
            </a:r>
            <a:r>
              <a:rPr lang="ru-RU" sz="1200" dirty="0"/>
              <a:t>Р≤ *-0,90, **-0,95, ***-0,99.</a:t>
            </a:r>
            <a:endParaRPr lang="ru-RU" sz="1200" dirty="0"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30429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6915" y="216453"/>
            <a:ext cx="9568543" cy="707571"/>
          </a:xfrm>
        </p:spPr>
        <p:txBody>
          <a:bodyPr/>
          <a:lstStyle/>
          <a:p>
            <a:pPr algn="ctr"/>
            <a:r>
              <a:rPr lang="ru-RU" dirty="0" smtClean="0"/>
              <a:t>Биохимические показатели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8485" y="877334"/>
            <a:ext cx="9747597" cy="284638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8484" y="4769204"/>
            <a:ext cx="9747597" cy="1246701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957944" y="3723720"/>
            <a:ext cx="10765970" cy="70757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dirty="0" smtClean="0"/>
              <a:t>Показатели неспецифической резистентности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9311626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293914"/>
            <a:ext cx="9720943" cy="5334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Выводы 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5285" y="827314"/>
            <a:ext cx="11070771" cy="5921829"/>
          </a:xfrm>
        </p:spPr>
        <p:txBody>
          <a:bodyPr>
            <a:normAutofit fontScale="70000" lnSpcReduction="20000"/>
          </a:bodyPr>
          <a:lstStyle/>
          <a:p>
            <a:pPr fontAlgn="base" hangingPunct="0"/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рацион высокопродуктивных молочных коров различных уровней и форм клиноптилолита способствует достоверному увеличению молочной продуктивности на 10,0 и 6,5% (среднесуточный удой молока 4-х-процентной жирности составил 30,14 против 33,17 и 32,12 кг.) по сравнению с контрольными животными. Затраты кормов на 1 кг молока во 2-й и 3-й опытных составили 0,76 и 0,79 ЭКЕ или на 10,1 и 6,7 и 6,7% ниже по сравнению с контрольными животными.</a:t>
            </a:r>
          </a:p>
          <a:p>
            <a:pPr fontAlgn="base" hangingPunct="0"/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состав рационов высокопродуктивных молочных коров различных уровней и форм клиноптилолита способствовало снижению количества соматических клеток на 40,8 и 37,9 тысяч по сравнению с молоком от контрольных животных. Однако его использование не оказало существенного влияния на содержание жира, белка, сахара, зольных элементов в 1 кг молока.</a:t>
            </a:r>
          </a:p>
          <a:p>
            <a:pPr fontAlgn="base" hangingPunct="0"/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рационах высокопродуктивных молочных коров различных уровней и форм клиноптилолита улучшило процессы обмена в организме и использование питательных веществ корма, о чём свидетельствовало повышение переваримости сухого вещества, органического вещества, протеина, жира, клетчатки, БЭВ на 3,21-1,87; 4,06 -2,09; 3,97-2,30; 1,02-0,77; 1,26-1,04 и 3,40-2,0 % по сравнению с контрольными животными.  </a:t>
            </a:r>
          </a:p>
          <a:p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Добавка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рационы высокопродуктивных молочных коров различных уровней и форм клиноптилолита оказывает положительное влияние на интенсивность течения обменных процессов в организме коров в период раздоя - повышение общего белка на 6,0 и 3,1%, А/Г на 5,4 и 2,7%,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снижении уровня глюкозы на 11,7 и 6,9%,  холестерина на 13,3 и 7,8%,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мочевины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8,0 и 6,2%, что свидетельствует об улучшении углеводно-жирового и белкового обмена.</a:t>
            </a:r>
          </a:p>
          <a:p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рационах высокопродуктивных молочных коров различных уровней и форм клиноптилолита оказывало положительное влияние на показатели неспецифического иммунитета подопытных животных. Фагоцитарная, бактерицидная и лизоцимная активность сыворотки крови коров опытных групп свидетельствует о повышении уровня естественной резистентности организма.</a:t>
            </a:r>
          </a:p>
          <a:p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Оптимальной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нормой для высокопродуктивных молочных коров в период раздоя следует считать 1% клиноптилолита (фракция 0-1 мм).	</a:t>
            </a:r>
          </a:p>
          <a:p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использовании в рационах высокопродуктивных молочных коров различных уровней и форм клиноптилолита дополнительная прибыль составила 4491,8 и 3188,4 руб. на голову.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6747163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TM10001105[[fn=Урожай]]</Template>
  <TotalTime>82</TotalTime>
  <Words>968</Words>
  <Application>Microsoft Office PowerPoint</Application>
  <PresentationFormat>Широкоэкранный</PresentationFormat>
  <Paragraphs>250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Arial Black</vt:lpstr>
      <vt:lpstr>Arial Narrow</vt:lpstr>
      <vt:lpstr>Franklin Gothic Book</vt:lpstr>
      <vt:lpstr>Garamond</vt:lpstr>
      <vt:lpstr>Times New Roman</vt:lpstr>
      <vt:lpstr>Crop</vt:lpstr>
      <vt:lpstr>Дубровицы, 2019</vt:lpstr>
      <vt:lpstr>Минеральная кормовая добавка Nat-Min</vt:lpstr>
      <vt:lpstr>Цель исследований заключалась в изучении эффективности использования природного минерального сорбента (различные фракции) в составе комбикормов-концентратов для высокопродуктивных молочных коров в период раздоя.  </vt:lpstr>
      <vt:lpstr>Схема научно-хозяйственного опыта</vt:lpstr>
      <vt:lpstr> Состав и питательность рациона высокопродуктивных коров по фактическому потреблению кормов</vt:lpstr>
      <vt:lpstr>Молочная продуктивность и качество молока </vt:lpstr>
      <vt:lpstr>Коэффициенты переваримости, % </vt:lpstr>
      <vt:lpstr>Биохимические показатели</vt:lpstr>
      <vt:lpstr>Выводы :</vt:lpstr>
      <vt:lpstr>Презентация PowerPoint</vt:lpstr>
    </vt:vector>
  </TitlesOfParts>
  <Company>ГНУ ВИЖ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эффективность использования природного минерального сорбента в составе комбикормов для новотельных высокопродуктивных коров</dc:title>
  <dc:creator>tsis.elena@outlook.com</dc:creator>
  <cp:lastModifiedBy>User</cp:lastModifiedBy>
  <cp:revision>16</cp:revision>
  <dcterms:created xsi:type="dcterms:W3CDTF">2019-02-22T11:06:45Z</dcterms:created>
  <dcterms:modified xsi:type="dcterms:W3CDTF">2019-02-25T09:55:13Z</dcterms:modified>
</cp:coreProperties>
</file>