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6" r:id="rId2"/>
    <p:sldId id="268" r:id="rId3"/>
    <p:sldId id="270" r:id="rId4"/>
    <p:sldId id="269" r:id="rId5"/>
    <p:sldId id="265" r:id="rId6"/>
    <p:sldId id="266" r:id="rId7"/>
    <p:sldId id="260" r:id="rId8"/>
    <p:sldId id="267" r:id="rId9"/>
    <p:sldId id="277" r:id="rId10"/>
    <p:sldId id="278" r:id="rId11"/>
    <p:sldId id="274" r:id="rId12"/>
    <p:sldId id="273" r:id="rId13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943" autoAdjust="0"/>
  </p:normalViewPr>
  <p:slideViewPr>
    <p:cSldViewPr>
      <p:cViewPr varScale="1">
        <p:scale>
          <a:sx n="86" d="100"/>
          <a:sy n="86" d="100"/>
        </p:scale>
        <p:origin x="-23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3972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dsh\dep$\&#1059;&#1087;&#1088;&#1072;&#1074;&#1083;&#1077;&#1085;&#1080;&#1077;%20&#1092;&#1080;&#1085;&#1072;&#1085;&#1089;&#1086;&#1074;\&#1060;&#1080;&#1085;&#1072;&#1085;&#1089;&#1080;&#1088;&#1086;&#1074;&#1072;&#1085;&#1080;&#1077;%202018%20(&#1085;&#1077;&#1076;&#1077;&#1083;&#1100;&#1085;&#1086;&#1077;)\&#1060;&#1080;&#1085;&#1072;&#1085;&#1089;&#1080;&#1088;&#1086;&#1074;&#1072;&#1085;&#1080;&#1077;%20&#1085;&#1072;%2005.10.2018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1294796609900466"/>
          <c:y val="0"/>
          <c:w val="0.72966019648610592"/>
          <c:h val="0.83731497957421852"/>
        </c:manualLayout>
      </c:layout>
      <c:pieChart>
        <c:varyColors val="1"/>
        <c:ser>
          <c:idx val="0"/>
          <c:order val="0"/>
          <c:tx>
            <c:strRef>
              <c:f>'2017 год (2)'!$W$83:$W$85</c:f>
              <c:strCache>
                <c:ptCount val="1"/>
                <c:pt idx="0">
                  <c:v>растениеводство инвестиционная деятельность животноводство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'2017 год (2)'!$W$83:$W$85</c:f>
              <c:strCache>
                <c:ptCount val="3"/>
                <c:pt idx="0">
                  <c:v>растениеводство</c:v>
                </c:pt>
                <c:pt idx="1">
                  <c:v>инвестиционная деятельность</c:v>
                </c:pt>
                <c:pt idx="2">
                  <c:v>животноводство</c:v>
                </c:pt>
              </c:strCache>
            </c:strRef>
          </c:cat>
          <c:val>
            <c:numRef>
              <c:f>'2017 год (2)'!$T$83:$T$85</c:f>
              <c:numCache>
                <c:formatCode>0.0%</c:formatCode>
                <c:ptCount val="3"/>
                <c:pt idx="0">
                  <c:v>0.18687490499999998</c:v>
                </c:pt>
                <c:pt idx="1">
                  <c:v>0.24435374700000001</c:v>
                </c:pt>
                <c:pt idx="2">
                  <c:v>0.56877134799999995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7006324694081612"/>
          <c:y val="0.78551950511873858"/>
          <c:w val="0.42993675305918388"/>
          <c:h val="0.21250325555812599"/>
        </c:manualLayout>
      </c:layout>
      <c:txPr>
        <a:bodyPr/>
        <a:lstStyle/>
        <a:p>
          <a:pPr rtl="0">
            <a:defRPr sz="1200"/>
          </a:pPr>
          <a:endParaRPr lang="ru-RU"/>
        </a:p>
      </c:txPr>
    </c:legend>
    <c:plotVisOnly val="1"/>
  </c:chart>
  <c:spPr>
    <a:noFill/>
    <a:ln>
      <a:noFill/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E27CF-03AF-4067-92D1-70E5920FD51B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5C77B2-E004-49B3-A226-C227A51E8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17513" y="266700"/>
            <a:ext cx="5934075" cy="44513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16006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78557" y="355600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446509" y="4316040"/>
            <a:ext cx="5976664" cy="4467225"/>
          </a:xfrm>
        </p:spPr>
        <p:txBody>
          <a:bodyPr>
            <a:noAutofit/>
          </a:bodyPr>
          <a:lstStyle/>
          <a:p>
            <a:pPr marL="226154" indent="-226154" algn="just">
              <a:spcBef>
                <a:spcPct val="0"/>
              </a:spcBef>
            </a:pPr>
            <a:r>
              <a:rPr lang="ru-RU" sz="1600" baseline="0" dirty="0" smtClean="0"/>
              <a:t>2. Гранты на развитие семейных животноводческих ферм. </a:t>
            </a:r>
          </a:p>
          <a:p>
            <a:pPr algn="just"/>
            <a:r>
              <a:rPr lang="ru-RU" sz="1600" b="1" dirty="0" smtClean="0"/>
              <a:t>Максимальный размер гранта </a:t>
            </a:r>
            <a:r>
              <a:rPr lang="ru-RU" sz="1600" dirty="0" smtClean="0"/>
              <a:t>на развитие семейной животноводческой фермы в расчете на одно крестьянское (фермерское) хозяйство составляет:</a:t>
            </a:r>
          </a:p>
          <a:p>
            <a:pPr algn="just"/>
            <a:r>
              <a:rPr lang="ru-RU" sz="1600" b="1" dirty="0" smtClean="0"/>
              <a:t>30 млн. рублей</a:t>
            </a:r>
            <a:r>
              <a:rPr lang="ru-RU" sz="1600" dirty="0" smtClean="0"/>
              <a:t>, но не более 60% затрат на развитие семейной животноводческой фермы - для разведения крупного рогатого скота мясного и молочного направлений продуктивности;</a:t>
            </a:r>
          </a:p>
          <a:p>
            <a:pPr algn="just"/>
            <a:r>
              <a:rPr lang="ru-RU" sz="1600" b="1" dirty="0" smtClean="0"/>
              <a:t>21,6 млн. рублей</a:t>
            </a:r>
            <a:r>
              <a:rPr lang="ru-RU" sz="1600" dirty="0" smtClean="0"/>
              <a:t>, но не более 60% затрат на развитие семейной животноводческой фермы - на иные направления животноводства.</a:t>
            </a:r>
          </a:p>
          <a:p>
            <a:pPr marL="226154" indent="-226154" algn="just" defTabSz="904616">
              <a:spcBef>
                <a:spcPct val="0"/>
              </a:spcBef>
              <a:defRPr/>
            </a:pPr>
            <a:r>
              <a:rPr lang="ru-RU" sz="1600" b="1" dirty="0" smtClean="0"/>
              <a:t> Срок расходования – 24 мес.</a:t>
            </a:r>
          </a:p>
          <a:p>
            <a:pPr marL="226154" indent="-226154" algn="just" defTabSz="904616">
              <a:spcBef>
                <a:spcPct val="0"/>
              </a:spcBef>
              <a:defRPr/>
            </a:pPr>
            <a:r>
              <a:rPr lang="ru-RU" sz="1400" b="1" dirty="0" smtClean="0"/>
              <a:t>С 2018 года гранты предоставляются только на следующие направления развития фермы:</a:t>
            </a:r>
            <a:r>
              <a:rPr lang="ru-RU" sz="1400" dirty="0" smtClean="0"/>
              <a:t> молочное или мясное скотоводство, овцеводство, козоводство, птицеводство, кролиководство. Кроме того, </a:t>
            </a:r>
            <a:r>
              <a:rPr lang="ru-RU" sz="1400" b="1" dirty="0" smtClean="0"/>
              <a:t>необходимо предоставить выписку по банковскому счету  </a:t>
            </a:r>
            <a:r>
              <a:rPr lang="ru-RU" sz="1400" dirty="0" smtClean="0"/>
              <a:t>(счетам) заявителя, подтверждающих наличие на счете заявителя денежных средств в размере не менее 10 процентов стоимости каждого наименования Приобретений, указанных в плане расходов, на дату не позднее чем за 10 дней до даты подачи заявления, заверенной кредитной организацией, а также в случае </a:t>
            </a:r>
            <a:r>
              <a:rPr lang="ru-RU" sz="1400" dirty="0" err="1" smtClean="0"/>
              <a:t>софинансирования</a:t>
            </a:r>
            <a:r>
              <a:rPr lang="ru-RU" sz="1400" dirty="0" smtClean="0"/>
              <a:t> за счет средств кредита - копию кредитного договора и (или) договора займа или гарантийного письма кредитной организации (заимодавца) о предоставлении кредита (займа) заявителю или члену хозяйства или выписки из решения уполномоченного органа кредитной организации (заимодавца) о предоставлении кредита (займа) заявителю или члену хозяйства; при планировании работ по строительству (реконструкции) – разрешение на строительство и раздел «Сметы» проектной документации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7B2-E004-49B3-A226-C227A51E8F1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22573" y="571624"/>
            <a:ext cx="5112568" cy="383416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>
          <a:xfrm>
            <a:off x="230485" y="4604072"/>
            <a:ext cx="6336704" cy="7096700"/>
          </a:xfrm>
          <a:noFill/>
          <a:ln/>
        </p:spPr>
        <p:txBody>
          <a:bodyPr lIns="91773" tIns="45888" rIns="91773" bIns="45888">
            <a:normAutofit/>
          </a:bodyPr>
          <a:lstStyle/>
          <a:p>
            <a:pPr algn="just" defTabSz="904524">
              <a:spcBef>
                <a:spcPct val="0"/>
              </a:spcBef>
              <a:defRPr/>
            </a:pPr>
            <a:r>
              <a:rPr lang="ru-RU" sz="1600" dirty="0" smtClean="0"/>
              <a:t>        Повышению доступности банковского кредита для аграрной сферы способствует введенный с 2017 года механизм льготного кредитования.</a:t>
            </a:r>
            <a:endParaRPr lang="ru-RU" sz="1600" dirty="0"/>
          </a:p>
          <a:p>
            <a:pPr marL="0" marR="0" indent="0" algn="just" defTabSz="90452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/>
              <a:t>         Заемщик </a:t>
            </a:r>
            <a:r>
              <a:rPr lang="ru-RU" sz="1600" dirty="0"/>
              <a:t>самостоятельно выбирает уполномоченный банк для получения льготного краткосрочного кредита и (или) льготного инвестиционного кредита. </a:t>
            </a: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рамках реализации механизма льготного кредитования  Департамент осуществлял взаимодействие с уполномоченными банками по рассмотрению и согласованию заявок на получение льготных инвестиционных и краткосрочных кредитов.</a:t>
            </a:r>
          </a:p>
          <a:p>
            <a:pPr algn="just" defTabSz="904524">
              <a:spcBef>
                <a:spcPct val="0"/>
              </a:spcBef>
              <a:defRPr/>
            </a:pPr>
            <a:r>
              <a:rPr lang="ru-RU" sz="1600" dirty="0" smtClean="0"/>
              <a:t>Окончательное </a:t>
            </a:r>
            <a:r>
              <a:rPr lang="ru-RU" sz="1600" dirty="0"/>
              <a:t>решение о предоставлении льготного кредита принимается Министерством сельского хозяйства Российской Федерации</a:t>
            </a:r>
            <a:r>
              <a:rPr lang="ru-RU" sz="1600" dirty="0" smtClean="0"/>
              <a:t>.</a:t>
            </a:r>
          </a:p>
          <a:p>
            <a:pPr algn="just" defTabSz="904524">
              <a:spcBef>
                <a:spcPct val="0"/>
              </a:spcBef>
              <a:defRPr/>
            </a:pPr>
            <a:endParaRPr lang="ru-RU" sz="1600" dirty="0"/>
          </a:p>
          <a:p>
            <a:pPr algn="just" eaLnBrk="1" hangingPunct="1">
              <a:spcBef>
                <a:spcPct val="0"/>
              </a:spcBef>
            </a:pP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И</a:t>
            </a:r>
            <a:r>
              <a:rPr lang="ru-RU" sz="16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заключении хочется отметить, что </a:t>
            </a: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государственная поддержка, оказываемая </a:t>
            </a:r>
            <a:r>
              <a:rPr lang="ru-RU" sz="1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сельхозтоваропроизводителям</a:t>
            </a: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приносит свои положительные результаты. За счет улучшения своих финансовых возможностей хозяйства строят новые производственные объекты, внедряют современные технологии производства и переработки продукции, наращивают производительность труда.</a:t>
            </a: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12316006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00A251-7EA8-4F8B-AF01-62AF327478F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defRPr/>
            </a:pPr>
            <a:r>
              <a:rPr lang="ru-RU" sz="1600" dirty="0" smtClean="0"/>
              <a:t>        На </a:t>
            </a:r>
            <a:r>
              <a:rPr lang="ru-RU" sz="1600" dirty="0"/>
              <a:t>территории Вологодской области осуществляют свою деятельность </a:t>
            </a:r>
            <a:r>
              <a:rPr lang="ru-RU" sz="1600" dirty="0" smtClean="0"/>
              <a:t>порядка 160 </a:t>
            </a:r>
            <a:r>
              <a:rPr lang="ru-RU" sz="1600" dirty="0"/>
              <a:t>сельскохозяйственных </a:t>
            </a:r>
            <a:r>
              <a:rPr lang="ru-RU" sz="1600" dirty="0" smtClean="0"/>
              <a:t>организаций.</a:t>
            </a:r>
            <a:r>
              <a:rPr lang="ru-RU" sz="1600" baseline="0" dirty="0" smtClean="0"/>
              <a:t> </a:t>
            </a: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долю сельскохозяйственных организаций приходится 74,7% объема сельскохозяйственного производства.</a:t>
            </a:r>
            <a:endParaRPr lang="ru-RU" sz="1600" dirty="0" smtClean="0"/>
          </a:p>
          <a:p>
            <a:pPr algn="just"/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Малые формы хозяйствования в сельском хозяйстве области представлены порядком 200 тыс. личных подсобных хозяйств, 150 крестьянских (фермерских) хозяйств, 32 сельскохозяйственными потребительскими кооперативами, совокупная доля которых в общем объеме производства составляет 25,3%.</a:t>
            </a:r>
          </a:p>
          <a:p>
            <a:pPr algn="just"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      </a:t>
            </a:r>
            <a:r>
              <a:rPr lang="ru-RU" sz="1600" dirty="0" smtClean="0"/>
              <a:t>Отрасль </a:t>
            </a:r>
            <a:r>
              <a:rPr lang="ru-RU" sz="1600" dirty="0"/>
              <a:t>АПК обеспечивает занятость порядка 13 тыс. человек (3,6% от общей численности работающего населения)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E266D2-EFE1-4471-8035-3F92AAFA5BEC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algn="just" eaLnBrk="1" hangingPunct="1">
              <a:spcBef>
                <a:spcPct val="0"/>
              </a:spcBef>
            </a:pPr>
            <a:r>
              <a:rPr lang="ru-RU" sz="1600" dirty="0" smtClean="0"/>
              <a:t>     Начиная  с 2013 года приоритеты государственной политики в сфере агропромышленного комплекса области определены государственной программой «Развитие агропромышленного комплекса и потребительского рынка Вологодской области на 2013 - 2020 годы» (утверждена постановлением Правительства Вологодской области от 22 октября 2012 года №1222).</a:t>
            </a: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Областная государственная программа разработана в целях реализации на территории области мероприятий Государственной программы развития сельского хозяйства и регулирования рынков сельскохозяйственной продукции, сырья и продовольствия на 2013-2020 годы, утвержденной постановлением Правительства Российской Федерации от 14.07.2012 г. № 717 (далее также – федеральная государственная программа) и предусматривает комплекс мероприятий взаимоувязанных по целям, ресурсам и срокам осуществления.</a:t>
            </a: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algn="just" eaLnBrk="1" hangingPunct="1">
              <a:spcBef>
                <a:spcPct val="0"/>
              </a:spcBef>
            </a:pP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sz="1600" dirty="0" smtClean="0"/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6628" name="Номер слайда 3"/>
          <p:cNvSpPr txBox="1">
            <a:spLocks noGrp="1"/>
          </p:cNvSpPr>
          <p:nvPr/>
        </p:nvSpPr>
        <p:spPr bwMode="auto">
          <a:xfrm>
            <a:off x="3850443" y="9430092"/>
            <a:ext cx="2945659" cy="496411"/>
          </a:xfrm>
          <a:prstGeom prst="rect">
            <a:avLst/>
          </a:prstGeom>
          <a:noFill/>
          <a:extLst>
            <a:ext uri="{909E8E84-426E-40DD-AFC4-6F175D3DCCD1}"/>
            <a:ext uri="{91240B29-F687-4F45-9708-019B960494DF}"/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r">
              <a:defRPr/>
            </a:pPr>
            <a:fld id="{4743822B-2914-4CD6-B576-0600DBA28A3E}" type="slidenum">
              <a:rPr lang="ru-RU" sz="1200" b="0" smtClean="0">
                <a:latin typeface="Calibri" pitchFamily="34" charset="0"/>
                <a:cs typeface="+mn-cs"/>
              </a:rPr>
              <a:pPr algn="r">
                <a:defRPr/>
              </a:pPr>
              <a:t>3</a:t>
            </a:fld>
            <a:endParaRPr lang="ru-RU" sz="1200" b="0" smtClean="0"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73138" y="255588"/>
            <a:ext cx="5251450" cy="39385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xfrm>
            <a:off x="201045" y="4250649"/>
            <a:ext cx="6269787" cy="6135784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defTabSz="904524">
              <a:spcBef>
                <a:spcPct val="0"/>
              </a:spcBef>
              <a:defRPr/>
            </a:pPr>
            <a:r>
              <a:rPr lang="ru-RU" sz="1400" dirty="0" smtClean="0"/>
              <a:t>     </a:t>
            </a:r>
            <a:r>
              <a:rPr lang="ru-RU" sz="1600" dirty="0" smtClean="0"/>
              <a:t>Ежегодно </a:t>
            </a:r>
            <a:r>
              <a:rPr lang="ru-RU" sz="1600" dirty="0"/>
              <a:t>на поддержку отрасли АПК выделяется порядка 2 млрд. рублей</a:t>
            </a:r>
            <a:r>
              <a:rPr lang="ru-RU" sz="1600" dirty="0" smtClean="0"/>
              <a:t>.</a:t>
            </a: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</a:t>
            </a:r>
          </a:p>
          <a:p>
            <a:pPr algn="just" defTabSz="904524">
              <a:spcBef>
                <a:spcPct val="0"/>
              </a:spcBef>
              <a:defRPr/>
            </a:pPr>
            <a:r>
              <a:rPr lang="ru-RU" sz="1600" dirty="0" smtClean="0"/>
              <a:t>         </a:t>
            </a: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Область  участвует  во  всех  направлениях  </a:t>
            </a:r>
            <a:r>
              <a:rPr lang="ru-RU" sz="1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софинансирования</a:t>
            </a: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расходов,  которые предусмотрены на федеральном уровне.</a:t>
            </a:r>
            <a:endParaRPr lang="ru-RU" sz="1600" dirty="0"/>
          </a:p>
          <a:p>
            <a:pPr defTabSz="904524">
              <a:spcBef>
                <a:spcPct val="0"/>
              </a:spcBef>
              <a:defRPr/>
            </a:pP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Государственная поддержка предоставляется по 29 направлениям :</a:t>
            </a:r>
          </a:p>
          <a:p>
            <a:pPr algn="just"/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13 субсидий, предоставляться на условиях </a:t>
            </a:r>
            <a:r>
              <a:rPr lang="ru-RU" sz="1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софинансирования</a:t>
            </a: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федеральным бюджетом и 16 субсидий только за счет средств  областного бюджета, в том числе 3 субсидии на развитие рыбоводства.</a:t>
            </a:r>
          </a:p>
          <a:p>
            <a:pPr indent="354900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indent="270101"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C7D8191-7DE2-4BB8-8C67-1FE7F0B457C6}" type="slidenum">
              <a:rPr lang="en-US" altLang="ru-RU" smtClean="0"/>
              <a:pPr/>
              <a:t>4</a:t>
            </a:fld>
            <a:endParaRPr lang="en-US" alt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/>
              <a:t>      в отрасли животноводства господдержка</a:t>
            </a:r>
            <a:r>
              <a:rPr lang="ru-RU" sz="1600" baseline="0" dirty="0" smtClean="0"/>
              <a:t> </a:t>
            </a:r>
            <a:r>
              <a:rPr lang="ru-RU" sz="1600" dirty="0" smtClean="0"/>
              <a:t>составляет порядка 56,9% от общего объема господдержки: субсидии на </a:t>
            </a: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продуктивности в молочном скотоводстве, Поддержка племенного животноводства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уплату страховой премии, начисленной по договору сельскохозяйственного страхования предоставляются при условии </a:t>
            </a:r>
            <a:r>
              <a:rPr lang="ru-RU" sz="1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софинансирования</a:t>
            </a: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 федерального бюджета</a:t>
            </a:r>
          </a:p>
          <a:p>
            <a:pPr algn="just"/>
            <a:r>
              <a:rPr lang="ru-RU" sz="1600" dirty="0" smtClean="0"/>
              <a:t>субсидии на прирост поголовья КРС, </a:t>
            </a: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производство мяса скота предоставляются только за счет средств областного бюджета.</a:t>
            </a:r>
          </a:p>
          <a:p>
            <a:pPr algn="just"/>
            <a:r>
              <a:rPr lang="ru-RU" sz="1600" dirty="0" smtClean="0"/>
              <a:t>          При этом при</a:t>
            </a:r>
            <a:r>
              <a:rPr lang="ru-RU" sz="1600" baseline="0" dirty="0" smtClean="0"/>
              <a:t> получении субсидий </a:t>
            </a:r>
            <a:r>
              <a:rPr lang="ru-RU" sz="1600" baseline="0" dirty="0" err="1" smtClean="0"/>
              <a:t>сельхозтоваропроизводители</a:t>
            </a:r>
            <a:r>
              <a:rPr lang="ru-RU" sz="1600" baseline="0" dirty="0" smtClean="0"/>
              <a:t> берут на себя обязательство по выполнению целевых показателей – так как господдержка отрасли животноводства, то и показатели устанавливаются следующие - это производство продукции животноводства или сохранение (увеличение) поголовья скота.</a:t>
            </a: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7B2-E004-49B3-A226-C227A51E8F1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 smtClean="0"/>
              <a:t>      Субсидируются затраты в отрасли растениеводства (составляет порядка 18,7% от общего объема господдержки - </a:t>
            </a: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Оказание несвязанной поддержки в области растениеводства, Субсидии на производство льнопродукции , Поддержка элитного семеноводства, Возмещение части затрат на проведение гидромелиоративных мероприятий  данные субсидии предоставляются при условии </a:t>
            </a:r>
            <a:r>
              <a:rPr lang="ru-RU" sz="1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софинансирования</a:t>
            </a: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 ФБ. Возмещение части затрат на приобретение </a:t>
            </a:r>
            <a:r>
              <a:rPr lang="ru-RU" sz="1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энергоностителей</a:t>
            </a: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овощеводстве, Возмещение части затрат при оформлении в собственность земельных участков , Возмещение части затрат на агрохимическое и эколого-токсикологическое обследование земель, поддержка семеноводства – за счет средств областного бюджета.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При предоставлении</a:t>
            </a:r>
            <a:r>
              <a:rPr lang="ru-RU" sz="160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субсидий на развитие отрасли растениеводства предприятиям </a:t>
            </a:r>
            <a:r>
              <a:rPr lang="ru-RU" sz="1600" baseline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установливаются</a:t>
            </a:r>
            <a:r>
              <a:rPr lang="ru-RU" sz="160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целевые показатели.</a:t>
            </a: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7B2-E004-49B3-A226-C227A51E8F1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0565" y="42760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02493" y="4316040"/>
            <a:ext cx="6264695" cy="4467225"/>
          </a:xfrm>
        </p:spPr>
        <p:txBody>
          <a:bodyPr>
            <a:noAutofit/>
          </a:bodyPr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/>
              <a:t>        Так же субсидии предоставляются на техническую и технологическую модернизацию производства (составляет порядка 24,4% от общего объема господдержки). </a:t>
            </a: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рамках данного мероприятия государственная поддержка предоставляется </a:t>
            </a:r>
            <a:r>
              <a:rPr lang="ru-RU" sz="1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сельхозтоваропроизводителям</a:t>
            </a: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области, реализующим инвестиционные проекты в различных отраслях АПК, это и молочное скотоводство, мясное животноводство, растениеводство, птицеводство, овощеводство,</a:t>
            </a:r>
            <a:r>
              <a:rPr lang="ru-RU" sz="16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рыбоводство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Строительство, реконструкция и модернизация – путь к интенсификации производства, повышению качества продукции, экономии трудовых затрат, что немаловажно при дефиците кадров рабочих и специалистов,  повышению производительности труда, а также экологической безопасности. </a:t>
            </a:r>
            <a:endParaRPr lang="ru-RU" sz="1600" dirty="0" smtClean="0"/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/>
              <a:t>        Субсидии предоставляются</a:t>
            </a:r>
            <a:r>
              <a:rPr lang="ru-RU" sz="1600" baseline="0" dirty="0" smtClean="0"/>
              <a:t> после ввода объекта в эксплуатацию.</a:t>
            </a:r>
            <a:endParaRPr lang="ru-RU" sz="1600" dirty="0" smtClean="0"/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Инвестиционная  политика  в  агропромышленном  комплексе  области направлена в первую очередь на модернизацию отрасли животноводства, что позволяет  стабилизировать  поголовье  основных  видов  сельскохозяйственных животных, улучшать условия содержания скота и птицы в хозяйствах области, обеспечить прирост производства продукции животноводства.</a:t>
            </a:r>
          </a:p>
          <a:p>
            <a:pPr algn="just"/>
            <a:endParaRPr lang="ru-RU" sz="1600" baseline="0" dirty="0" smtClean="0"/>
          </a:p>
          <a:p>
            <a:pPr algn="just"/>
            <a:r>
              <a:rPr lang="ru-RU" sz="1600" dirty="0" smtClean="0"/>
              <a:t>.</a:t>
            </a:r>
          </a:p>
          <a:p>
            <a:pPr algn="just"/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7B2-E004-49B3-A226-C227A51E8F1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0565" y="283592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74501" y="4172024"/>
            <a:ext cx="6048672" cy="4467225"/>
          </a:xfrm>
        </p:spPr>
        <p:txBody>
          <a:bodyPr>
            <a:noAutofit/>
          </a:bodyPr>
          <a:lstStyle/>
          <a:p>
            <a:pPr algn="just"/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Основным фактором в производстве сельскохозяйственной продукции так же является наличие машинно-тракторного парка в хозяйствах области. От наличия техники, от слаженности и организации проведения работ зависит объем и качество получаемой продукции.</a:t>
            </a:r>
          </a:p>
          <a:p>
            <a:pPr algn="just"/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Достижение успехов в агропромышленном производстве невозможно без технической и технологической модернизации отрасли. Департамент активно поддерживает это направление, ориентирует хозяйства области на приобретение современной техники, позволяющей экономить на производственных затратах, сократить сроки проведения посевной кампании и уборки урожая, улучшить качество получаемой продукции и, в целях стимулирования модернизации материально-технической базы, предоставляет субсидии на возмещение части затрат на приобретение техники. </a:t>
            </a:r>
          </a:p>
          <a:p>
            <a:pPr algn="just"/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Субсидии предоставляются на приобретение техники, машин и оборудования в</a:t>
            </a:r>
            <a:r>
              <a:rPr lang="ru-RU" sz="16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размере 30 или 50% от затрат.</a:t>
            </a: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но не более максимальной суммы субсидии предусмотренной постановлением.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Кроме того, итогами предоставления данного направления</a:t>
            </a:r>
            <a:r>
              <a:rPr lang="ru-RU" sz="16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государственной поддержки станет рост валового сбора сельскохозяйственных культур, и как следствие повышение продуктивности отрасли животноводства.</a:t>
            </a:r>
          </a:p>
          <a:p>
            <a:pPr algn="just"/>
            <a:endParaRPr lang="ru-RU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0565" y="283592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230485" y="4100016"/>
            <a:ext cx="6264695" cy="4467225"/>
          </a:xfrm>
        </p:spPr>
        <p:txBody>
          <a:bodyPr>
            <a:noAutofit/>
          </a:bodyPr>
          <a:lstStyle/>
          <a:p>
            <a:pPr algn="just" eaLnBrk="1" hangingPunct="1">
              <a:spcBef>
                <a:spcPct val="0"/>
              </a:spcBef>
            </a:pPr>
            <a:r>
              <a:rPr lang="ru-RU" sz="1600" dirty="0" smtClean="0"/>
              <a:t>Кроме того, осуществляется поддержка малых форм хозяйствования</a:t>
            </a:r>
            <a:r>
              <a:rPr lang="ru-RU" sz="1600" baseline="0" dirty="0" smtClean="0"/>
              <a:t>.</a:t>
            </a:r>
          </a:p>
          <a:p>
            <a:pPr marL="226154" indent="-226154" algn="just">
              <a:spcBef>
                <a:spcPct val="0"/>
              </a:spcBef>
              <a:buAutoNum type="arabicPeriod"/>
            </a:pPr>
            <a:r>
              <a:rPr lang="ru-RU" sz="1600" baseline="0" dirty="0" smtClean="0"/>
              <a:t>Гранты начинающим фермерам. </a:t>
            </a:r>
          </a:p>
          <a:p>
            <a:pPr marL="226154" indent="-226154" algn="just" defTabSz="904616">
              <a:spcBef>
                <a:spcPct val="0"/>
              </a:spcBef>
              <a:defRPr/>
            </a:pPr>
            <a:r>
              <a:rPr lang="ru-RU" sz="1600" b="1" dirty="0" smtClean="0"/>
              <a:t>   Размер гранта</a:t>
            </a:r>
            <a:r>
              <a:rPr lang="ru-RU" sz="1600" dirty="0" smtClean="0"/>
              <a:t>, предоставляемого конкретному получателю, определяется Комиссией с учетом собственных средств начинающего фермера и его плана расходов в размере не более 90% затрат по плану расходов на создание и развитие крестьянского (фермерского) хозяйства, но не более </a:t>
            </a:r>
            <a:r>
              <a:rPr lang="ru-RU" sz="1600" b="1" dirty="0" smtClean="0"/>
              <a:t>3 млн. рублей </a:t>
            </a:r>
            <a:r>
              <a:rPr lang="ru-RU" sz="1600" dirty="0" smtClean="0"/>
              <a:t>для разведения крупного рогатого скота мясного или молочного направлений продуктивности, </a:t>
            </a:r>
            <a:r>
              <a:rPr lang="ru-RU" sz="1600" b="1" dirty="0" smtClean="0"/>
              <a:t>1.5 млн. рублей </a:t>
            </a:r>
            <a:r>
              <a:rPr lang="ru-RU" sz="1600" dirty="0" smtClean="0"/>
              <a:t>на иные направления деятельности.</a:t>
            </a:r>
          </a:p>
          <a:p>
            <a:pPr marL="226154" indent="-226154" algn="just" defTabSz="904616">
              <a:spcBef>
                <a:spcPct val="0"/>
              </a:spcBef>
              <a:defRPr/>
            </a:pPr>
            <a:r>
              <a:rPr lang="ru-RU" sz="1600" b="1" dirty="0" smtClean="0"/>
              <a:t>   Срок расходования – 18 мес. </a:t>
            </a:r>
            <a:endParaRPr lang="ru-RU" sz="1600" baseline="0" dirty="0" smtClean="0"/>
          </a:p>
          <a:p>
            <a:pPr marL="226154" indent="-226154" algn="just">
              <a:spcBef>
                <a:spcPct val="0"/>
              </a:spcBef>
            </a:pPr>
            <a:r>
              <a:rPr lang="ru-RU" sz="1400" b="1" dirty="0" smtClean="0"/>
              <a:t>С 2018 года гранты предоставляются только на следующие направления развития КФХ:</a:t>
            </a:r>
            <a:r>
              <a:rPr lang="ru-RU" sz="1400" dirty="0" smtClean="0"/>
              <a:t> разведение и содержание сельскохозяйственных животных (крупного рогатого скота, овец, коз, кроликов), птицы, рыбы в установках замкнутого водоснабжения, выращивание сельскохозяйственных культур (картофель, овощи). Кроме того, </a:t>
            </a:r>
            <a:r>
              <a:rPr lang="ru-RU" sz="1400" b="1" dirty="0" smtClean="0"/>
              <a:t>необходимо предоставить выписку по банковскому счету </a:t>
            </a:r>
            <a:r>
              <a:rPr lang="ru-RU" sz="1400" dirty="0" smtClean="0"/>
              <a:t>(счетам) заявителя, подтверждающей наличие на счете заявителя денежных средств в размере не менее 10 процентов стоимости каждого наименования Приобретений, указанных в плане расходов, на дату не позднее чем за 10 дней до даты подачи заявления, заверенную кредитной организацией; при планировании работ по строительству (реконструкции) – разрешение на строительство и раздел «Сметы» проектной документации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7B2-E004-49B3-A226-C227A51E8F1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575B0-F232-4345-9E62-D2F26102CFF9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A6B8B-EDC5-4D90-BF8B-41B09C220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6C8F6-85DD-4622-BD9D-864B6B80B7AE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3E739-E3FB-45CC-8B65-9201E12CB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9EF17-55E4-421E-8E03-82B96A420AA6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1FFC7-F0CE-4188-B41B-E3AB46DFC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44"/>
            <a:ext cx="8229600" cy="213596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FFC6E0F-6874-4F3A-834B-DF5BC4B72E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AE22A-EA2E-4B05-A64F-F36382832C9A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CFBF8-FFAB-4CEE-8D13-0F01EC53F4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0D57A-46AB-47E9-97DC-859735FC3BF3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EE01A-C633-4B8F-B277-2624750CFB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1C154-16DB-4142-AEBD-719AE67D7E75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729E3-8A9F-480F-9C98-27024E000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BA096-76FF-4F20-AF8C-BD0355CC26D3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723AB-38BB-4A9D-8968-396FFC265A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DE248-01D8-40E7-A15F-830F33D4F0CD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7B8E7-BBAF-41E0-827D-E634F2139D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B0242-2077-4405-B572-A71677FAED26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1E3B0-A20F-43C6-B95D-C1611D20E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5F612-4FD9-4FAB-A834-6C788BAD4C85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878E5-F838-4322-B16D-0F9CFCB44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57423-756F-4CF3-8DE2-ABA4439D2545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61750-988C-47E7-AD97-161904338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1D5146-7205-4E3F-9093-3BCD2C447CC4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E5C64C-E5CE-4D6B-AF47-D4D9EDBBB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gif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351694" y="436565"/>
            <a:ext cx="84406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ДЕПАРТАМЕНТ СЕЛЬСКОГО ХОЗЯЙСТВА И ПРОДОВОЛЬСТВЕННЫХ РЕСУРСОВ ВОЛОГОДСКОЙ ОБЛАСТИ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54812" y="4302492"/>
            <a:ext cx="9001496" cy="2222851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anchor="t"/>
          <a:lstStyle/>
          <a:p>
            <a:pPr algn="ctr">
              <a:lnSpc>
                <a:spcPct val="150000"/>
              </a:lnSpc>
              <a:defRPr/>
            </a:pPr>
            <a:endParaRPr lang="ru-RU" sz="3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ru-RU" sz="28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ГОСУДАРСТВЕННАЯ ПОДДЕРЖКА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8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6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СЕЛЬХОЗПРОИЗВОДИТЕЛЕЙ ОБЛАСТИ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6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2019 ГОДУ</a:t>
            </a:r>
          </a:p>
        </p:txBody>
      </p:sp>
      <p:pic>
        <p:nvPicPr>
          <p:cNvPr id="10" name="Рисунок 9"/>
          <p:cNvPicPr/>
          <p:nvPr/>
        </p:nvPicPr>
        <p:blipFill>
          <a:blip r:embed="rId3" cstate="print"/>
          <a:srcRect l="9812" t="22301" r="51809" b="12282"/>
          <a:stretch>
            <a:fillRect/>
          </a:stretch>
        </p:blipFill>
        <p:spPr bwMode="auto">
          <a:xfrm>
            <a:off x="2904887" y="1042452"/>
            <a:ext cx="3091239" cy="31268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650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>
          <a:xfrm>
            <a:off x="251521" y="97632"/>
            <a:ext cx="8753475" cy="45878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Семейная животноводческая ферма на базе КФХ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46428617"/>
              </p:ext>
            </p:extLst>
          </p:nvPr>
        </p:nvGraphicFramePr>
        <p:xfrm>
          <a:off x="271771" y="2060848"/>
          <a:ext cx="8712967" cy="4730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64325"/>
                <a:gridCol w="3548642"/>
              </a:tblGrid>
              <a:tr h="35175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ТРЕБОВАНИЯ: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ОБЯЗАТЕЛЬСТВА:</a:t>
                      </a:r>
                      <a:endParaRPr lang="ru-RU" dirty="0"/>
                    </a:p>
                  </a:txBody>
                  <a:tcPr/>
                </a:tc>
              </a:tr>
              <a:tr h="703519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зарегистрирован в качестве ИП  главы КФХ &gt; </a:t>
                      </a:r>
                      <a:r>
                        <a:rPr lang="ru-RU" sz="2400" kern="1200" dirty="0" smtClean="0">
                          <a:effectLst/>
                        </a:rPr>
                        <a:t>2</a:t>
                      </a:r>
                      <a:r>
                        <a:rPr lang="ru-RU" sz="1800" kern="1200" dirty="0" smtClean="0">
                          <a:effectLst/>
                        </a:rPr>
                        <a:t>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вложить в реализацию проекта 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не &lt; </a:t>
                      </a:r>
                      <a:r>
                        <a:rPr lang="ru-RU" sz="2400" kern="1200" dirty="0" smtClean="0">
                          <a:effectLst/>
                        </a:rPr>
                        <a:t>40</a:t>
                      </a:r>
                      <a:r>
                        <a:rPr lang="ru-RU" sz="1800" kern="1200" dirty="0" smtClean="0">
                          <a:effectLst/>
                        </a:rPr>
                        <a:t>% собственных средств</a:t>
                      </a:r>
                      <a:endParaRPr lang="ru-RU" b="1" dirty="0"/>
                    </a:p>
                  </a:txBody>
                  <a:tcPr/>
                </a:tc>
              </a:tr>
              <a:tr h="6309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зарегистрирован на сельской территории области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работать не &lt; </a:t>
                      </a:r>
                      <a:r>
                        <a:rPr lang="ru-RU" sz="2400" kern="1200" dirty="0" smtClean="0">
                          <a:effectLst/>
                        </a:rPr>
                        <a:t>5</a:t>
                      </a:r>
                      <a:r>
                        <a:rPr lang="ru-RU" sz="1800" kern="1200" dirty="0" smtClean="0">
                          <a:effectLst/>
                        </a:rPr>
                        <a:t> лет после получения Гранта</a:t>
                      </a:r>
                      <a:endParaRPr lang="ru-RU" b="1" dirty="0"/>
                    </a:p>
                  </a:txBody>
                  <a:tcPr/>
                </a:tc>
              </a:tr>
              <a:tr h="791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хозяйство отвечает критериям </a:t>
                      </a:r>
                      <a:r>
                        <a:rPr lang="ru-RU" dirty="0" err="1" smtClean="0"/>
                        <a:t>микропредприятия</a:t>
                      </a:r>
                      <a:r>
                        <a:rPr lang="ru-RU" dirty="0" smtClean="0"/>
                        <a:t>, установленным ФЗ «О развитии малого и среднего предпринимательства в РФ»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создать не &lt; </a:t>
                      </a:r>
                      <a:r>
                        <a:rPr lang="ru-RU" sz="2400" kern="1200" dirty="0" smtClean="0">
                          <a:effectLst/>
                        </a:rPr>
                        <a:t>3</a:t>
                      </a:r>
                      <a:r>
                        <a:rPr lang="ru-RU" sz="1800" kern="1200" dirty="0" smtClean="0">
                          <a:effectLst/>
                        </a:rPr>
                        <a:t> рабочих места</a:t>
                      </a:r>
                      <a:endParaRPr lang="ru-RU" b="1" dirty="0"/>
                    </a:p>
                  </a:txBody>
                  <a:tcPr/>
                </a:tc>
              </a:tr>
              <a:tr h="10732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</a:rPr>
                        <a:t>не является учредителем (участником) коммерческой организации за исключением хозяйства, главой которого он является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использовать Грант в течение </a:t>
                      </a:r>
                    </a:p>
                    <a:p>
                      <a:r>
                        <a:rPr lang="ru-RU" sz="2400" kern="1200" dirty="0" smtClean="0">
                          <a:effectLst/>
                        </a:rPr>
                        <a:t>24</a:t>
                      </a:r>
                      <a:r>
                        <a:rPr lang="ru-RU" sz="1800" kern="1200" dirty="0" smtClean="0">
                          <a:effectLst/>
                        </a:rPr>
                        <a:t> месяцев со дня поступления средств на счет</a:t>
                      </a:r>
                      <a:endParaRPr lang="ru-RU" b="1" dirty="0"/>
                    </a:p>
                  </a:txBody>
                  <a:tcPr/>
                </a:tc>
              </a:tr>
              <a:tr h="532576">
                <a:tc>
                  <a:txBody>
                    <a:bodyPr/>
                    <a:lstStyle/>
                    <a:p>
                      <a:r>
                        <a:rPr lang="ru-RU" dirty="0" smtClean="0"/>
                        <a:t>хозяйство основано на личном участии главы и членов хозяйства, состоящих в родстве (не менее 2 членов, включая</a:t>
                      </a:r>
                      <a:r>
                        <a:rPr lang="ru-RU" baseline="0" dirty="0" smtClean="0"/>
                        <a:t> главу)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43782" y="673042"/>
            <a:ext cx="8568951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prstClr val="white"/>
                </a:solidFill>
              </a:rPr>
              <a:t>Размер гранта: </a:t>
            </a:r>
            <a:r>
              <a:rPr lang="ru-RU" sz="2400" b="1" dirty="0">
                <a:solidFill>
                  <a:prstClr val="white"/>
                </a:solidFill>
              </a:rPr>
              <a:t>21,6</a:t>
            </a:r>
            <a:r>
              <a:rPr lang="ru-RU" b="1" dirty="0">
                <a:solidFill>
                  <a:prstClr val="white"/>
                </a:solidFill>
              </a:rPr>
              <a:t> млн. руб., при разведении КРС – </a:t>
            </a:r>
            <a:r>
              <a:rPr lang="ru-RU" sz="2400" b="1" dirty="0">
                <a:solidFill>
                  <a:prstClr val="white"/>
                </a:solidFill>
              </a:rPr>
              <a:t>30</a:t>
            </a:r>
            <a:r>
              <a:rPr lang="ru-RU" b="1" dirty="0">
                <a:solidFill>
                  <a:prstClr val="white"/>
                </a:solidFill>
              </a:rPr>
              <a:t> млн. руб.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3608" y="1258920"/>
            <a:ext cx="7776864" cy="52322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prstClr val="black"/>
                </a:solidFill>
              </a:rPr>
              <a:t>За счет Гранта компенсируется </a:t>
            </a:r>
            <a:r>
              <a:rPr lang="ru-RU" sz="2800" b="1" dirty="0">
                <a:solidFill>
                  <a:prstClr val="black"/>
                </a:solidFill>
              </a:rPr>
              <a:t>60%</a:t>
            </a:r>
            <a:r>
              <a:rPr lang="ru-RU" b="1" dirty="0">
                <a:solidFill>
                  <a:prstClr val="black"/>
                </a:solidFill>
              </a:rPr>
              <a:t> затрат на реализацию проекта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11" y="1232758"/>
            <a:ext cx="576064" cy="57554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092535"/>
            <a:ext cx="465063" cy="3279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092535"/>
            <a:ext cx="465063" cy="327976"/>
          </a:xfrm>
          <a:prstGeom prst="rect">
            <a:avLst/>
          </a:prstGeom>
        </p:spPr>
      </p:pic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4895" y="6492875"/>
            <a:ext cx="2133600" cy="365125"/>
          </a:xfrm>
        </p:spPr>
        <p:txBody>
          <a:bodyPr/>
          <a:lstStyle/>
          <a:p>
            <a:pPr>
              <a:defRPr/>
            </a:pPr>
            <a:fld id="{DF912AD4-B840-4A53-8366-015CEA247B00}" type="slidenum">
              <a:rPr lang="ru-RU" sz="2000" b="1" smtClean="0">
                <a:solidFill>
                  <a:srgbClr val="5C2C04"/>
                </a:solidFill>
              </a:rPr>
              <a:pPr>
                <a:defRPr/>
              </a:pPr>
              <a:t>10</a:t>
            </a:fld>
            <a:endParaRPr lang="ru-RU" sz="2000" b="1" dirty="0">
              <a:solidFill>
                <a:srgbClr val="5C2C04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050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Номер слайда 5"/>
          <p:cNvSpPr txBox="1">
            <a:spLocks noGrp="1"/>
          </p:cNvSpPr>
          <p:nvPr/>
        </p:nvSpPr>
        <p:spPr bwMode="auto">
          <a:xfrm>
            <a:off x="8228135" y="6526213"/>
            <a:ext cx="37367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C5D1BC26-FD0C-4AA9-AF07-02B3BB6C41F0}" type="slidenum">
              <a:rPr lang="ru-RU" sz="1200" b="1">
                <a:solidFill>
                  <a:srgbClr val="C0504D"/>
                </a:solidFill>
              </a:rPr>
              <a:pPr algn="r"/>
              <a:t>11</a:t>
            </a:fld>
            <a:endParaRPr lang="ru-RU" sz="1200" b="1" dirty="0">
              <a:solidFill>
                <a:srgbClr val="C0504D"/>
              </a:solidFill>
            </a:endParaRPr>
          </a:p>
        </p:txBody>
      </p:sp>
      <p:sp>
        <p:nvSpPr>
          <p:cNvPr id="2051" name="Oval 6"/>
          <p:cNvSpPr>
            <a:spLocks noChangeArrowheads="1"/>
          </p:cNvSpPr>
          <p:nvPr/>
        </p:nvSpPr>
        <p:spPr bwMode="auto">
          <a:xfrm>
            <a:off x="8260374" y="6354765"/>
            <a:ext cx="531934" cy="503237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584515" y="125937"/>
            <a:ext cx="7910146" cy="391648"/>
          </a:xfrm>
          <a:prstGeom prst="roundRect">
            <a:avLst>
              <a:gd name="adj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ЛЬГОТНОЕ КРЕДИТОВАНИЯ В АПК</a:t>
            </a:r>
          </a:p>
        </p:txBody>
      </p:sp>
      <p:sp>
        <p:nvSpPr>
          <p:cNvPr id="15" name="AutoShape 3"/>
          <p:cNvSpPr>
            <a:spLocks noChangeArrowheads="1"/>
          </p:cNvSpPr>
          <p:nvPr/>
        </p:nvSpPr>
        <p:spPr bwMode="auto">
          <a:xfrm>
            <a:off x="679635" y="764564"/>
            <a:ext cx="7800613" cy="5893773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40000"/>
                <a:lumOff val="60000"/>
              </a:schemeClr>
            </a:solidFill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lnSpc>
                <a:spcPct val="150000"/>
              </a:lnSpc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Льготное кредитование с 01.01.2017 года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(через банк)</a:t>
            </a:r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366958" y="1711998"/>
            <a:ext cx="1666205" cy="8668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Прием документов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399751" y="1626714"/>
            <a:ext cx="1758994" cy="73612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Кредитный комитет банка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647310" y="4146204"/>
            <a:ext cx="1425350" cy="87032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Реестр направляется в МСХ РФ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403116" y="3616481"/>
            <a:ext cx="1670427" cy="117335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Включение в реестр Минсельхозом РФ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446963" y="5382625"/>
            <a:ext cx="2510261" cy="87032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Заключение договора льготного кредитования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8" name="Стрелка вправо 37"/>
          <p:cNvSpPr/>
          <p:nvPr/>
        </p:nvSpPr>
        <p:spPr>
          <a:xfrm>
            <a:off x="3131814" y="1881620"/>
            <a:ext cx="3141957" cy="382137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низ 39"/>
          <p:cNvSpPr/>
          <p:nvPr/>
        </p:nvSpPr>
        <p:spPr>
          <a:xfrm>
            <a:off x="7117833" y="2429302"/>
            <a:ext cx="434383" cy="491320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41" name="Стрелка вниз 40"/>
          <p:cNvSpPr/>
          <p:nvPr/>
        </p:nvSpPr>
        <p:spPr>
          <a:xfrm>
            <a:off x="2239460" y="4844955"/>
            <a:ext cx="317922" cy="42609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лево 41"/>
          <p:cNvSpPr/>
          <p:nvPr/>
        </p:nvSpPr>
        <p:spPr>
          <a:xfrm>
            <a:off x="3186624" y="4271749"/>
            <a:ext cx="3233742" cy="341194"/>
          </a:xfrm>
          <a:prstGeom prst="lef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4021169" y="5539367"/>
            <a:ext cx="1810530" cy="382137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868144" y="5373216"/>
            <a:ext cx="2391300" cy="8550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Получение кредитных ресурсов сельхозпроизводителем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9" name="AutoShape 3"/>
          <p:cNvSpPr>
            <a:spLocks noChangeArrowheads="1"/>
          </p:cNvSpPr>
          <p:nvPr/>
        </p:nvSpPr>
        <p:spPr bwMode="auto">
          <a:xfrm>
            <a:off x="5908430" y="3045727"/>
            <a:ext cx="2481793" cy="448102"/>
          </a:xfrm>
          <a:prstGeom prst="roundRect">
            <a:avLst>
              <a:gd name="adj" fmla="val 16667"/>
            </a:avLst>
          </a:prstGeom>
          <a:ln w="76200" cmpd="dbl">
            <a:solidFill>
              <a:schemeClr val="tx2">
                <a:lumMod val="40000"/>
                <a:lumOff val="60000"/>
              </a:schemeClr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согласование органа управления АПК субъекта РФ</a:t>
            </a:r>
          </a:p>
        </p:txBody>
      </p:sp>
      <p:sp>
        <p:nvSpPr>
          <p:cNvPr id="20" name="Стрелка вниз 19"/>
          <p:cNvSpPr/>
          <p:nvPr/>
        </p:nvSpPr>
        <p:spPr>
          <a:xfrm>
            <a:off x="7132530" y="3577988"/>
            <a:ext cx="434383" cy="491320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50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2132856"/>
            <a:ext cx="7000875" cy="1214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 descr="http://svyato.info/uploads/map/vologodskaja-oblast.gif"/>
          <p:cNvPicPr>
            <a:picLocks noChangeAspect="1" noChangeArrowheads="1"/>
          </p:cNvPicPr>
          <p:nvPr/>
        </p:nvPicPr>
        <p:blipFill>
          <a:blip r:embed="rId3" cstate="print">
            <a:lum bright="40000"/>
          </a:blip>
          <a:srcRect/>
          <a:stretch>
            <a:fillRect/>
          </a:stretch>
        </p:blipFill>
        <p:spPr bwMode="auto">
          <a:xfrm>
            <a:off x="0" y="1124744"/>
            <a:ext cx="9247006" cy="4968552"/>
          </a:xfrm>
          <a:prstGeom prst="rect">
            <a:avLst/>
          </a:prstGeom>
          <a:noFill/>
        </p:spPr>
      </p:pic>
      <p:cxnSp>
        <p:nvCxnSpPr>
          <p:cNvPr id="33" name="Прямая соединительная линия 32"/>
          <p:cNvCxnSpPr/>
          <p:nvPr/>
        </p:nvCxnSpPr>
        <p:spPr>
          <a:xfrm flipH="1">
            <a:off x="5056188" y="2017713"/>
            <a:ext cx="1512887" cy="969962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 flipV="1">
            <a:off x="5364163" y="3716338"/>
            <a:ext cx="1295400" cy="649287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Блок-схема: узел 24"/>
          <p:cNvSpPr/>
          <p:nvPr/>
        </p:nvSpPr>
        <p:spPr>
          <a:xfrm>
            <a:off x="6659563" y="3716338"/>
            <a:ext cx="1736725" cy="1701800"/>
          </a:xfrm>
          <a:prstGeom prst="flowChartConnector">
            <a:avLst/>
          </a:prstGeom>
          <a:noFill/>
          <a:ln w="139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755650" y="1052513"/>
            <a:ext cx="1736725" cy="1701800"/>
          </a:xfrm>
          <a:prstGeom prst="flowChartConnector">
            <a:avLst/>
          </a:prstGeom>
          <a:noFill/>
          <a:ln w="139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6592888" y="1138238"/>
            <a:ext cx="1673225" cy="1643062"/>
          </a:xfrm>
          <a:prstGeom prst="flowChartConnector">
            <a:avLst/>
          </a:prstGeom>
          <a:noFill/>
          <a:ln w="139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2708275"/>
            <a:ext cx="3203575" cy="936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160 сельскохозяйственных </a:t>
            </a:r>
            <a:r>
              <a:rPr lang="ru-RU" sz="1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организаций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5516563"/>
            <a:ext cx="3203575" cy="8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200 </a:t>
            </a:r>
            <a:r>
              <a:rPr lang="ru-RU" sz="1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тыс. семей, ведущих личное подсобное хозяйство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867400" y="2708275"/>
            <a:ext cx="3276600" cy="936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150 крестьянских </a:t>
            </a:r>
            <a:r>
              <a:rPr lang="ru-RU" sz="15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(фермерских) хозяйств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084888" y="5445125"/>
            <a:ext cx="3059112" cy="936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32 сельскохозяйственных потребительских кооператива </a:t>
            </a:r>
            <a:endParaRPr lang="ru-RU" sz="14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2300" name="TextBox 11"/>
          <p:cNvSpPr txBox="1">
            <a:spLocks noChangeArrowheads="1"/>
          </p:cNvSpPr>
          <p:nvPr/>
        </p:nvSpPr>
        <p:spPr bwMode="auto">
          <a:xfrm>
            <a:off x="4152900" y="3844925"/>
            <a:ext cx="8445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955E4B"/>
                </a:solidFill>
                <a:latin typeface="Tahoma" pitchFamily="34" charset="0"/>
                <a:cs typeface="Tahoma" pitchFamily="34" charset="0"/>
              </a:rPr>
              <a:t>АПК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2484438" y="1989138"/>
            <a:ext cx="1727200" cy="917575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2411413" y="3716338"/>
            <a:ext cx="1368425" cy="720725"/>
          </a:xfrm>
          <a:prstGeom prst="line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303" name="Рисунок 2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57950" y="1079500"/>
            <a:ext cx="1984375" cy="177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Picture 3" descr="D:\Клипарт\Материалы\mtz-82.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980728"/>
            <a:ext cx="2170112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Блок-схема: узел 25"/>
          <p:cNvSpPr/>
          <p:nvPr/>
        </p:nvSpPr>
        <p:spPr>
          <a:xfrm>
            <a:off x="3708400" y="2781300"/>
            <a:ext cx="1735138" cy="1701800"/>
          </a:xfrm>
          <a:prstGeom prst="flowChartConnector">
            <a:avLst/>
          </a:prstGeom>
          <a:noFill/>
          <a:ln w="139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308" name="Рисунок 6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36975" y="1920875"/>
            <a:ext cx="15716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Блок-схема: узел 27"/>
          <p:cNvSpPr/>
          <p:nvPr/>
        </p:nvSpPr>
        <p:spPr>
          <a:xfrm>
            <a:off x="684213" y="3789363"/>
            <a:ext cx="1735137" cy="1701800"/>
          </a:xfrm>
          <a:prstGeom prst="flowChartConnector">
            <a:avLst/>
          </a:prstGeom>
          <a:noFill/>
          <a:ln w="139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310" name="Picture 2" descr="D:\Клипарт\Материалы\aa049692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00113" y="4005263"/>
            <a:ext cx="1665287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124259" y="26126"/>
            <a:ext cx="8905875" cy="7078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Система агропромышленного производства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Вологодской области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36866" name="AutoShape 2" descr="https://kapitalist22.ru/wp-content/uploads/2017/03/koop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68" name="Picture 4" descr="https://vincleweb.azureedge.net/wp-content/uploads/2017/09/sfa3-1-1030x53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4149080"/>
            <a:ext cx="1654310" cy="8640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5"/>
          <p:cNvSpPr>
            <a:spLocks noChangeArrowheads="1"/>
          </p:cNvSpPr>
          <p:nvPr/>
        </p:nvSpPr>
        <p:spPr bwMode="auto">
          <a:xfrm>
            <a:off x="323528" y="3501008"/>
            <a:ext cx="8568951" cy="2246769"/>
          </a:xfrm>
          <a:prstGeom prst="rect">
            <a:avLst/>
          </a:prstGeom>
          <a:noFill/>
          <a:ln w="38100" algn="ctr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square" anchorCtr="1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Государственная программа «Развитие агропромышленного комплекса и потребительского рынка Вологодской области на 2013-2020 годы»</a:t>
            </a:r>
            <a:br>
              <a:rPr lang="ru-RU" sz="28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(утверждена постановлением Правительства области от 22 октября 2012 года № 1222, действует с 2013 года</a:t>
            </a:r>
            <a:r>
              <a:rPr lang="ru-RU" sz="28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04664"/>
            <a:ext cx="8712968" cy="2520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2656"/>
            <a:ext cx="8568952" cy="295232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Государственная программа </a:t>
            </a:r>
            <a:r>
              <a:rPr lang="ru-RU" sz="28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развития сельского хозяйства и регулирования рынков сельскохозяйственной продукции, сырья и продовольствия на 2013 - 2020 годы </a:t>
            </a:r>
            <a:br>
              <a:rPr lang="ru-RU" sz="28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(утверждена постановлением </a:t>
            </a:r>
            <a:endParaRPr lang="ru-RU" sz="2800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Правительства Российской Федерации </a:t>
            </a:r>
            <a:r>
              <a:rPr lang="ru-RU" sz="28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8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14 июля 2012 года № 717, действует с 2013 года</a:t>
            </a:r>
            <a:r>
              <a:rPr lang="ru-RU" sz="2800" dirty="0" smtClean="0">
                <a:solidFill>
                  <a:srgbClr val="003366"/>
                </a:solidFill>
                <a:latin typeface="Arial" charset="0"/>
                <a:cs typeface="Arial" charset="0"/>
              </a:rPr>
              <a:t>)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012160" y="5661248"/>
            <a:ext cx="2448272" cy="102155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+mn-lt"/>
              </a:rPr>
              <a:t>16 субсидий за счет средств областного бюджета</a:t>
            </a:r>
            <a:endParaRPr lang="ru-RU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8" y="5661248"/>
            <a:ext cx="2304256" cy="102155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+mn-lt"/>
              </a:rPr>
              <a:t>13 субсидий на условиях </a:t>
            </a:r>
            <a:r>
              <a:rPr lang="ru-RU" dirty="0" err="1" smtClean="0">
                <a:latin typeface="+mn-lt"/>
              </a:rPr>
              <a:t>софинансирования</a:t>
            </a:r>
            <a:r>
              <a:rPr lang="ru-RU" dirty="0" smtClean="0">
                <a:latin typeface="+mn-lt"/>
              </a:rPr>
              <a:t> </a:t>
            </a:r>
            <a:endParaRPr lang="ru-RU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15816" y="4725144"/>
            <a:ext cx="2736304" cy="783193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342900" indent="-342900" algn="ctr">
              <a:defRPr/>
            </a:pPr>
            <a:r>
              <a:rPr lang="ru-RU" sz="2000" dirty="0" smtClean="0">
                <a:latin typeface="+mn-lt"/>
              </a:rPr>
              <a:t>29 направлений,</a:t>
            </a:r>
          </a:p>
          <a:p>
            <a:pPr marL="342900" indent="-342900" algn="ctr">
              <a:defRPr/>
            </a:pPr>
            <a:r>
              <a:rPr lang="ru-RU" sz="2000" dirty="0" smtClean="0">
                <a:latin typeface="+mn-lt"/>
              </a:rPr>
              <a:t>в том числе</a:t>
            </a:r>
            <a:endParaRPr lang="ru-RU" sz="2000" dirty="0">
              <a:latin typeface="+mn-lt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5436096" y="5733256"/>
            <a:ext cx="43204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3131840" y="5733256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Диаграмма 9"/>
          <p:cNvGraphicFramePr/>
          <p:nvPr/>
        </p:nvGraphicFramePr>
        <p:xfrm>
          <a:off x="3851920" y="908720"/>
          <a:ext cx="504056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23528" y="1556792"/>
            <a:ext cx="2808312" cy="1833443"/>
          </a:xfrm>
          <a:prstGeom prst="roundRect">
            <a:avLst>
              <a:gd name="adj" fmla="val 2269"/>
            </a:avLst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342900" indent="-342900" algn="ctr">
              <a:defRPr/>
            </a:pP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Государственная поддержка АПК</a:t>
            </a:r>
          </a:p>
          <a:p>
            <a:pPr marL="342900" indent="-342900" algn="ctr">
              <a:defRPr/>
            </a:pP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2 млрд. рублей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3131840" y="1844824"/>
            <a:ext cx="1224136" cy="864096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82398" y="51758"/>
            <a:ext cx="8905875" cy="7078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Государственная поддержка отрасли </a:t>
            </a:r>
            <a:r>
              <a:rPr lang="ru-RU" alt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АПК</a:t>
            </a:r>
            <a:endParaRPr lang="ru-RU" alt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AF17EB-0342-48D9-A342-7912AE140D74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14347" name="TextBox 9"/>
          <p:cNvSpPr txBox="1">
            <a:spLocks noChangeArrowheads="1"/>
          </p:cNvSpPr>
          <p:nvPr/>
        </p:nvSpPr>
        <p:spPr bwMode="auto">
          <a:xfrm>
            <a:off x="358775" y="4244975"/>
            <a:ext cx="1039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Arial" charset="0"/>
              </a:rPr>
              <a:t>1 582,3</a:t>
            </a:r>
          </a:p>
        </p:txBody>
      </p:sp>
      <p:sp>
        <p:nvSpPr>
          <p:cNvPr id="14348" name="TextBox 30"/>
          <p:cNvSpPr txBox="1">
            <a:spLocks noChangeArrowheads="1"/>
          </p:cNvSpPr>
          <p:nvPr/>
        </p:nvSpPr>
        <p:spPr bwMode="auto">
          <a:xfrm>
            <a:off x="1835696" y="4437112"/>
            <a:ext cx="10398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cs typeface="Arial" charset="0"/>
              </a:rPr>
              <a:t>2 614,4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827584" y="188640"/>
            <a:ext cx="7776864" cy="720080"/>
          </a:xfrm>
          <a:prstGeom prst="downArrow">
            <a:avLst>
              <a:gd name="adj1" fmla="val 50000"/>
              <a:gd name="adj2" fmla="val 48076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Меры государственной поддержки отрасли животноводства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Шестиугольник 24"/>
          <p:cNvSpPr/>
          <p:nvPr/>
        </p:nvSpPr>
        <p:spPr>
          <a:xfrm>
            <a:off x="251520" y="1268760"/>
            <a:ext cx="3528392" cy="129614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продуктивности в молочном скотоводстве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(ФБ и ОБ) 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Шестиугольник 26"/>
          <p:cNvSpPr/>
          <p:nvPr/>
        </p:nvSpPr>
        <p:spPr>
          <a:xfrm>
            <a:off x="323528" y="3284984"/>
            <a:ext cx="3384376" cy="93610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Поддержка племенного животноводства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(ФБ и ОБ)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Шестиугольник 27"/>
          <p:cNvSpPr/>
          <p:nvPr/>
        </p:nvSpPr>
        <p:spPr>
          <a:xfrm>
            <a:off x="323528" y="4653136"/>
            <a:ext cx="3384376" cy="93610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Субсидии на прирост поголовья коров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(ОБ)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Шестиугольник 28"/>
          <p:cNvSpPr/>
          <p:nvPr/>
        </p:nvSpPr>
        <p:spPr>
          <a:xfrm>
            <a:off x="3635896" y="3861048"/>
            <a:ext cx="3528392" cy="1224136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Субсидии на производство мяса скота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(ОБ) 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Шестиугольник 30"/>
          <p:cNvSpPr/>
          <p:nvPr/>
        </p:nvSpPr>
        <p:spPr>
          <a:xfrm>
            <a:off x="3491880" y="1916832"/>
            <a:ext cx="3744416" cy="1728192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уплату страховой премии, начисленной по договору сельскохозяйственного страхования в области животноводства(ФБ и ОБ) 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72200" y="5517232"/>
            <a:ext cx="2448272" cy="8703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</a:rPr>
              <a:t>Показатель результативности</a:t>
            </a:r>
          </a:p>
        </p:txBody>
      </p:sp>
      <p:pic>
        <p:nvPicPr>
          <p:cNvPr id="12" name="Picture 2" descr="http://media.lpgenerator.ru/images/395842/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869160"/>
            <a:ext cx="1794681" cy="17946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://media.lpgenerator.ru/images/395842/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5373216"/>
            <a:ext cx="1650665" cy="1484784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AF17EB-0342-48D9-A342-7912AE140D74}" type="slidenum">
              <a:rPr lang="ru-RU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14347" name="TextBox 9"/>
          <p:cNvSpPr txBox="1">
            <a:spLocks noChangeArrowheads="1"/>
          </p:cNvSpPr>
          <p:nvPr/>
        </p:nvSpPr>
        <p:spPr bwMode="auto">
          <a:xfrm>
            <a:off x="358775" y="4244975"/>
            <a:ext cx="1039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  <a:cs typeface="Arial" charset="0"/>
              </a:rPr>
              <a:t>1 582,3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827584" y="188640"/>
            <a:ext cx="7776864" cy="720080"/>
          </a:xfrm>
          <a:prstGeom prst="downArrow">
            <a:avLst>
              <a:gd name="adj1" fmla="val 50000"/>
              <a:gd name="adj2" fmla="val 48076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Меры государственной поддержки отрасли растениеводства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Шестиугольник 24"/>
          <p:cNvSpPr/>
          <p:nvPr/>
        </p:nvSpPr>
        <p:spPr>
          <a:xfrm>
            <a:off x="467544" y="980728"/>
            <a:ext cx="3528392" cy="93610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Оказание несвязанной поддержки в области растениеводства(ФБ и ОБ) </a:t>
            </a:r>
            <a:endParaRPr lang="ru-RU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Шестиугольник 26"/>
          <p:cNvSpPr/>
          <p:nvPr/>
        </p:nvSpPr>
        <p:spPr>
          <a:xfrm>
            <a:off x="539552" y="2060848"/>
            <a:ext cx="3384376" cy="648072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Поддержка элитного семеноводства (ФБ и ОБ)</a:t>
            </a:r>
            <a:endParaRPr lang="ru-RU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Шестиугольник 27"/>
          <p:cNvSpPr/>
          <p:nvPr/>
        </p:nvSpPr>
        <p:spPr>
          <a:xfrm>
            <a:off x="3923928" y="4581128"/>
            <a:ext cx="3888432" cy="1080120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Возмещение части затрат на агрохимическое и эколого-токсикологическое обследование земель (ОБ)</a:t>
            </a:r>
            <a:endParaRPr lang="ru-RU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Шестиугольник 28"/>
          <p:cNvSpPr/>
          <p:nvPr/>
        </p:nvSpPr>
        <p:spPr>
          <a:xfrm>
            <a:off x="467544" y="5229200"/>
            <a:ext cx="3456384" cy="720080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Поддержка семеноводства  (ОБ) </a:t>
            </a:r>
            <a:endParaRPr lang="ru-RU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Шестиугольник 30"/>
          <p:cNvSpPr/>
          <p:nvPr/>
        </p:nvSpPr>
        <p:spPr>
          <a:xfrm>
            <a:off x="3923928" y="1556792"/>
            <a:ext cx="3744416" cy="720080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Субсидии на производство льнопродукции (ФБ и ОБ) </a:t>
            </a:r>
            <a:endParaRPr lang="ru-RU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Шестиугольник 10"/>
          <p:cNvSpPr/>
          <p:nvPr/>
        </p:nvSpPr>
        <p:spPr>
          <a:xfrm>
            <a:off x="467544" y="4077072"/>
            <a:ext cx="3528392" cy="93610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Возмещение части затрат на приобретение </a:t>
            </a:r>
            <a:r>
              <a:rPr lang="ru-RU" sz="1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энергоностителей</a:t>
            </a:r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овощеводстве (ОБ) </a:t>
            </a:r>
            <a:endParaRPr lang="ru-RU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Шестиугольник 11"/>
          <p:cNvSpPr/>
          <p:nvPr/>
        </p:nvSpPr>
        <p:spPr>
          <a:xfrm>
            <a:off x="3923928" y="3501008"/>
            <a:ext cx="3888432" cy="93610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Возмещение части затрат на закладку и уход за многолетними плодовыми и ягодными насаждениями (ОБ) </a:t>
            </a:r>
            <a:endParaRPr lang="ru-RU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Шестиугольник 12"/>
          <p:cNvSpPr/>
          <p:nvPr/>
        </p:nvSpPr>
        <p:spPr>
          <a:xfrm>
            <a:off x="467544" y="2924944"/>
            <a:ext cx="3528392" cy="93610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Возмещение части затрат при оформлении в собственность земельных участков (ОБ) </a:t>
            </a:r>
            <a:endParaRPr lang="ru-RU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Шестиугольник 13"/>
          <p:cNvSpPr/>
          <p:nvPr/>
        </p:nvSpPr>
        <p:spPr>
          <a:xfrm>
            <a:off x="3923928" y="2420888"/>
            <a:ext cx="3816424" cy="936104"/>
          </a:xfrm>
          <a:prstGeom prst="hexag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Возмещение части затрат на проведение гидромелиоративных мероприятий (ФБ+ОБ) </a:t>
            </a:r>
            <a:endParaRPr lang="ru-RU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44208" y="5805264"/>
            <a:ext cx="2448272" cy="8703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</a:rPr>
              <a:t>Показатель результативности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179512" y="2996952"/>
            <a:ext cx="8878763" cy="3281611"/>
          </a:xfrm>
          <a:prstGeom prst="rect">
            <a:avLst/>
          </a:prstGeom>
          <a:solidFill>
            <a:schemeClr val="accent1">
              <a:lumMod val="40000"/>
              <a:lumOff val="60000"/>
              <a:alpha val="91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195502" y="1898073"/>
            <a:ext cx="8869238" cy="936823"/>
          </a:xfrm>
          <a:prstGeom prst="rect">
            <a:avLst/>
          </a:prstGeom>
          <a:solidFill>
            <a:schemeClr val="accent1">
              <a:lumMod val="40000"/>
              <a:lumOff val="60000"/>
              <a:alpha val="66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3" y="795339"/>
            <a:ext cx="8869238" cy="9054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 bwMode="auto">
          <a:xfrm>
            <a:off x="251520" y="1988840"/>
            <a:ext cx="722312" cy="738187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i="1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 bwMode="auto">
          <a:xfrm>
            <a:off x="827584" y="836712"/>
            <a:ext cx="722313" cy="738187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i="1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 bwMode="auto">
          <a:xfrm>
            <a:off x="827584" y="3717032"/>
            <a:ext cx="722313" cy="738187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i="1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 bwMode="auto">
          <a:xfrm>
            <a:off x="251520" y="4293096"/>
            <a:ext cx="722313" cy="73818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i="1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8275" y="57150"/>
            <a:ext cx="8897938" cy="7080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Arial" pitchFamily="34" charset="0"/>
              </a:rPr>
              <a:t>Возмещение части капитальных затрат на создание и модернизацию объектов  </a:t>
            </a: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</a:rPr>
              <a:t>АПК</a:t>
            </a:r>
            <a:endParaRPr lang="en-GB" altLang="ru-RU" sz="20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7418" name="Picture 10" descr="http://freeflaticons.net/wp-content/uploads/2014/09/beveragemilk-1410246148gn84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908720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TextBox 10"/>
          <p:cNvSpPr txBox="1">
            <a:spLocks noChangeArrowheads="1"/>
          </p:cNvSpPr>
          <p:nvPr/>
        </p:nvSpPr>
        <p:spPr bwMode="auto">
          <a:xfrm>
            <a:off x="1763688" y="1052736"/>
            <a:ext cx="50323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ru-RU" altLang="ru-RU" dirty="0">
                <a:cs typeface="Arial" charset="0"/>
              </a:rPr>
              <a:t>Молочное животноводство</a:t>
            </a:r>
          </a:p>
        </p:txBody>
      </p:sp>
      <p:sp>
        <p:nvSpPr>
          <p:cNvPr id="17424" name="TextBox 10"/>
          <p:cNvSpPr txBox="1">
            <a:spLocks noChangeArrowheads="1"/>
          </p:cNvSpPr>
          <p:nvPr/>
        </p:nvSpPr>
        <p:spPr bwMode="auto">
          <a:xfrm>
            <a:off x="1043608" y="2204864"/>
            <a:ext cx="3800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ru-RU" altLang="ru-RU" dirty="0" smtClean="0">
                <a:cs typeface="Arial" charset="0"/>
              </a:rPr>
              <a:t>Рыбоводство</a:t>
            </a:r>
            <a:endParaRPr kumimoji="1" lang="ru-RU" altLang="ru-RU" dirty="0">
              <a:cs typeface="Arial" charset="0"/>
            </a:endParaRPr>
          </a:p>
        </p:txBody>
      </p:sp>
      <p:sp>
        <p:nvSpPr>
          <p:cNvPr id="17426" name="Прямоугольник 18"/>
          <p:cNvSpPr>
            <a:spLocks noChangeArrowheads="1"/>
          </p:cNvSpPr>
          <p:nvPr/>
        </p:nvSpPr>
        <p:spPr bwMode="auto">
          <a:xfrm>
            <a:off x="1547664" y="3861048"/>
            <a:ext cx="526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ru-RU" altLang="ru-RU" dirty="0" smtClean="0">
                <a:cs typeface="Arial" charset="0"/>
              </a:rPr>
              <a:t>Производственные здания для овощеводства</a:t>
            </a:r>
            <a:endParaRPr kumimoji="1" lang="ru-RU" altLang="ru-RU" dirty="0">
              <a:cs typeface="Arial" charset="0"/>
            </a:endParaRPr>
          </a:p>
        </p:txBody>
      </p:sp>
      <p:sp>
        <p:nvSpPr>
          <p:cNvPr id="17427" name="TextBox 14"/>
          <p:cNvSpPr txBox="1">
            <a:spLocks noChangeArrowheads="1"/>
          </p:cNvSpPr>
          <p:nvPr/>
        </p:nvSpPr>
        <p:spPr bwMode="auto">
          <a:xfrm>
            <a:off x="1043608" y="4437112"/>
            <a:ext cx="65459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1" lang="ru-RU" altLang="ru-RU" dirty="0" smtClean="0">
                <a:cs typeface="Arial" charset="0"/>
              </a:rPr>
              <a:t>Зерносушильные комплексы, производственные здания</a:t>
            </a:r>
          </a:p>
          <a:p>
            <a:r>
              <a:rPr kumimoji="1" lang="ru-RU" altLang="ru-RU" dirty="0" smtClean="0">
                <a:cs typeface="Arial" charset="0"/>
              </a:rPr>
              <a:t>                                        для кормопроизводства</a:t>
            </a:r>
            <a:endParaRPr kumimoji="1" lang="ru-RU" altLang="ru-RU" dirty="0">
              <a:cs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7463" y="6381328"/>
            <a:ext cx="9126537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После ввода объекта в эксплуатацию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Правая фигурная скобка 48"/>
          <p:cNvSpPr/>
          <p:nvPr/>
        </p:nvSpPr>
        <p:spPr>
          <a:xfrm>
            <a:off x="2627784" y="2060848"/>
            <a:ext cx="213966" cy="60389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Правая фигурная скобка 49"/>
          <p:cNvSpPr/>
          <p:nvPr/>
        </p:nvSpPr>
        <p:spPr>
          <a:xfrm>
            <a:off x="7596336" y="3068960"/>
            <a:ext cx="288032" cy="30963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915816" y="1988840"/>
            <a:ext cx="8867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РБ- </a:t>
            </a:r>
            <a:endParaRPr lang="ru-RU" sz="2400" b="1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10 %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931008" y="4077072"/>
            <a:ext cx="90441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РБ-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2800" dirty="0">
              <a:latin typeface="+mn-l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0013A2-F2A7-42C9-9308-0BB82FF46C8D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004048" y="836712"/>
            <a:ext cx="3096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РБ-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беспривязное содержание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привязное</a:t>
            </a:r>
            <a:endParaRPr lang="ru-RU" sz="9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Правая фигурная скобка 36"/>
          <p:cNvSpPr/>
          <p:nvPr/>
        </p:nvSpPr>
        <p:spPr>
          <a:xfrm>
            <a:off x="4788024" y="836712"/>
            <a:ext cx="72454" cy="72008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41" name="TextBox 10"/>
          <p:cNvSpPr txBox="1">
            <a:spLocks noChangeArrowheads="1"/>
          </p:cNvSpPr>
          <p:nvPr/>
        </p:nvSpPr>
        <p:spPr bwMode="auto">
          <a:xfrm>
            <a:off x="1043608" y="3212976"/>
            <a:ext cx="3800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ru-RU" altLang="ru-RU" dirty="0" smtClean="0">
                <a:cs typeface="Arial" charset="0"/>
              </a:rPr>
              <a:t>Картофеле-, овощехранилища</a:t>
            </a:r>
            <a:endParaRPr kumimoji="1" lang="ru-RU" altLang="ru-RU" sz="1600" b="1" dirty="0">
              <a:solidFill>
                <a:srgbClr val="3366CC"/>
              </a:solidFill>
              <a:cs typeface="Arial" charset="0"/>
            </a:endParaRPr>
          </a:p>
        </p:txBody>
      </p:sp>
      <p:sp>
        <p:nvSpPr>
          <p:cNvPr id="39" name="Овал 38"/>
          <p:cNvSpPr/>
          <p:nvPr/>
        </p:nvSpPr>
        <p:spPr bwMode="auto">
          <a:xfrm>
            <a:off x="251520" y="3068960"/>
            <a:ext cx="722313" cy="738187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i="1">
              <a:solidFill>
                <a:schemeClr val="tx1"/>
              </a:solidFill>
            </a:endParaRPr>
          </a:p>
        </p:txBody>
      </p:sp>
      <p:pic>
        <p:nvPicPr>
          <p:cNvPr id="38" name="Picture 10" descr="Previ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060848"/>
            <a:ext cx="582613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4" descr="image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212976"/>
            <a:ext cx="60914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2" descr="http://www.1papacaio.com.br/modules/Cliparts/gallery/cliparts_datas/ecologia/estufa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3789040"/>
            <a:ext cx="576064" cy="496855"/>
          </a:xfrm>
          <a:prstGeom prst="rect">
            <a:avLst/>
          </a:prstGeom>
          <a:noFill/>
        </p:spPr>
      </p:pic>
      <p:pic>
        <p:nvPicPr>
          <p:cNvPr id="46" name="Рисунок 45" descr="https://i.ytimg.com/vi/w5W58tv4bm0/hqdefault.jpg"/>
          <p:cNvPicPr/>
          <p:nvPr/>
        </p:nvPicPr>
        <p:blipFill>
          <a:blip r:embed="rId7" cstate="print">
            <a:grayscl/>
          </a:blip>
          <a:srcRect/>
          <a:stretch>
            <a:fillRect/>
          </a:stretch>
        </p:blipFill>
        <p:spPr bwMode="auto">
          <a:xfrm>
            <a:off x="395536" y="4509120"/>
            <a:ext cx="576063" cy="360040"/>
          </a:xfrm>
          <a:prstGeom prst="rect">
            <a:avLst/>
          </a:prstGeom>
          <a:noFill/>
        </p:spPr>
      </p:pic>
      <p:sp>
        <p:nvSpPr>
          <p:cNvPr id="48" name="Овал 47"/>
          <p:cNvSpPr/>
          <p:nvPr/>
        </p:nvSpPr>
        <p:spPr bwMode="auto">
          <a:xfrm>
            <a:off x="4932040" y="1988840"/>
            <a:ext cx="722312" cy="738187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i="1">
              <a:solidFill>
                <a:schemeClr val="tx1"/>
              </a:solidFill>
            </a:endParaRPr>
          </a:p>
        </p:txBody>
      </p:sp>
      <p:sp>
        <p:nvSpPr>
          <p:cNvPr id="53" name="TextBox 10"/>
          <p:cNvSpPr txBox="1">
            <a:spLocks noChangeArrowheads="1"/>
          </p:cNvSpPr>
          <p:nvPr/>
        </p:nvSpPr>
        <p:spPr bwMode="auto">
          <a:xfrm>
            <a:off x="5796136" y="2132856"/>
            <a:ext cx="3800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ru-RU" altLang="ru-RU" dirty="0" smtClean="0">
                <a:cs typeface="Arial" charset="0"/>
              </a:rPr>
              <a:t>Льноводство</a:t>
            </a:r>
            <a:endParaRPr kumimoji="1" lang="ru-RU" altLang="ru-RU" dirty="0">
              <a:cs typeface="Arial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7524328" y="1988840"/>
            <a:ext cx="8867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РБ- </a:t>
            </a:r>
            <a:endParaRPr lang="ru-RU" sz="2400" b="1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80 %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6" name="Рисунок 55"/>
          <p:cNvPicPr/>
          <p:nvPr/>
        </p:nvPicPr>
        <p:blipFill>
          <a:blip r:embed="rId8" cstate="print">
            <a:grayscl/>
          </a:blip>
          <a:srcRect/>
          <a:stretch>
            <a:fillRect/>
          </a:stretch>
        </p:blipFill>
        <p:spPr bwMode="auto">
          <a:xfrm rot="10800000" flipV="1">
            <a:off x="5076056" y="2132856"/>
            <a:ext cx="43204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Овал 56"/>
          <p:cNvSpPr/>
          <p:nvPr/>
        </p:nvSpPr>
        <p:spPr bwMode="auto">
          <a:xfrm>
            <a:off x="899592" y="4869160"/>
            <a:ext cx="722313" cy="73818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i="1">
              <a:solidFill>
                <a:schemeClr val="tx1"/>
              </a:solidFill>
            </a:endParaRPr>
          </a:p>
        </p:txBody>
      </p:sp>
      <p:sp>
        <p:nvSpPr>
          <p:cNvPr id="58" name="Овал 57"/>
          <p:cNvSpPr/>
          <p:nvPr/>
        </p:nvSpPr>
        <p:spPr bwMode="auto">
          <a:xfrm>
            <a:off x="323528" y="5445224"/>
            <a:ext cx="722313" cy="73818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i="1">
              <a:solidFill>
                <a:schemeClr val="tx1"/>
              </a:solidFill>
            </a:endParaRPr>
          </a:p>
        </p:txBody>
      </p:sp>
      <p:sp>
        <p:nvSpPr>
          <p:cNvPr id="30722" name="AutoShape 2" descr="https://upload.wikimedia.org/wikipedia/commons/thumb/2/25/Chicken_clipart.svg/1000px-Chicken_clipart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https://upload.wikimedia.org/wikipedia/commons/thumb/2/25/Chicken_clipart.svg/1000px-Chicken_clipart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6" name="Picture 6" descr="http://raskz.ot7.ru/uploads/4/8/3/raskraska-kurica2994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43609" y="5013177"/>
            <a:ext cx="432048" cy="432048"/>
          </a:xfrm>
          <a:prstGeom prst="rect">
            <a:avLst/>
          </a:prstGeom>
          <a:noFill/>
        </p:spPr>
      </p:pic>
      <p:sp>
        <p:nvSpPr>
          <p:cNvPr id="61" name="Прямоугольник 18"/>
          <p:cNvSpPr>
            <a:spLocks noChangeArrowheads="1"/>
          </p:cNvSpPr>
          <p:nvPr/>
        </p:nvSpPr>
        <p:spPr bwMode="auto">
          <a:xfrm>
            <a:off x="1691680" y="5085184"/>
            <a:ext cx="526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ru-RU" altLang="ru-RU" dirty="0" smtClean="0">
                <a:cs typeface="Arial" charset="0"/>
              </a:rPr>
              <a:t>Производственные здания для птицеводства</a:t>
            </a:r>
            <a:endParaRPr kumimoji="1" lang="ru-RU" altLang="ru-RU" dirty="0">
              <a:cs typeface="Arial" charset="0"/>
            </a:endParaRPr>
          </a:p>
        </p:txBody>
      </p:sp>
      <p:sp>
        <p:nvSpPr>
          <p:cNvPr id="62" name="Прямоугольник 18"/>
          <p:cNvSpPr>
            <a:spLocks noChangeArrowheads="1"/>
          </p:cNvSpPr>
          <p:nvPr/>
        </p:nvSpPr>
        <p:spPr bwMode="auto">
          <a:xfrm>
            <a:off x="1187624" y="5733256"/>
            <a:ext cx="526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ru-RU" altLang="ru-RU" dirty="0" smtClean="0">
                <a:cs typeface="Arial" charset="0"/>
              </a:rPr>
              <a:t>Производственные здания для свиноводства</a:t>
            </a:r>
            <a:endParaRPr kumimoji="1" lang="ru-RU" altLang="ru-RU" dirty="0">
              <a:cs typeface="Arial" charset="0"/>
            </a:endParaRPr>
          </a:p>
        </p:txBody>
      </p:sp>
      <p:sp>
        <p:nvSpPr>
          <p:cNvPr id="30730" name="AutoShape 10" descr="https://us.123rf.com/450wm/baldyrgan/baldyrgan1310/baldyrgan131000034/23206236-happy-pig-head-portrait-isolated-vector-symbol.jpg?ver=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2" name="AutoShape 12" descr="https://us.123rf.com/450wm/baldyrgan/baldyrgan1310/baldyrgan131000034/23206236-happy-pig-head-portrait-isolated-vector-symbol.jpg?ver=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42" name="AutoShape 22" descr="https://static.thenounproject.com/png/275274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44" name="AutoShape 24" descr="https://static.thenounproject.com/png/37048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46" name="AutoShape 26" descr="https://static.thenounproject.com/png/37048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48" name="AutoShape 28" descr="https://maxcdn.icons8.com/windows10/PNG/96/Astrology/year_of_pig-9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0" name="Picture 30" descr="https://im0-tub-ru.yandex.net/i?id=8464a7045fb8da0c823eb66e64a1e261&amp;n=33&amp;w=158&amp;h=15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7544" y="5589240"/>
            <a:ext cx="455091" cy="432048"/>
          </a:xfrm>
          <a:prstGeom prst="rect">
            <a:avLst/>
          </a:prstGeom>
          <a:noFill/>
        </p:spPr>
      </p:pic>
      <p:sp>
        <p:nvSpPr>
          <p:cNvPr id="47" name="Правая фигурная скобка 46"/>
          <p:cNvSpPr/>
          <p:nvPr/>
        </p:nvSpPr>
        <p:spPr>
          <a:xfrm>
            <a:off x="7308304" y="2060848"/>
            <a:ext cx="213966" cy="60389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Прямоугольник 62"/>
          <p:cNvSpPr/>
          <p:nvPr/>
        </p:nvSpPr>
        <p:spPr>
          <a:xfrm>
            <a:off x="173990" y="4940490"/>
            <a:ext cx="8878763" cy="1728870"/>
          </a:xfrm>
          <a:prstGeom prst="rect">
            <a:avLst/>
          </a:prstGeom>
          <a:solidFill>
            <a:schemeClr val="accent1">
              <a:lumMod val="40000"/>
              <a:lumOff val="60000"/>
              <a:alpha val="91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79512" y="2996953"/>
            <a:ext cx="8878763" cy="1800200"/>
          </a:xfrm>
          <a:prstGeom prst="rect">
            <a:avLst/>
          </a:prstGeom>
          <a:solidFill>
            <a:schemeClr val="accent1">
              <a:lumMod val="40000"/>
              <a:lumOff val="60000"/>
              <a:alpha val="91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195502" y="1898073"/>
            <a:ext cx="8869238" cy="936823"/>
          </a:xfrm>
          <a:prstGeom prst="rect">
            <a:avLst/>
          </a:prstGeom>
          <a:solidFill>
            <a:schemeClr val="accent1">
              <a:lumMod val="40000"/>
              <a:lumOff val="60000"/>
              <a:alpha val="66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3" y="795339"/>
            <a:ext cx="8869238" cy="9054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 bwMode="auto">
          <a:xfrm>
            <a:off x="827584" y="836712"/>
            <a:ext cx="722313" cy="738187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i="1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 bwMode="auto">
          <a:xfrm>
            <a:off x="827584" y="3717032"/>
            <a:ext cx="722313" cy="738187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i="1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8275" y="57150"/>
            <a:ext cx="8897938" cy="7078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Arial" pitchFamily="34" charset="0"/>
              </a:rPr>
              <a:t>Возмещение части капитальных затрат на </a:t>
            </a: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</a:rPr>
              <a:t>приобретение техники, машин и оборудования</a:t>
            </a:r>
            <a:endParaRPr lang="en-GB" altLang="ru-RU" sz="2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7423" name="TextBox 10"/>
          <p:cNvSpPr txBox="1">
            <a:spLocks noChangeArrowheads="1"/>
          </p:cNvSpPr>
          <p:nvPr/>
        </p:nvSpPr>
        <p:spPr bwMode="auto">
          <a:xfrm>
            <a:off x="1763688" y="1052736"/>
            <a:ext cx="5032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kumimoji="1" lang="ru-RU" altLang="ru-RU" sz="1400" dirty="0" smtClean="0">
                <a:cs typeface="Arial" charset="0"/>
              </a:rPr>
              <a:t>СЕЛЬСКОХОЗЯЙСТВЕННАЯ</a:t>
            </a:r>
          </a:p>
          <a:p>
            <a:pPr>
              <a:defRPr/>
            </a:pPr>
            <a:r>
              <a:rPr kumimoji="1" lang="ru-RU" altLang="ru-RU" sz="1400" dirty="0" smtClean="0">
                <a:cs typeface="Arial" charset="0"/>
              </a:rPr>
              <a:t>ТЕХНИКА, МАШИНЫ И ОБОРУДОВАНИЕ</a:t>
            </a:r>
          </a:p>
        </p:txBody>
      </p:sp>
      <p:sp>
        <p:nvSpPr>
          <p:cNvPr id="17426" name="Прямоугольник 18"/>
          <p:cNvSpPr>
            <a:spLocks noChangeArrowheads="1"/>
          </p:cNvSpPr>
          <p:nvPr/>
        </p:nvSpPr>
        <p:spPr bwMode="auto">
          <a:xfrm>
            <a:off x="1547664" y="3861048"/>
            <a:ext cx="58326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1" lang="ru-RU" altLang="ru-RU" sz="1600" dirty="0" smtClean="0">
                <a:cs typeface="Arial" charset="0"/>
              </a:rPr>
              <a:t>ТЕХНОЛОГИЧЕСКОЕ ОБОРУДОВАНИЕ ДЛЯ ПЕРВИЧНОЙ  И ПОСЛЕДУЮЩЕЙ ОБРАБОТКИ С/Х ПРОДУКЦИИ, МОЛОКОВОЗОВ</a:t>
            </a:r>
          </a:p>
        </p:txBody>
      </p:sp>
      <p:sp>
        <p:nvSpPr>
          <p:cNvPr id="49" name="Правая фигурная скобка 48"/>
          <p:cNvSpPr/>
          <p:nvPr/>
        </p:nvSpPr>
        <p:spPr>
          <a:xfrm>
            <a:off x="7308304" y="5085184"/>
            <a:ext cx="288032" cy="12961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Правая фигурная скобка 49"/>
          <p:cNvSpPr/>
          <p:nvPr/>
        </p:nvSpPr>
        <p:spPr>
          <a:xfrm>
            <a:off x="7596336" y="3068960"/>
            <a:ext cx="144016" cy="15121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7812360" y="5373216"/>
            <a:ext cx="8867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РБ- </a:t>
            </a:r>
            <a:endParaRPr lang="ru-RU" sz="2400" b="1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50 %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884367" y="3356992"/>
            <a:ext cx="90441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РБ-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2800" dirty="0">
              <a:latin typeface="+mn-l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0013A2-F2A7-42C9-9308-0BB82FF46C8D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724128" y="764704"/>
            <a:ext cx="30963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РБ- 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30%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или 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(не более 2,5 или 3,5 млн. рублей)</a:t>
            </a:r>
          </a:p>
        </p:txBody>
      </p:sp>
      <p:sp>
        <p:nvSpPr>
          <p:cNvPr id="37" name="Правая фигурная скобка 36"/>
          <p:cNvSpPr/>
          <p:nvPr/>
        </p:nvSpPr>
        <p:spPr>
          <a:xfrm>
            <a:off x="5436096" y="908720"/>
            <a:ext cx="72454" cy="72008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41" name="TextBox 10"/>
          <p:cNvSpPr txBox="1">
            <a:spLocks noChangeArrowheads="1"/>
          </p:cNvSpPr>
          <p:nvPr/>
        </p:nvSpPr>
        <p:spPr bwMode="auto">
          <a:xfrm>
            <a:off x="1043608" y="3212976"/>
            <a:ext cx="38004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kumimoji="1" lang="ru-RU" altLang="ru-RU" sz="1600" dirty="0" smtClean="0">
                <a:cs typeface="Arial" charset="0"/>
              </a:rPr>
              <a:t>ЛАБОРАТОРНОЕ ОБОРУДОВАНИЕ</a:t>
            </a:r>
          </a:p>
        </p:txBody>
      </p:sp>
      <p:sp>
        <p:nvSpPr>
          <p:cNvPr id="39" name="Овал 38"/>
          <p:cNvSpPr/>
          <p:nvPr/>
        </p:nvSpPr>
        <p:spPr bwMode="auto">
          <a:xfrm>
            <a:off x="251520" y="3068960"/>
            <a:ext cx="722313" cy="738187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i="1">
              <a:solidFill>
                <a:schemeClr val="tx1"/>
              </a:solidFill>
            </a:endParaRPr>
          </a:p>
        </p:txBody>
      </p:sp>
      <p:pic>
        <p:nvPicPr>
          <p:cNvPr id="45" name="Picture 2" descr="http://www.1papacaio.com.br/modules/Cliparts/gallery/cliparts_datas/ecologia/estuf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789040"/>
            <a:ext cx="576064" cy="496855"/>
          </a:xfrm>
          <a:prstGeom prst="rect">
            <a:avLst/>
          </a:prstGeom>
          <a:noFill/>
        </p:spPr>
      </p:pic>
      <p:sp>
        <p:nvSpPr>
          <p:cNvPr id="48" name="Овал 47"/>
          <p:cNvSpPr/>
          <p:nvPr/>
        </p:nvSpPr>
        <p:spPr bwMode="auto">
          <a:xfrm>
            <a:off x="323528" y="1988840"/>
            <a:ext cx="722312" cy="738187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i="1">
              <a:solidFill>
                <a:schemeClr val="tx1"/>
              </a:solidFill>
            </a:endParaRPr>
          </a:p>
        </p:txBody>
      </p:sp>
      <p:sp>
        <p:nvSpPr>
          <p:cNvPr id="53" name="TextBox 10"/>
          <p:cNvSpPr txBox="1">
            <a:spLocks noChangeArrowheads="1"/>
          </p:cNvSpPr>
          <p:nvPr/>
        </p:nvSpPr>
        <p:spPr bwMode="auto">
          <a:xfrm>
            <a:off x="1331640" y="2060848"/>
            <a:ext cx="53285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1" lang="ru-RU" altLang="ru-RU" sz="1400" dirty="0" smtClean="0">
                <a:cs typeface="Arial" charset="0"/>
              </a:rPr>
              <a:t>ТЕХНИКА, МАШИНЫ И ОБОРУДОВАНИЕ ДЛЯ ПРОИЗВОДСТВА И ПЕРВИЧНОЙ ПЕРЕРАБОТКИ ЛЬНА</a:t>
            </a:r>
            <a:endParaRPr kumimoji="1" lang="ru-RU" altLang="ru-RU" sz="1400" dirty="0">
              <a:cs typeface="Arial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876256" y="1988840"/>
            <a:ext cx="8867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РБ- </a:t>
            </a:r>
            <a:endParaRPr lang="ru-RU" sz="2400" b="1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80 %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6" name="Рисунок 55"/>
          <p:cNvPicPr/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 rot="10800000" flipV="1">
            <a:off x="539552" y="2132856"/>
            <a:ext cx="43204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Овал 57"/>
          <p:cNvSpPr/>
          <p:nvPr/>
        </p:nvSpPr>
        <p:spPr bwMode="auto">
          <a:xfrm>
            <a:off x="395536" y="5013176"/>
            <a:ext cx="722313" cy="73818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i="1">
              <a:solidFill>
                <a:schemeClr val="tx1"/>
              </a:solidFill>
            </a:endParaRPr>
          </a:p>
        </p:txBody>
      </p:sp>
      <p:sp>
        <p:nvSpPr>
          <p:cNvPr id="30722" name="AutoShape 2" descr="https://upload.wikimedia.org/wikipedia/commons/thumb/2/25/Chicken_clipart.svg/1000px-Chicken_clipart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https://upload.wikimedia.org/wikipedia/commons/thumb/2/25/Chicken_clipart.svg/1000px-Chicken_clipart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2" name="Прямоугольник 18"/>
          <p:cNvSpPr>
            <a:spLocks noChangeArrowheads="1"/>
          </p:cNvSpPr>
          <p:nvPr/>
        </p:nvSpPr>
        <p:spPr bwMode="auto">
          <a:xfrm>
            <a:off x="1259632" y="5013176"/>
            <a:ext cx="59766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1" lang="ru-RU" altLang="ru-RU" sz="1600" dirty="0" smtClean="0">
                <a:cs typeface="Arial" charset="0"/>
              </a:rPr>
              <a:t>СЕЛЬСКОХОЗЯЙСТВЕННАЯ ТЕХНИКА, МАШИНЫ И ОБОРУДОВАНИЕ </a:t>
            </a:r>
            <a:r>
              <a:rPr kumimoji="1" lang="ru-RU" altLang="ru-RU" sz="1400" dirty="0" smtClean="0">
                <a:cs typeface="Arial" charset="0"/>
              </a:rPr>
              <a:t>для производства овощей открытого и (или) защищенного грунта </a:t>
            </a:r>
            <a:r>
              <a:rPr kumimoji="1" lang="ru-RU" altLang="ru-RU" sz="1400" dirty="0" err="1" smtClean="0">
                <a:cs typeface="Arial" charset="0"/>
              </a:rPr>
              <a:t>электропогрузчиков</a:t>
            </a:r>
            <a:r>
              <a:rPr kumimoji="1" lang="ru-RU" altLang="ru-RU" sz="1400" dirty="0" smtClean="0">
                <a:cs typeface="Arial" charset="0"/>
              </a:rPr>
              <a:t> и автопогрузчиков для погрузочных работ в картофеле-, овоще-, плодохранилищах</a:t>
            </a:r>
          </a:p>
        </p:txBody>
      </p:sp>
      <p:sp>
        <p:nvSpPr>
          <p:cNvPr id="30730" name="AutoShape 10" descr="https://us.123rf.com/450wm/baldyrgan/baldyrgan1310/baldyrgan131000034/23206236-happy-pig-head-portrait-isolated-vector-symbol.jpg?ver=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2" name="AutoShape 12" descr="https://us.123rf.com/450wm/baldyrgan/baldyrgan1310/baldyrgan131000034/23206236-happy-pig-head-portrait-isolated-vector-symbol.jpg?ver=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42" name="AutoShape 22" descr="https://static.thenounproject.com/png/275274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44" name="AutoShape 24" descr="https://static.thenounproject.com/png/37048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46" name="AutoShape 26" descr="https://static.thenounproject.com/png/37048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48" name="AutoShape 28" descr="https://maxcdn.icons8.com/windows10/PNG/96/Astrology/year_of_pig-9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7" name="Picture 4" descr="http://www.kleinenfijn.nl/media/catalog/product/D/D/DD200_Tractor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980728"/>
            <a:ext cx="603770" cy="452828"/>
          </a:xfrm>
          <a:prstGeom prst="rect">
            <a:avLst/>
          </a:prstGeom>
          <a:noFill/>
        </p:spPr>
      </p:pic>
      <p:sp>
        <p:nvSpPr>
          <p:cNvPr id="54" name="Правая фигурная скобка 53"/>
          <p:cNvSpPr/>
          <p:nvPr/>
        </p:nvSpPr>
        <p:spPr>
          <a:xfrm>
            <a:off x="6444208" y="2060848"/>
            <a:ext cx="213966" cy="60389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9" name="Picture 8" descr="http://www.kherson.pro/data/img/7c70e9f25f4caf49ae558f5048c3ca5c6f56735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 flipV="1">
            <a:off x="395536" y="3212976"/>
            <a:ext cx="504056" cy="430681"/>
          </a:xfrm>
          <a:prstGeom prst="rect">
            <a:avLst/>
          </a:prstGeom>
          <a:noFill/>
        </p:spPr>
      </p:pic>
      <p:pic>
        <p:nvPicPr>
          <p:cNvPr id="64" name="Picture 2" descr="http://raskraski.kz/images/content/zernouborochnyy-kombay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5157192"/>
            <a:ext cx="576064" cy="386772"/>
          </a:xfrm>
          <a:prstGeom prst="rect">
            <a:avLst/>
          </a:prstGeom>
          <a:noFill/>
        </p:spPr>
      </p:pic>
      <p:pic>
        <p:nvPicPr>
          <p:cNvPr id="65" name="Picture 10" descr="Preview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5949280"/>
            <a:ext cx="582613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" name="Овал 65"/>
          <p:cNvSpPr/>
          <p:nvPr/>
        </p:nvSpPr>
        <p:spPr bwMode="auto">
          <a:xfrm>
            <a:off x="395536" y="5877272"/>
            <a:ext cx="722312" cy="738187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i="1">
              <a:solidFill>
                <a:schemeClr val="tx1"/>
              </a:solidFill>
            </a:endParaRPr>
          </a:p>
        </p:txBody>
      </p:sp>
      <p:sp>
        <p:nvSpPr>
          <p:cNvPr id="67" name="TextBox 10"/>
          <p:cNvSpPr txBox="1">
            <a:spLocks noChangeArrowheads="1"/>
          </p:cNvSpPr>
          <p:nvPr/>
        </p:nvSpPr>
        <p:spPr bwMode="auto">
          <a:xfrm>
            <a:off x="1619672" y="6165304"/>
            <a:ext cx="3800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ru-RU" altLang="ru-RU" dirty="0" smtClean="0">
                <a:cs typeface="Arial" charset="0"/>
              </a:rPr>
              <a:t>Рыбоводство</a:t>
            </a:r>
            <a:endParaRPr kumimoji="1" lang="ru-RU" altLang="ru-RU" dirty="0">
              <a:cs typeface="Arial" charset="0"/>
            </a:endParaRPr>
          </a:p>
        </p:txBody>
      </p:sp>
      <p:pic>
        <p:nvPicPr>
          <p:cNvPr id="38" name="Picture 10" descr="Preview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5949280"/>
            <a:ext cx="582613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>
          <a:xfrm>
            <a:off x="251519" y="161925"/>
            <a:ext cx="8753475" cy="45878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Начинающий ф</a:t>
            </a:r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ермер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912AD4-B840-4A53-8366-015CEA247B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5777777"/>
              </p:ext>
            </p:extLst>
          </p:nvPr>
        </p:nvGraphicFramePr>
        <p:xfrm>
          <a:off x="251521" y="1914471"/>
          <a:ext cx="8712967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4575"/>
                <a:gridCol w="3528392"/>
              </a:tblGrid>
              <a:tr h="35175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ТРЕБОВАНИЯ: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ОБЯЗАТЕЛЬСТВА:</a:t>
                      </a:r>
                      <a:endParaRPr lang="ru-RU" dirty="0"/>
                    </a:p>
                  </a:txBody>
                  <a:tcPr/>
                </a:tc>
              </a:tr>
              <a:tr h="703519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зарегистрирован в качестве ИП главы КФХ  не &gt; </a:t>
                      </a:r>
                      <a:r>
                        <a:rPr lang="ru-RU" sz="2400" kern="1200" dirty="0" smtClean="0">
                          <a:effectLst/>
                        </a:rPr>
                        <a:t>2</a:t>
                      </a:r>
                      <a:r>
                        <a:rPr lang="ru-RU" sz="1800" kern="1200" dirty="0" smtClean="0">
                          <a:effectLst/>
                        </a:rPr>
                        <a:t>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вложить в реализацию проекта 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не &lt; </a:t>
                      </a:r>
                      <a:r>
                        <a:rPr lang="ru-RU" sz="2400" kern="1200" dirty="0" smtClean="0">
                          <a:effectLst/>
                        </a:rPr>
                        <a:t>10</a:t>
                      </a:r>
                      <a:r>
                        <a:rPr lang="ru-RU" sz="1800" kern="1200" dirty="0" smtClean="0">
                          <a:effectLst/>
                        </a:rPr>
                        <a:t>% собственных средств</a:t>
                      </a:r>
                      <a:endParaRPr lang="ru-RU" b="1" dirty="0"/>
                    </a:p>
                  </a:txBody>
                  <a:tcPr/>
                </a:tc>
              </a:tr>
              <a:tr h="7052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зарегистрирован на сельской территории области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работать не &lt; </a:t>
                      </a:r>
                      <a:r>
                        <a:rPr lang="ru-RU" sz="2400" kern="1200" dirty="0" smtClean="0">
                          <a:effectLst/>
                        </a:rPr>
                        <a:t>5</a:t>
                      </a:r>
                      <a:r>
                        <a:rPr lang="ru-RU" sz="1800" kern="1200" dirty="0" smtClean="0">
                          <a:effectLst/>
                        </a:rPr>
                        <a:t> лет после получения Гранта</a:t>
                      </a:r>
                      <a:endParaRPr lang="ru-RU" b="1" dirty="0"/>
                    </a:p>
                  </a:txBody>
                  <a:tcPr/>
                </a:tc>
              </a:tr>
              <a:tr h="7914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хозяйство отвечает критериям </a:t>
                      </a:r>
                      <a:r>
                        <a:rPr lang="ru-RU" dirty="0" err="1" smtClean="0"/>
                        <a:t>микропредприятия</a:t>
                      </a:r>
                      <a:r>
                        <a:rPr lang="ru-RU" dirty="0" smtClean="0"/>
                        <a:t>, установленным ФЗ «О развитии малого и среднего предпринимательства в РФ»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создать не &lt; </a:t>
                      </a:r>
                      <a:r>
                        <a:rPr lang="ru-RU" sz="2400" kern="1200" dirty="0" smtClean="0">
                          <a:effectLst/>
                        </a:rPr>
                        <a:t>1</a:t>
                      </a:r>
                      <a:r>
                        <a:rPr lang="ru-RU" sz="1800" kern="1200" dirty="0" smtClean="0">
                          <a:effectLst/>
                        </a:rPr>
                        <a:t> рабочего места на каждый </a:t>
                      </a:r>
                      <a:r>
                        <a:rPr lang="ru-RU" sz="2400" kern="1200" dirty="0" smtClean="0">
                          <a:effectLst/>
                        </a:rPr>
                        <a:t>1</a:t>
                      </a:r>
                      <a:r>
                        <a:rPr lang="ru-RU" sz="1800" kern="1200" dirty="0" smtClean="0">
                          <a:effectLst/>
                        </a:rPr>
                        <a:t> млн. руб. Гранта</a:t>
                      </a:r>
                      <a:endParaRPr lang="ru-RU" b="1" dirty="0"/>
                    </a:p>
                  </a:txBody>
                  <a:tcPr/>
                </a:tc>
              </a:tr>
              <a:tr h="967338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имеет с-х образование или трудовой стаж в сельском хозяйстве либо опыт ведения ЛПХ не &lt; </a:t>
                      </a:r>
                      <a:r>
                        <a:rPr lang="ru-RU" sz="2400" kern="1200" dirty="0" smtClean="0">
                          <a:effectLst/>
                        </a:rPr>
                        <a:t>3</a:t>
                      </a:r>
                      <a:r>
                        <a:rPr lang="ru-RU" sz="1800" kern="1200" dirty="0" smtClean="0">
                          <a:effectLst/>
                        </a:rPr>
                        <a:t>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использовать Грант в течение </a:t>
                      </a:r>
                    </a:p>
                    <a:p>
                      <a:r>
                        <a:rPr lang="ru-RU" sz="2400" kern="1200" dirty="0" smtClean="0">
                          <a:effectLst/>
                        </a:rPr>
                        <a:t>18</a:t>
                      </a:r>
                      <a:r>
                        <a:rPr lang="ru-RU" sz="1800" kern="1200" dirty="0" smtClean="0">
                          <a:effectLst/>
                        </a:rPr>
                        <a:t> месяцев со дня поступления средств на счет</a:t>
                      </a:r>
                      <a:endParaRPr lang="ru-RU" b="1" dirty="0"/>
                    </a:p>
                  </a:txBody>
                  <a:tcPr/>
                </a:tc>
              </a:tr>
              <a:tr h="8415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effectLst/>
                        </a:rPr>
                        <a:t>не является учредителем (участником) коммерческой организации за исключением хозяйства, главой которого он является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43780" y="679085"/>
            <a:ext cx="8568951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prstClr val="white"/>
                </a:solidFill>
              </a:rPr>
              <a:t>Размер гранта: </a:t>
            </a:r>
            <a:r>
              <a:rPr lang="ru-RU" sz="2400" b="1" dirty="0">
                <a:solidFill>
                  <a:prstClr val="white"/>
                </a:solidFill>
              </a:rPr>
              <a:t>1,5</a:t>
            </a:r>
            <a:r>
              <a:rPr lang="ru-RU" b="1" dirty="0">
                <a:solidFill>
                  <a:prstClr val="white"/>
                </a:solidFill>
              </a:rPr>
              <a:t> млн. руб., при разведении КРС – </a:t>
            </a:r>
            <a:r>
              <a:rPr lang="ru-RU" sz="2400" b="1" dirty="0">
                <a:solidFill>
                  <a:prstClr val="white"/>
                </a:solidFill>
              </a:rPr>
              <a:t>3</a:t>
            </a:r>
            <a:r>
              <a:rPr lang="ru-RU" b="1" dirty="0">
                <a:solidFill>
                  <a:prstClr val="white"/>
                </a:solidFill>
              </a:rPr>
              <a:t> млн. руб.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3608" y="1258920"/>
            <a:ext cx="7776864" cy="52322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prstClr val="black"/>
                </a:solidFill>
              </a:rPr>
              <a:t>За счет Гранта компенсируется </a:t>
            </a:r>
            <a:r>
              <a:rPr lang="ru-RU" sz="2800" b="1" dirty="0">
                <a:solidFill>
                  <a:prstClr val="black"/>
                </a:solidFill>
              </a:rPr>
              <a:t>90%</a:t>
            </a:r>
            <a:r>
              <a:rPr lang="ru-RU" b="1" dirty="0">
                <a:solidFill>
                  <a:prstClr val="black"/>
                </a:solidFill>
              </a:rPr>
              <a:t> затрат на реализацию проекта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11" y="1232758"/>
            <a:ext cx="576064" cy="57554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928547"/>
            <a:ext cx="465063" cy="3279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928547"/>
            <a:ext cx="465063" cy="327976"/>
          </a:xfrm>
          <a:prstGeom prst="rect">
            <a:avLst/>
          </a:prstGeom>
        </p:spPr>
      </p:pic>
      <p:sp>
        <p:nvSpPr>
          <p:cNvPr id="10" name="Номер слайда 3"/>
          <p:cNvSpPr txBox="1">
            <a:spLocks/>
          </p:cNvSpPr>
          <p:nvPr/>
        </p:nvSpPr>
        <p:spPr>
          <a:xfrm>
            <a:off x="7013216" y="651279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DF912AD4-B840-4A53-8366-015CEA247B00}" type="slidenum">
              <a:rPr lang="ru-RU" sz="2000" b="1" smtClean="0">
                <a:solidFill>
                  <a:srgbClr val="5C2C04"/>
                </a:solidFill>
              </a:rPr>
              <a:pPr>
                <a:defRPr/>
              </a:pPr>
              <a:t>9</a:t>
            </a:fld>
            <a:endParaRPr lang="ru-RU" sz="2000" b="1" dirty="0">
              <a:solidFill>
                <a:srgbClr val="5C2C04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608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1211</TotalTime>
  <Words>1962</Words>
  <Application>Microsoft Office PowerPoint</Application>
  <PresentationFormat>Экран (4:3)</PresentationFormat>
  <Paragraphs>188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Данилочкина Елена Сергеевна</dc:creator>
  <cp:lastModifiedBy>kapustina.EV</cp:lastModifiedBy>
  <cp:revision>113</cp:revision>
  <cp:lastPrinted>2017-02-17T09:23:03Z</cp:lastPrinted>
  <dcterms:created xsi:type="dcterms:W3CDTF">2017-02-16T10:09:40Z</dcterms:created>
  <dcterms:modified xsi:type="dcterms:W3CDTF">2019-02-28T03:24:33Z</dcterms:modified>
</cp:coreProperties>
</file>