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6" r:id="rId3"/>
    <p:sldId id="257" r:id="rId4"/>
    <p:sldId id="258" r:id="rId5"/>
    <p:sldId id="259" r:id="rId6"/>
    <p:sldId id="275" r:id="rId7"/>
    <p:sldId id="269" r:id="rId8"/>
    <p:sldId id="274" r:id="rId9"/>
    <p:sldId id="261" r:id="rId10"/>
    <p:sldId id="262" r:id="rId11"/>
    <p:sldId id="264" r:id="rId12"/>
    <p:sldId id="276" r:id="rId13"/>
    <p:sldId id="272" r:id="rId14"/>
    <p:sldId id="273" r:id="rId1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CF0"/>
    <a:srgbClr val="6699FF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32926A-2D29-4A98-9D56-86D3F86F61A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77AF28-E410-4BF4-9071-6FAFEE3DB7F0}">
      <dgm:prSet phldrT="[Текст]" custT="1"/>
      <dgm:spPr/>
      <dgm:t>
        <a:bodyPr/>
        <a:lstStyle/>
        <a:p>
          <a:r>
            <a:rPr lang="ru-RU" sz="1400" cap="none" baseline="0" dirty="0" smtClean="0">
              <a:latin typeface="Arial Narrow" panose="020B0606020202030204" pitchFamily="34" charset="0"/>
            </a:rPr>
            <a:t>Нормальный статус – количество племенных самок более 10 тыс. гол. Популяция не находится под угрозой вымирания, может быть восстановлена без генетических потерь.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13F5CA2E-A627-465F-AF1C-8CD083E39292}" type="parTrans" cxnId="{C084D188-63A0-4FC5-9702-142A96826B38}">
      <dgm:prSet/>
      <dgm:spPr/>
      <dgm:t>
        <a:bodyPr/>
        <a:lstStyle/>
        <a:p>
          <a:endParaRPr lang="ru-RU"/>
        </a:p>
      </dgm:t>
    </dgm:pt>
    <dgm:pt modelId="{D1B742BD-ACB2-4BAF-A1EC-267F7F1C4E25}" type="sibTrans" cxnId="{C084D188-63A0-4FC5-9702-142A96826B38}">
      <dgm:prSet/>
      <dgm:spPr/>
      <dgm:t>
        <a:bodyPr/>
        <a:lstStyle/>
        <a:p>
          <a:endParaRPr lang="ru-RU"/>
        </a:p>
      </dgm:t>
    </dgm:pt>
    <dgm:pt modelId="{046248A9-E513-4528-9FE1-8B9CFC77A499}">
      <dgm:prSet phldrT="[Текст]" custT="1"/>
      <dgm:spPr/>
      <dgm:t>
        <a:bodyPr/>
        <a:lstStyle/>
        <a:p>
          <a:r>
            <a:rPr lang="ru-RU" sz="1400" cap="none" baseline="0" dirty="0" smtClean="0">
              <a:latin typeface="Arial Narrow" panose="020B0606020202030204" pitchFamily="34" charset="0"/>
              <a:cs typeface="Arial" pitchFamily="34" charset="0"/>
            </a:rPr>
            <a:t>Ненадежный статус – количество самок 1- 5 тыс. гол. Популяция подвергается некоторым отрицательным явлениям. Необходимо принять меры во избежание дальнейшего сокращения ее численности.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DBE067E9-6169-48FA-9C9E-FCA0E89D5C54}" type="parTrans" cxnId="{0ACC2166-90A4-444B-AB0B-34FE2185C8DE}">
      <dgm:prSet/>
      <dgm:spPr/>
      <dgm:t>
        <a:bodyPr/>
        <a:lstStyle/>
        <a:p>
          <a:endParaRPr lang="ru-RU"/>
        </a:p>
      </dgm:t>
    </dgm:pt>
    <dgm:pt modelId="{8F06DED4-4884-4902-B82F-5CF1BB638194}" type="sibTrans" cxnId="{0ACC2166-90A4-444B-AB0B-34FE2185C8DE}">
      <dgm:prSet/>
      <dgm:spPr/>
      <dgm:t>
        <a:bodyPr/>
        <a:lstStyle/>
        <a:p>
          <a:endParaRPr lang="ru-RU"/>
        </a:p>
      </dgm:t>
    </dgm:pt>
    <dgm:pt modelId="{4F23B5A9-025C-4087-93DD-EA5CD4CFA00B}">
      <dgm:prSet custT="1"/>
      <dgm:spPr/>
      <dgm:t>
        <a:bodyPr/>
        <a:lstStyle/>
        <a:p>
          <a:r>
            <a:rPr lang="ru-RU" sz="1400" cap="none" baseline="0" dirty="0" smtClean="0">
              <a:latin typeface="Arial Narrow" panose="020B0606020202030204" pitchFamily="34" charset="0"/>
              <a:cs typeface="Arial" pitchFamily="34" charset="0"/>
            </a:rPr>
            <a:t>Уязвимый статус – количество самок 5-10 тыс. гол. Численность животных популяции уменьшается и в будущем эта проблема возрастает.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CEC340F8-4F09-4F91-8B90-9447BAB1ECAD}" type="parTrans" cxnId="{87ED1FCE-BF77-4845-8415-D54A66B80E99}">
      <dgm:prSet/>
      <dgm:spPr/>
      <dgm:t>
        <a:bodyPr/>
        <a:lstStyle/>
        <a:p>
          <a:endParaRPr lang="ru-RU"/>
        </a:p>
      </dgm:t>
    </dgm:pt>
    <dgm:pt modelId="{06537FB0-E68C-480C-9D73-50AB598F2557}" type="sibTrans" cxnId="{87ED1FCE-BF77-4845-8415-D54A66B80E99}">
      <dgm:prSet/>
      <dgm:spPr/>
      <dgm:t>
        <a:bodyPr/>
        <a:lstStyle/>
        <a:p>
          <a:endParaRPr lang="ru-RU"/>
        </a:p>
      </dgm:t>
    </dgm:pt>
    <dgm:pt modelId="{8B4DEA04-626A-415E-A2B5-524226944870}">
      <dgm:prSet phldrT="[Текст]" custT="1"/>
      <dgm:spPr/>
      <dgm:t>
        <a:bodyPr/>
        <a:lstStyle/>
        <a:p>
          <a:r>
            <a:rPr lang="ru-RU" sz="1400" cap="none" baseline="0" dirty="0" smtClean="0">
              <a:latin typeface="Arial Narrow" panose="020B0606020202030204" pitchFamily="34" charset="0"/>
              <a:cs typeface="Arial" pitchFamily="34" charset="0"/>
            </a:rPr>
            <a:t>Угрожающий статус – количество самок 100-1000 гол. Популяция находится под угрозой вымирания. Эффективный размер недостаточен для предотвращения генетических потерь в будущих поколениях. Увеличение степени инбридинга является неизбежным и угрожает жизнеспособности животных.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AA367F49-581C-4457-B857-7C172C0D470B}" type="parTrans" cxnId="{41D0DFF0-0486-48D9-A345-B4824DD6A13D}">
      <dgm:prSet/>
      <dgm:spPr/>
      <dgm:t>
        <a:bodyPr/>
        <a:lstStyle/>
        <a:p>
          <a:endParaRPr lang="ru-RU"/>
        </a:p>
      </dgm:t>
    </dgm:pt>
    <dgm:pt modelId="{DCCD92D1-96B3-4F01-9A38-A9431E22C9F8}" type="sibTrans" cxnId="{41D0DFF0-0486-48D9-A345-B4824DD6A13D}">
      <dgm:prSet/>
      <dgm:spPr/>
      <dgm:t>
        <a:bodyPr/>
        <a:lstStyle/>
        <a:p>
          <a:endParaRPr lang="ru-RU"/>
        </a:p>
      </dgm:t>
    </dgm:pt>
    <dgm:pt modelId="{099B3FEE-C6B1-4D4C-A2E9-93CBC044E789}">
      <dgm:prSet phldrT="[Текст]" custT="1"/>
      <dgm:spPr/>
      <dgm:t>
        <a:bodyPr/>
        <a:lstStyle/>
        <a:p>
          <a:r>
            <a:rPr lang="ru-RU" sz="1400" cap="none" baseline="0" dirty="0" smtClean="0">
              <a:latin typeface="Arial Narrow" panose="020B0606020202030204" pitchFamily="34" charset="0"/>
            </a:rPr>
            <a:t>Критический статус – количество самок менее 100 гол. Популяция находится на грани вымирания. Генетическое разнообразие уже снижено и ее уже нельзя, считать такой же, как исходная порода.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BF1F7C97-AA22-416A-864A-F29BD249E553}" type="parTrans" cxnId="{69603E34-D839-4B6F-8162-74273F7FA0F4}">
      <dgm:prSet/>
      <dgm:spPr/>
      <dgm:t>
        <a:bodyPr/>
        <a:lstStyle/>
        <a:p>
          <a:endParaRPr lang="ru-RU"/>
        </a:p>
      </dgm:t>
    </dgm:pt>
    <dgm:pt modelId="{391108B7-C847-4E8E-AD13-7224E41B207F}" type="sibTrans" cxnId="{69603E34-D839-4B6F-8162-74273F7FA0F4}">
      <dgm:prSet/>
      <dgm:spPr/>
      <dgm:t>
        <a:bodyPr/>
        <a:lstStyle/>
        <a:p>
          <a:endParaRPr lang="ru-RU"/>
        </a:p>
      </dgm:t>
    </dgm:pt>
    <dgm:pt modelId="{880EE00E-F8ED-4C3D-98DC-8F2F15378F06}" type="pres">
      <dgm:prSet presAssocID="{4732926A-2D29-4A98-9D56-86D3F86F61A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670D499-3490-430E-9ABB-08C5F7B19C47}" type="pres">
      <dgm:prSet presAssocID="{4732926A-2D29-4A98-9D56-86D3F86F61A7}" presName="Name1" presStyleCnt="0"/>
      <dgm:spPr/>
    </dgm:pt>
    <dgm:pt modelId="{8C6D3A22-F75E-4BB6-B43F-621593DA910B}" type="pres">
      <dgm:prSet presAssocID="{4732926A-2D29-4A98-9D56-86D3F86F61A7}" presName="cycle" presStyleCnt="0"/>
      <dgm:spPr/>
    </dgm:pt>
    <dgm:pt modelId="{8FEAD2B1-82FA-43E5-B5ED-92E4989A6181}" type="pres">
      <dgm:prSet presAssocID="{4732926A-2D29-4A98-9D56-86D3F86F61A7}" presName="srcNode" presStyleLbl="node1" presStyleIdx="0" presStyleCnt="5"/>
      <dgm:spPr/>
    </dgm:pt>
    <dgm:pt modelId="{70532FFE-C9FF-4A0D-8937-E68DB9843BA6}" type="pres">
      <dgm:prSet presAssocID="{4732926A-2D29-4A98-9D56-86D3F86F61A7}" presName="conn" presStyleLbl="parChTrans1D2" presStyleIdx="0" presStyleCnt="1"/>
      <dgm:spPr/>
      <dgm:t>
        <a:bodyPr/>
        <a:lstStyle/>
        <a:p>
          <a:endParaRPr lang="ru-RU"/>
        </a:p>
      </dgm:t>
    </dgm:pt>
    <dgm:pt modelId="{03075B46-17A5-41C9-B5B9-2606A81BD303}" type="pres">
      <dgm:prSet presAssocID="{4732926A-2D29-4A98-9D56-86D3F86F61A7}" presName="extraNode" presStyleLbl="node1" presStyleIdx="0" presStyleCnt="5"/>
      <dgm:spPr/>
    </dgm:pt>
    <dgm:pt modelId="{11CDD992-2705-4205-9AC3-E1B09777A6D0}" type="pres">
      <dgm:prSet presAssocID="{4732926A-2D29-4A98-9D56-86D3F86F61A7}" presName="dstNode" presStyleLbl="node1" presStyleIdx="0" presStyleCnt="5"/>
      <dgm:spPr/>
    </dgm:pt>
    <dgm:pt modelId="{B31F4992-3CE0-4BDF-93A6-B2F8787F4399}" type="pres">
      <dgm:prSet presAssocID="{AD77AF28-E410-4BF4-9071-6FAFEE3DB7F0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71693-B5F1-451C-AA0F-4CB7A0A478F8}" type="pres">
      <dgm:prSet presAssocID="{AD77AF28-E410-4BF4-9071-6FAFEE3DB7F0}" presName="accent_1" presStyleCnt="0"/>
      <dgm:spPr/>
    </dgm:pt>
    <dgm:pt modelId="{F4D4A6A3-240A-4405-853F-311052283791}" type="pres">
      <dgm:prSet presAssocID="{AD77AF28-E410-4BF4-9071-6FAFEE3DB7F0}" presName="accentRepeatNode" presStyleLbl="solidFgAcc1" presStyleIdx="0" presStyleCnt="5"/>
      <dgm:spPr/>
    </dgm:pt>
    <dgm:pt modelId="{29A0A259-2912-4778-8123-66A14A7ECC1E}" type="pres">
      <dgm:prSet presAssocID="{4F23B5A9-025C-4087-93DD-EA5CD4CFA00B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36F08A-61A6-4167-888F-4EA50F72CBD9}" type="pres">
      <dgm:prSet presAssocID="{4F23B5A9-025C-4087-93DD-EA5CD4CFA00B}" presName="accent_2" presStyleCnt="0"/>
      <dgm:spPr/>
    </dgm:pt>
    <dgm:pt modelId="{DD2D4AA3-1018-4F13-A4CD-CB2F94630EAA}" type="pres">
      <dgm:prSet presAssocID="{4F23B5A9-025C-4087-93DD-EA5CD4CFA00B}" presName="accentRepeatNode" presStyleLbl="solidFgAcc1" presStyleIdx="1" presStyleCnt="5"/>
      <dgm:spPr/>
    </dgm:pt>
    <dgm:pt modelId="{5A2CDBA0-CA87-44D2-8143-FC7B7724049E}" type="pres">
      <dgm:prSet presAssocID="{046248A9-E513-4528-9FE1-8B9CFC77A499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0457A-57BF-4A74-8FAE-6D42AB6C59CD}" type="pres">
      <dgm:prSet presAssocID="{046248A9-E513-4528-9FE1-8B9CFC77A499}" presName="accent_3" presStyleCnt="0"/>
      <dgm:spPr/>
    </dgm:pt>
    <dgm:pt modelId="{024A17B2-70CB-4604-9784-EF764BBB3AD5}" type="pres">
      <dgm:prSet presAssocID="{046248A9-E513-4528-9FE1-8B9CFC77A499}" presName="accentRepeatNode" presStyleLbl="solidFgAcc1" presStyleIdx="2" presStyleCnt="5"/>
      <dgm:spPr/>
    </dgm:pt>
    <dgm:pt modelId="{B9DB81D5-60EB-4CEB-B3ED-A58DD3FAE766}" type="pres">
      <dgm:prSet presAssocID="{8B4DEA04-626A-415E-A2B5-524226944870}" presName="text_4" presStyleLbl="node1" presStyleIdx="3" presStyleCnt="5" custScaleY="1231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F3270-6B60-4005-9022-742983AA5F64}" type="pres">
      <dgm:prSet presAssocID="{8B4DEA04-626A-415E-A2B5-524226944870}" presName="accent_4" presStyleCnt="0"/>
      <dgm:spPr/>
    </dgm:pt>
    <dgm:pt modelId="{E1EB7D85-02FB-44F6-BAB6-336697D5B9BA}" type="pres">
      <dgm:prSet presAssocID="{8B4DEA04-626A-415E-A2B5-524226944870}" presName="accentRepeatNode" presStyleLbl="solidFgAcc1" presStyleIdx="3" presStyleCnt="5"/>
      <dgm:spPr/>
    </dgm:pt>
    <dgm:pt modelId="{62CF394D-9E13-4D83-830B-4814ADC305BC}" type="pres">
      <dgm:prSet presAssocID="{099B3FEE-C6B1-4D4C-A2E9-93CBC044E789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49C9F8-E9A8-4B8F-9938-BBDD3E863A79}" type="pres">
      <dgm:prSet presAssocID="{099B3FEE-C6B1-4D4C-A2E9-93CBC044E789}" presName="accent_5" presStyleCnt="0"/>
      <dgm:spPr/>
    </dgm:pt>
    <dgm:pt modelId="{1B56E6CA-8DD8-4832-8AB7-887122620362}" type="pres">
      <dgm:prSet presAssocID="{099B3FEE-C6B1-4D4C-A2E9-93CBC044E789}" presName="accentRepeatNode" presStyleLbl="solidFgAcc1" presStyleIdx="4" presStyleCnt="5"/>
      <dgm:spPr/>
    </dgm:pt>
  </dgm:ptLst>
  <dgm:cxnLst>
    <dgm:cxn modelId="{C084D188-63A0-4FC5-9702-142A96826B38}" srcId="{4732926A-2D29-4A98-9D56-86D3F86F61A7}" destId="{AD77AF28-E410-4BF4-9071-6FAFEE3DB7F0}" srcOrd="0" destOrd="0" parTransId="{13F5CA2E-A627-465F-AF1C-8CD083E39292}" sibTransId="{D1B742BD-ACB2-4BAF-A1EC-267F7F1C4E25}"/>
    <dgm:cxn modelId="{87ED1FCE-BF77-4845-8415-D54A66B80E99}" srcId="{4732926A-2D29-4A98-9D56-86D3F86F61A7}" destId="{4F23B5A9-025C-4087-93DD-EA5CD4CFA00B}" srcOrd="1" destOrd="0" parTransId="{CEC340F8-4F09-4F91-8B90-9447BAB1ECAD}" sibTransId="{06537FB0-E68C-480C-9D73-50AB598F2557}"/>
    <dgm:cxn modelId="{EA466C14-1E8B-4DF1-BAF5-AF055434CC30}" type="presOf" srcId="{AD77AF28-E410-4BF4-9071-6FAFEE3DB7F0}" destId="{B31F4992-3CE0-4BDF-93A6-B2F8787F4399}" srcOrd="0" destOrd="0" presId="urn:microsoft.com/office/officeart/2008/layout/VerticalCurvedList"/>
    <dgm:cxn modelId="{6FD42836-9575-4076-9B36-AAD8628DEAF2}" type="presOf" srcId="{046248A9-E513-4528-9FE1-8B9CFC77A499}" destId="{5A2CDBA0-CA87-44D2-8143-FC7B7724049E}" srcOrd="0" destOrd="0" presId="urn:microsoft.com/office/officeart/2008/layout/VerticalCurvedList"/>
    <dgm:cxn modelId="{41D0DFF0-0486-48D9-A345-B4824DD6A13D}" srcId="{4732926A-2D29-4A98-9D56-86D3F86F61A7}" destId="{8B4DEA04-626A-415E-A2B5-524226944870}" srcOrd="3" destOrd="0" parTransId="{AA367F49-581C-4457-B857-7C172C0D470B}" sibTransId="{DCCD92D1-96B3-4F01-9A38-A9431E22C9F8}"/>
    <dgm:cxn modelId="{9D1630D7-AF7A-47DA-B5E1-2116558C17D3}" type="presOf" srcId="{D1B742BD-ACB2-4BAF-A1EC-267F7F1C4E25}" destId="{70532FFE-C9FF-4A0D-8937-E68DB9843BA6}" srcOrd="0" destOrd="0" presId="urn:microsoft.com/office/officeart/2008/layout/VerticalCurvedList"/>
    <dgm:cxn modelId="{69603E34-D839-4B6F-8162-74273F7FA0F4}" srcId="{4732926A-2D29-4A98-9D56-86D3F86F61A7}" destId="{099B3FEE-C6B1-4D4C-A2E9-93CBC044E789}" srcOrd="4" destOrd="0" parTransId="{BF1F7C97-AA22-416A-864A-F29BD249E553}" sibTransId="{391108B7-C847-4E8E-AD13-7224E41B207F}"/>
    <dgm:cxn modelId="{75816B6B-3629-4FC9-92A9-61605B8E83B8}" type="presOf" srcId="{4732926A-2D29-4A98-9D56-86D3F86F61A7}" destId="{880EE00E-F8ED-4C3D-98DC-8F2F15378F06}" srcOrd="0" destOrd="0" presId="urn:microsoft.com/office/officeart/2008/layout/VerticalCurvedList"/>
    <dgm:cxn modelId="{6D71E406-DE07-449F-B901-F6B0D9F7E6F0}" type="presOf" srcId="{4F23B5A9-025C-4087-93DD-EA5CD4CFA00B}" destId="{29A0A259-2912-4778-8123-66A14A7ECC1E}" srcOrd="0" destOrd="0" presId="urn:microsoft.com/office/officeart/2008/layout/VerticalCurvedList"/>
    <dgm:cxn modelId="{EE08278B-31F9-482F-96B5-7C08B6C2E95E}" type="presOf" srcId="{8B4DEA04-626A-415E-A2B5-524226944870}" destId="{B9DB81D5-60EB-4CEB-B3ED-A58DD3FAE766}" srcOrd="0" destOrd="0" presId="urn:microsoft.com/office/officeart/2008/layout/VerticalCurvedList"/>
    <dgm:cxn modelId="{0ACC2166-90A4-444B-AB0B-34FE2185C8DE}" srcId="{4732926A-2D29-4A98-9D56-86D3F86F61A7}" destId="{046248A9-E513-4528-9FE1-8B9CFC77A499}" srcOrd="2" destOrd="0" parTransId="{DBE067E9-6169-48FA-9C9E-FCA0E89D5C54}" sibTransId="{8F06DED4-4884-4902-B82F-5CF1BB638194}"/>
    <dgm:cxn modelId="{34C7A77D-758E-4A74-82AF-7791123EFDE4}" type="presOf" srcId="{099B3FEE-C6B1-4D4C-A2E9-93CBC044E789}" destId="{62CF394D-9E13-4D83-830B-4814ADC305BC}" srcOrd="0" destOrd="0" presId="urn:microsoft.com/office/officeart/2008/layout/VerticalCurvedList"/>
    <dgm:cxn modelId="{7C8FADD5-3466-4908-A7F3-ED509E0933EB}" type="presParOf" srcId="{880EE00E-F8ED-4C3D-98DC-8F2F15378F06}" destId="{7670D499-3490-430E-9ABB-08C5F7B19C47}" srcOrd="0" destOrd="0" presId="urn:microsoft.com/office/officeart/2008/layout/VerticalCurvedList"/>
    <dgm:cxn modelId="{AED15747-37AF-4470-AA94-6A12D6AFB027}" type="presParOf" srcId="{7670D499-3490-430E-9ABB-08C5F7B19C47}" destId="{8C6D3A22-F75E-4BB6-B43F-621593DA910B}" srcOrd="0" destOrd="0" presId="urn:microsoft.com/office/officeart/2008/layout/VerticalCurvedList"/>
    <dgm:cxn modelId="{CA2FC979-4EF3-4298-A114-27702EA72B5C}" type="presParOf" srcId="{8C6D3A22-F75E-4BB6-B43F-621593DA910B}" destId="{8FEAD2B1-82FA-43E5-B5ED-92E4989A6181}" srcOrd="0" destOrd="0" presId="urn:microsoft.com/office/officeart/2008/layout/VerticalCurvedList"/>
    <dgm:cxn modelId="{12B97082-51FC-42F7-BA7D-3B367114DAF6}" type="presParOf" srcId="{8C6D3A22-F75E-4BB6-B43F-621593DA910B}" destId="{70532FFE-C9FF-4A0D-8937-E68DB9843BA6}" srcOrd="1" destOrd="0" presId="urn:microsoft.com/office/officeart/2008/layout/VerticalCurvedList"/>
    <dgm:cxn modelId="{026F8A94-7A01-41C6-A491-7BCDF311F1FD}" type="presParOf" srcId="{8C6D3A22-F75E-4BB6-B43F-621593DA910B}" destId="{03075B46-17A5-41C9-B5B9-2606A81BD303}" srcOrd="2" destOrd="0" presId="urn:microsoft.com/office/officeart/2008/layout/VerticalCurvedList"/>
    <dgm:cxn modelId="{3AE3F78E-30AE-46CD-B2EE-7E45E1CA5BC5}" type="presParOf" srcId="{8C6D3A22-F75E-4BB6-B43F-621593DA910B}" destId="{11CDD992-2705-4205-9AC3-E1B09777A6D0}" srcOrd="3" destOrd="0" presId="urn:microsoft.com/office/officeart/2008/layout/VerticalCurvedList"/>
    <dgm:cxn modelId="{3C63E5EA-A423-4A78-8F94-42ECED244B24}" type="presParOf" srcId="{7670D499-3490-430E-9ABB-08C5F7B19C47}" destId="{B31F4992-3CE0-4BDF-93A6-B2F8787F4399}" srcOrd="1" destOrd="0" presId="urn:microsoft.com/office/officeart/2008/layout/VerticalCurvedList"/>
    <dgm:cxn modelId="{F919A134-74FF-4802-8142-DC4468CB112E}" type="presParOf" srcId="{7670D499-3490-430E-9ABB-08C5F7B19C47}" destId="{E3371693-B5F1-451C-AA0F-4CB7A0A478F8}" srcOrd="2" destOrd="0" presId="urn:microsoft.com/office/officeart/2008/layout/VerticalCurvedList"/>
    <dgm:cxn modelId="{CA8C0938-05FC-49D4-81F0-6C1965677294}" type="presParOf" srcId="{E3371693-B5F1-451C-AA0F-4CB7A0A478F8}" destId="{F4D4A6A3-240A-4405-853F-311052283791}" srcOrd="0" destOrd="0" presId="urn:microsoft.com/office/officeart/2008/layout/VerticalCurvedList"/>
    <dgm:cxn modelId="{2936144D-CE36-49DC-8D8B-EDAE095DF629}" type="presParOf" srcId="{7670D499-3490-430E-9ABB-08C5F7B19C47}" destId="{29A0A259-2912-4778-8123-66A14A7ECC1E}" srcOrd="3" destOrd="0" presId="urn:microsoft.com/office/officeart/2008/layout/VerticalCurvedList"/>
    <dgm:cxn modelId="{E4F7EF36-D08C-4208-B51A-FEC465E5AD2E}" type="presParOf" srcId="{7670D499-3490-430E-9ABB-08C5F7B19C47}" destId="{3B36F08A-61A6-4167-888F-4EA50F72CBD9}" srcOrd="4" destOrd="0" presId="urn:microsoft.com/office/officeart/2008/layout/VerticalCurvedList"/>
    <dgm:cxn modelId="{D38ED858-F9E4-4612-9C60-F1409B42CAC1}" type="presParOf" srcId="{3B36F08A-61A6-4167-888F-4EA50F72CBD9}" destId="{DD2D4AA3-1018-4F13-A4CD-CB2F94630EAA}" srcOrd="0" destOrd="0" presId="urn:microsoft.com/office/officeart/2008/layout/VerticalCurvedList"/>
    <dgm:cxn modelId="{F4D18952-D285-4717-8AA1-A8EFF647DACB}" type="presParOf" srcId="{7670D499-3490-430E-9ABB-08C5F7B19C47}" destId="{5A2CDBA0-CA87-44D2-8143-FC7B7724049E}" srcOrd="5" destOrd="0" presId="urn:microsoft.com/office/officeart/2008/layout/VerticalCurvedList"/>
    <dgm:cxn modelId="{0BA22772-5377-4508-910A-F795AA5847CD}" type="presParOf" srcId="{7670D499-3490-430E-9ABB-08C5F7B19C47}" destId="{6D20457A-57BF-4A74-8FAE-6D42AB6C59CD}" srcOrd="6" destOrd="0" presId="urn:microsoft.com/office/officeart/2008/layout/VerticalCurvedList"/>
    <dgm:cxn modelId="{22071579-B7C2-4329-956D-9101D83CBA2B}" type="presParOf" srcId="{6D20457A-57BF-4A74-8FAE-6D42AB6C59CD}" destId="{024A17B2-70CB-4604-9784-EF764BBB3AD5}" srcOrd="0" destOrd="0" presId="urn:microsoft.com/office/officeart/2008/layout/VerticalCurvedList"/>
    <dgm:cxn modelId="{00E53EC2-45BD-474A-8886-921F0AD43645}" type="presParOf" srcId="{7670D499-3490-430E-9ABB-08C5F7B19C47}" destId="{B9DB81D5-60EB-4CEB-B3ED-A58DD3FAE766}" srcOrd="7" destOrd="0" presId="urn:microsoft.com/office/officeart/2008/layout/VerticalCurvedList"/>
    <dgm:cxn modelId="{68B4B049-3CC5-4263-9FBD-02032DE11008}" type="presParOf" srcId="{7670D499-3490-430E-9ABB-08C5F7B19C47}" destId="{DA5F3270-6B60-4005-9022-742983AA5F64}" srcOrd="8" destOrd="0" presId="urn:microsoft.com/office/officeart/2008/layout/VerticalCurvedList"/>
    <dgm:cxn modelId="{476A0737-D7FF-42B9-B7EB-444A678C3A8A}" type="presParOf" srcId="{DA5F3270-6B60-4005-9022-742983AA5F64}" destId="{E1EB7D85-02FB-44F6-BAB6-336697D5B9BA}" srcOrd="0" destOrd="0" presId="urn:microsoft.com/office/officeart/2008/layout/VerticalCurvedList"/>
    <dgm:cxn modelId="{F1D64EF2-254E-4172-BF63-FBE9AE1ECB46}" type="presParOf" srcId="{7670D499-3490-430E-9ABB-08C5F7B19C47}" destId="{62CF394D-9E13-4D83-830B-4814ADC305BC}" srcOrd="9" destOrd="0" presId="urn:microsoft.com/office/officeart/2008/layout/VerticalCurvedList"/>
    <dgm:cxn modelId="{412BF4C0-F338-41CE-A8E7-9C684F863FCB}" type="presParOf" srcId="{7670D499-3490-430E-9ABB-08C5F7B19C47}" destId="{5249C9F8-E9A8-4B8F-9938-BBDD3E863A79}" srcOrd="10" destOrd="0" presId="urn:microsoft.com/office/officeart/2008/layout/VerticalCurvedList"/>
    <dgm:cxn modelId="{C9C7A4B1-5BF3-492B-AFBD-ECF738DB190F}" type="presParOf" srcId="{5249C9F8-E9A8-4B8F-9938-BBDD3E863A79}" destId="{1B56E6CA-8DD8-4832-8AB7-88712262036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32926A-2D29-4A98-9D56-86D3F86F61A7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77AF28-E410-4BF4-9071-6FAFEE3DB7F0}">
      <dgm:prSet phldrT="[Текст]" custT="1"/>
      <dgm:spPr/>
      <dgm:t>
        <a:bodyPr/>
        <a:lstStyle/>
        <a:p>
          <a:r>
            <a:rPr lang="ru-RU" sz="1400" cap="small" smtClean="0"/>
            <a:t>Выбор системы разведения, которая позволит оптимально сохранять генетическое разнообразие породы, свести к минимуму случайный дрейф генов и проявление инбредной депрессии;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13F5CA2E-A627-465F-AF1C-8CD083E39292}" type="parTrans" cxnId="{C084D188-63A0-4FC5-9702-142A96826B38}">
      <dgm:prSet/>
      <dgm:spPr/>
      <dgm:t>
        <a:bodyPr/>
        <a:lstStyle/>
        <a:p>
          <a:endParaRPr lang="ru-RU"/>
        </a:p>
      </dgm:t>
    </dgm:pt>
    <dgm:pt modelId="{D1B742BD-ACB2-4BAF-A1EC-267F7F1C4E25}" type="sibTrans" cxnId="{C084D188-63A0-4FC5-9702-142A96826B38}">
      <dgm:prSet/>
      <dgm:spPr/>
      <dgm:t>
        <a:bodyPr/>
        <a:lstStyle/>
        <a:p>
          <a:endParaRPr lang="ru-RU"/>
        </a:p>
      </dgm:t>
    </dgm:pt>
    <dgm:pt modelId="{046248A9-E513-4528-9FE1-8B9CFC77A499}">
      <dgm:prSet phldrT="[Текст]" custT="1"/>
      <dgm:spPr/>
      <dgm:t>
        <a:bodyPr/>
        <a:lstStyle/>
        <a:p>
          <a:r>
            <a:rPr lang="ru-RU" sz="1400" cap="small" smtClean="0"/>
            <a:t>Интеграция вновь создаваемых генофондных хозяйств в систему разведения соответствующих отечественных пород скота.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DBE067E9-6169-48FA-9C9E-FCA0E89D5C54}" type="parTrans" cxnId="{0ACC2166-90A4-444B-AB0B-34FE2185C8DE}">
      <dgm:prSet/>
      <dgm:spPr/>
      <dgm:t>
        <a:bodyPr/>
        <a:lstStyle/>
        <a:p>
          <a:endParaRPr lang="ru-RU"/>
        </a:p>
      </dgm:t>
    </dgm:pt>
    <dgm:pt modelId="{8F06DED4-4884-4902-B82F-5CF1BB638194}" type="sibTrans" cxnId="{0ACC2166-90A4-444B-AB0B-34FE2185C8DE}">
      <dgm:prSet/>
      <dgm:spPr/>
      <dgm:t>
        <a:bodyPr/>
        <a:lstStyle/>
        <a:p>
          <a:endParaRPr lang="ru-RU"/>
        </a:p>
      </dgm:t>
    </dgm:pt>
    <dgm:pt modelId="{4F23B5A9-025C-4087-93DD-EA5CD4CFA00B}">
      <dgm:prSet custT="1"/>
      <dgm:spPr/>
      <dgm:t>
        <a:bodyPr/>
        <a:lstStyle/>
        <a:p>
          <a:r>
            <a:rPr lang="ru-RU" sz="1400" cap="small" dirty="0" smtClean="0"/>
            <a:t>Использование традиционных методов селекции, которые в свое время  сформировали те или иные отечественные молочные породы скота;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CEC340F8-4F09-4F91-8B90-9447BAB1ECAD}" type="parTrans" cxnId="{87ED1FCE-BF77-4845-8415-D54A66B80E99}">
      <dgm:prSet/>
      <dgm:spPr/>
      <dgm:t>
        <a:bodyPr/>
        <a:lstStyle/>
        <a:p>
          <a:endParaRPr lang="ru-RU"/>
        </a:p>
      </dgm:t>
    </dgm:pt>
    <dgm:pt modelId="{06537FB0-E68C-480C-9D73-50AB598F2557}" type="sibTrans" cxnId="{87ED1FCE-BF77-4845-8415-D54A66B80E99}">
      <dgm:prSet/>
      <dgm:spPr/>
      <dgm:t>
        <a:bodyPr/>
        <a:lstStyle/>
        <a:p>
          <a:endParaRPr lang="ru-RU"/>
        </a:p>
      </dgm:t>
    </dgm:pt>
    <dgm:pt modelId="{8B4DEA04-626A-415E-A2B5-524226944870}">
      <dgm:prSet phldrT="[Текст]" custT="1"/>
      <dgm:spPr/>
      <dgm:t>
        <a:bodyPr/>
        <a:lstStyle/>
        <a:p>
          <a:r>
            <a:rPr lang="ru-RU" sz="1400" cap="small" dirty="0" smtClean="0"/>
            <a:t>Государственное финансирование проводимых  </a:t>
          </a:r>
          <a:r>
            <a:rPr lang="ru-RU" sz="1400" cap="small" dirty="0" err="1" smtClean="0"/>
            <a:t>генофондоохранных</a:t>
          </a:r>
          <a:r>
            <a:rPr lang="ru-RU" sz="1400" cap="small" dirty="0" smtClean="0"/>
            <a:t> мероприятий в регионах.</a:t>
          </a:r>
          <a:endParaRPr lang="ru-RU" sz="1400" cap="none" baseline="0" dirty="0">
            <a:latin typeface="Arial Narrow" panose="020B0606020202030204" pitchFamily="34" charset="0"/>
          </a:endParaRPr>
        </a:p>
      </dgm:t>
    </dgm:pt>
    <dgm:pt modelId="{AA367F49-581C-4457-B857-7C172C0D470B}" type="parTrans" cxnId="{41D0DFF0-0486-48D9-A345-B4824DD6A13D}">
      <dgm:prSet/>
      <dgm:spPr/>
      <dgm:t>
        <a:bodyPr/>
        <a:lstStyle/>
        <a:p>
          <a:endParaRPr lang="ru-RU"/>
        </a:p>
      </dgm:t>
    </dgm:pt>
    <dgm:pt modelId="{DCCD92D1-96B3-4F01-9A38-A9431E22C9F8}" type="sibTrans" cxnId="{41D0DFF0-0486-48D9-A345-B4824DD6A13D}">
      <dgm:prSet/>
      <dgm:spPr/>
      <dgm:t>
        <a:bodyPr/>
        <a:lstStyle/>
        <a:p>
          <a:endParaRPr lang="ru-RU"/>
        </a:p>
      </dgm:t>
    </dgm:pt>
    <dgm:pt modelId="{880EE00E-F8ED-4C3D-98DC-8F2F15378F06}" type="pres">
      <dgm:prSet presAssocID="{4732926A-2D29-4A98-9D56-86D3F86F61A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670D499-3490-430E-9ABB-08C5F7B19C47}" type="pres">
      <dgm:prSet presAssocID="{4732926A-2D29-4A98-9D56-86D3F86F61A7}" presName="Name1" presStyleCnt="0"/>
      <dgm:spPr/>
    </dgm:pt>
    <dgm:pt modelId="{8C6D3A22-F75E-4BB6-B43F-621593DA910B}" type="pres">
      <dgm:prSet presAssocID="{4732926A-2D29-4A98-9D56-86D3F86F61A7}" presName="cycle" presStyleCnt="0"/>
      <dgm:spPr/>
    </dgm:pt>
    <dgm:pt modelId="{8FEAD2B1-82FA-43E5-B5ED-92E4989A6181}" type="pres">
      <dgm:prSet presAssocID="{4732926A-2D29-4A98-9D56-86D3F86F61A7}" presName="srcNode" presStyleLbl="node1" presStyleIdx="0" presStyleCnt="4"/>
      <dgm:spPr/>
    </dgm:pt>
    <dgm:pt modelId="{70532FFE-C9FF-4A0D-8937-E68DB9843BA6}" type="pres">
      <dgm:prSet presAssocID="{4732926A-2D29-4A98-9D56-86D3F86F61A7}" presName="conn" presStyleLbl="parChTrans1D2" presStyleIdx="0" presStyleCnt="1"/>
      <dgm:spPr/>
      <dgm:t>
        <a:bodyPr/>
        <a:lstStyle/>
        <a:p>
          <a:endParaRPr lang="ru-RU"/>
        </a:p>
      </dgm:t>
    </dgm:pt>
    <dgm:pt modelId="{03075B46-17A5-41C9-B5B9-2606A81BD303}" type="pres">
      <dgm:prSet presAssocID="{4732926A-2D29-4A98-9D56-86D3F86F61A7}" presName="extraNode" presStyleLbl="node1" presStyleIdx="0" presStyleCnt="4"/>
      <dgm:spPr/>
    </dgm:pt>
    <dgm:pt modelId="{11CDD992-2705-4205-9AC3-E1B09777A6D0}" type="pres">
      <dgm:prSet presAssocID="{4732926A-2D29-4A98-9D56-86D3F86F61A7}" presName="dstNode" presStyleLbl="node1" presStyleIdx="0" presStyleCnt="4"/>
      <dgm:spPr/>
    </dgm:pt>
    <dgm:pt modelId="{B31F4992-3CE0-4BDF-93A6-B2F8787F4399}" type="pres">
      <dgm:prSet presAssocID="{AD77AF28-E410-4BF4-9071-6FAFEE3DB7F0}" presName="text_1" presStyleLbl="node1" presStyleIdx="0" presStyleCnt="4" custScaleY="79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71693-B5F1-451C-AA0F-4CB7A0A478F8}" type="pres">
      <dgm:prSet presAssocID="{AD77AF28-E410-4BF4-9071-6FAFEE3DB7F0}" presName="accent_1" presStyleCnt="0"/>
      <dgm:spPr/>
    </dgm:pt>
    <dgm:pt modelId="{F4D4A6A3-240A-4405-853F-311052283791}" type="pres">
      <dgm:prSet presAssocID="{AD77AF28-E410-4BF4-9071-6FAFEE3DB7F0}" presName="accentRepeatNode" presStyleLbl="solidFgAcc1" presStyleIdx="0" presStyleCnt="4"/>
      <dgm:spPr/>
    </dgm:pt>
    <dgm:pt modelId="{29A0A259-2912-4778-8123-66A14A7ECC1E}" type="pres">
      <dgm:prSet presAssocID="{4F23B5A9-025C-4087-93DD-EA5CD4CFA00B}" presName="text_2" presStyleLbl="node1" presStyleIdx="1" presStyleCnt="4" custScaleY="799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36F08A-61A6-4167-888F-4EA50F72CBD9}" type="pres">
      <dgm:prSet presAssocID="{4F23B5A9-025C-4087-93DD-EA5CD4CFA00B}" presName="accent_2" presStyleCnt="0"/>
      <dgm:spPr/>
    </dgm:pt>
    <dgm:pt modelId="{DD2D4AA3-1018-4F13-A4CD-CB2F94630EAA}" type="pres">
      <dgm:prSet presAssocID="{4F23B5A9-025C-4087-93DD-EA5CD4CFA00B}" presName="accentRepeatNode" presStyleLbl="solidFgAcc1" presStyleIdx="1" presStyleCnt="4"/>
      <dgm:spPr/>
    </dgm:pt>
    <dgm:pt modelId="{5A2CDBA0-CA87-44D2-8143-FC7B7724049E}" type="pres">
      <dgm:prSet presAssocID="{046248A9-E513-4528-9FE1-8B9CFC77A499}" presName="text_3" presStyleLbl="node1" presStyleIdx="2" presStyleCnt="4" custScaleY="800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20457A-57BF-4A74-8FAE-6D42AB6C59CD}" type="pres">
      <dgm:prSet presAssocID="{046248A9-E513-4528-9FE1-8B9CFC77A499}" presName="accent_3" presStyleCnt="0"/>
      <dgm:spPr/>
    </dgm:pt>
    <dgm:pt modelId="{024A17B2-70CB-4604-9784-EF764BBB3AD5}" type="pres">
      <dgm:prSet presAssocID="{046248A9-E513-4528-9FE1-8B9CFC77A499}" presName="accentRepeatNode" presStyleLbl="solidFgAcc1" presStyleIdx="2" presStyleCnt="4"/>
      <dgm:spPr/>
    </dgm:pt>
    <dgm:pt modelId="{B9DB81D5-60EB-4CEB-B3ED-A58DD3FAE766}" type="pres">
      <dgm:prSet presAssocID="{8B4DEA04-626A-415E-A2B5-524226944870}" presName="text_4" presStyleLbl="node1" presStyleIdx="3" presStyleCnt="4" custScaleY="800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5F3270-6B60-4005-9022-742983AA5F64}" type="pres">
      <dgm:prSet presAssocID="{8B4DEA04-626A-415E-A2B5-524226944870}" presName="accent_4" presStyleCnt="0"/>
      <dgm:spPr/>
    </dgm:pt>
    <dgm:pt modelId="{E1EB7D85-02FB-44F6-BAB6-336697D5B9BA}" type="pres">
      <dgm:prSet presAssocID="{8B4DEA04-626A-415E-A2B5-524226944870}" presName="accentRepeatNode" presStyleLbl="solidFgAcc1" presStyleIdx="3" presStyleCnt="4"/>
      <dgm:spPr/>
    </dgm:pt>
  </dgm:ptLst>
  <dgm:cxnLst>
    <dgm:cxn modelId="{D824B032-0446-4F9B-9733-12666D86D3FE}" type="presOf" srcId="{4F23B5A9-025C-4087-93DD-EA5CD4CFA00B}" destId="{29A0A259-2912-4778-8123-66A14A7ECC1E}" srcOrd="0" destOrd="0" presId="urn:microsoft.com/office/officeart/2008/layout/VerticalCurvedList"/>
    <dgm:cxn modelId="{DB780707-DE7B-4885-8C58-A399C9FDE808}" type="presOf" srcId="{D1B742BD-ACB2-4BAF-A1EC-267F7F1C4E25}" destId="{70532FFE-C9FF-4A0D-8937-E68DB9843BA6}" srcOrd="0" destOrd="0" presId="urn:microsoft.com/office/officeart/2008/layout/VerticalCurvedList"/>
    <dgm:cxn modelId="{813802BC-8163-466E-A2A2-CB7FE23967B0}" type="presOf" srcId="{046248A9-E513-4528-9FE1-8B9CFC77A499}" destId="{5A2CDBA0-CA87-44D2-8143-FC7B7724049E}" srcOrd="0" destOrd="0" presId="urn:microsoft.com/office/officeart/2008/layout/VerticalCurvedList"/>
    <dgm:cxn modelId="{41D0DFF0-0486-48D9-A345-B4824DD6A13D}" srcId="{4732926A-2D29-4A98-9D56-86D3F86F61A7}" destId="{8B4DEA04-626A-415E-A2B5-524226944870}" srcOrd="3" destOrd="0" parTransId="{AA367F49-581C-4457-B857-7C172C0D470B}" sibTransId="{DCCD92D1-96B3-4F01-9A38-A9431E22C9F8}"/>
    <dgm:cxn modelId="{0ACC2166-90A4-444B-AB0B-34FE2185C8DE}" srcId="{4732926A-2D29-4A98-9D56-86D3F86F61A7}" destId="{046248A9-E513-4528-9FE1-8B9CFC77A499}" srcOrd="2" destOrd="0" parTransId="{DBE067E9-6169-48FA-9C9E-FCA0E89D5C54}" sibTransId="{8F06DED4-4884-4902-B82F-5CF1BB638194}"/>
    <dgm:cxn modelId="{8A676308-FA7D-47BD-8ED2-C5C62C432983}" type="presOf" srcId="{AD77AF28-E410-4BF4-9071-6FAFEE3DB7F0}" destId="{B31F4992-3CE0-4BDF-93A6-B2F8787F4399}" srcOrd="0" destOrd="0" presId="urn:microsoft.com/office/officeart/2008/layout/VerticalCurvedList"/>
    <dgm:cxn modelId="{9CA4C9CD-7F37-4ACA-AAA4-267A0DD4BF3F}" type="presOf" srcId="{4732926A-2D29-4A98-9D56-86D3F86F61A7}" destId="{880EE00E-F8ED-4C3D-98DC-8F2F15378F06}" srcOrd="0" destOrd="0" presId="urn:microsoft.com/office/officeart/2008/layout/VerticalCurvedList"/>
    <dgm:cxn modelId="{3125586E-C3BC-47E0-A70D-213C5AB8F91A}" type="presOf" srcId="{8B4DEA04-626A-415E-A2B5-524226944870}" destId="{B9DB81D5-60EB-4CEB-B3ED-A58DD3FAE766}" srcOrd="0" destOrd="0" presId="urn:microsoft.com/office/officeart/2008/layout/VerticalCurvedList"/>
    <dgm:cxn modelId="{C084D188-63A0-4FC5-9702-142A96826B38}" srcId="{4732926A-2D29-4A98-9D56-86D3F86F61A7}" destId="{AD77AF28-E410-4BF4-9071-6FAFEE3DB7F0}" srcOrd="0" destOrd="0" parTransId="{13F5CA2E-A627-465F-AF1C-8CD083E39292}" sibTransId="{D1B742BD-ACB2-4BAF-A1EC-267F7F1C4E25}"/>
    <dgm:cxn modelId="{87ED1FCE-BF77-4845-8415-D54A66B80E99}" srcId="{4732926A-2D29-4A98-9D56-86D3F86F61A7}" destId="{4F23B5A9-025C-4087-93DD-EA5CD4CFA00B}" srcOrd="1" destOrd="0" parTransId="{CEC340F8-4F09-4F91-8B90-9447BAB1ECAD}" sibTransId="{06537FB0-E68C-480C-9D73-50AB598F2557}"/>
    <dgm:cxn modelId="{DD05D4CE-FBD3-4521-BED5-318E3132B547}" type="presParOf" srcId="{880EE00E-F8ED-4C3D-98DC-8F2F15378F06}" destId="{7670D499-3490-430E-9ABB-08C5F7B19C47}" srcOrd="0" destOrd="0" presId="urn:microsoft.com/office/officeart/2008/layout/VerticalCurvedList"/>
    <dgm:cxn modelId="{B15DA3B2-ECF3-48B6-951D-ADD573E521E2}" type="presParOf" srcId="{7670D499-3490-430E-9ABB-08C5F7B19C47}" destId="{8C6D3A22-F75E-4BB6-B43F-621593DA910B}" srcOrd="0" destOrd="0" presId="urn:microsoft.com/office/officeart/2008/layout/VerticalCurvedList"/>
    <dgm:cxn modelId="{25042C31-4A39-4498-9A5A-6EBE50FF17F6}" type="presParOf" srcId="{8C6D3A22-F75E-4BB6-B43F-621593DA910B}" destId="{8FEAD2B1-82FA-43E5-B5ED-92E4989A6181}" srcOrd="0" destOrd="0" presId="urn:microsoft.com/office/officeart/2008/layout/VerticalCurvedList"/>
    <dgm:cxn modelId="{9083C631-88CA-4345-89CE-929835A75173}" type="presParOf" srcId="{8C6D3A22-F75E-4BB6-B43F-621593DA910B}" destId="{70532FFE-C9FF-4A0D-8937-E68DB9843BA6}" srcOrd="1" destOrd="0" presId="urn:microsoft.com/office/officeart/2008/layout/VerticalCurvedList"/>
    <dgm:cxn modelId="{FB613065-6C56-4E16-A872-531282D0812C}" type="presParOf" srcId="{8C6D3A22-F75E-4BB6-B43F-621593DA910B}" destId="{03075B46-17A5-41C9-B5B9-2606A81BD303}" srcOrd="2" destOrd="0" presId="urn:microsoft.com/office/officeart/2008/layout/VerticalCurvedList"/>
    <dgm:cxn modelId="{F9FC5E7B-3624-47D8-A592-E965C7DED699}" type="presParOf" srcId="{8C6D3A22-F75E-4BB6-B43F-621593DA910B}" destId="{11CDD992-2705-4205-9AC3-E1B09777A6D0}" srcOrd="3" destOrd="0" presId="urn:microsoft.com/office/officeart/2008/layout/VerticalCurvedList"/>
    <dgm:cxn modelId="{C46B3050-B002-49F1-8067-4C60BAFFBBA6}" type="presParOf" srcId="{7670D499-3490-430E-9ABB-08C5F7B19C47}" destId="{B31F4992-3CE0-4BDF-93A6-B2F8787F4399}" srcOrd="1" destOrd="0" presId="urn:microsoft.com/office/officeart/2008/layout/VerticalCurvedList"/>
    <dgm:cxn modelId="{DFBE392B-8779-4970-A270-407F4659DB8E}" type="presParOf" srcId="{7670D499-3490-430E-9ABB-08C5F7B19C47}" destId="{E3371693-B5F1-451C-AA0F-4CB7A0A478F8}" srcOrd="2" destOrd="0" presId="urn:microsoft.com/office/officeart/2008/layout/VerticalCurvedList"/>
    <dgm:cxn modelId="{0B5FCA47-8F06-4082-A54C-FE688FD3870B}" type="presParOf" srcId="{E3371693-B5F1-451C-AA0F-4CB7A0A478F8}" destId="{F4D4A6A3-240A-4405-853F-311052283791}" srcOrd="0" destOrd="0" presId="urn:microsoft.com/office/officeart/2008/layout/VerticalCurvedList"/>
    <dgm:cxn modelId="{B05BD2C8-0E2D-4214-8606-23D0D30E385E}" type="presParOf" srcId="{7670D499-3490-430E-9ABB-08C5F7B19C47}" destId="{29A0A259-2912-4778-8123-66A14A7ECC1E}" srcOrd="3" destOrd="0" presId="urn:microsoft.com/office/officeart/2008/layout/VerticalCurvedList"/>
    <dgm:cxn modelId="{A06A7C41-E003-481C-B1AA-F004EA0E5EDF}" type="presParOf" srcId="{7670D499-3490-430E-9ABB-08C5F7B19C47}" destId="{3B36F08A-61A6-4167-888F-4EA50F72CBD9}" srcOrd="4" destOrd="0" presId="urn:microsoft.com/office/officeart/2008/layout/VerticalCurvedList"/>
    <dgm:cxn modelId="{6B93CF88-96A4-4A18-B165-7527F0246DEB}" type="presParOf" srcId="{3B36F08A-61A6-4167-888F-4EA50F72CBD9}" destId="{DD2D4AA3-1018-4F13-A4CD-CB2F94630EAA}" srcOrd="0" destOrd="0" presId="urn:microsoft.com/office/officeart/2008/layout/VerticalCurvedList"/>
    <dgm:cxn modelId="{83F8DFE4-85EB-44E3-98A7-DB361A950319}" type="presParOf" srcId="{7670D499-3490-430E-9ABB-08C5F7B19C47}" destId="{5A2CDBA0-CA87-44D2-8143-FC7B7724049E}" srcOrd="5" destOrd="0" presId="urn:microsoft.com/office/officeart/2008/layout/VerticalCurvedList"/>
    <dgm:cxn modelId="{FE5307CE-B4FF-421B-A9B8-476FCC5B9969}" type="presParOf" srcId="{7670D499-3490-430E-9ABB-08C5F7B19C47}" destId="{6D20457A-57BF-4A74-8FAE-6D42AB6C59CD}" srcOrd="6" destOrd="0" presId="urn:microsoft.com/office/officeart/2008/layout/VerticalCurvedList"/>
    <dgm:cxn modelId="{A73AC47E-9BFD-461E-8C64-6F28BCA036CA}" type="presParOf" srcId="{6D20457A-57BF-4A74-8FAE-6D42AB6C59CD}" destId="{024A17B2-70CB-4604-9784-EF764BBB3AD5}" srcOrd="0" destOrd="0" presId="urn:microsoft.com/office/officeart/2008/layout/VerticalCurvedList"/>
    <dgm:cxn modelId="{86924292-2E31-4EF9-914B-3EE1430A5C1C}" type="presParOf" srcId="{7670D499-3490-430E-9ABB-08C5F7B19C47}" destId="{B9DB81D5-60EB-4CEB-B3ED-A58DD3FAE766}" srcOrd="7" destOrd="0" presId="urn:microsoft.com/office/officeart/2008/layout/VerticalCurvedList"/>
    <dgm:cxn modelId="{E1127314-753A-40BF-A377-48D5DC8A20FE}" type="presParOf" srcId="{7670D499-3490-430E-9ABB-08C5F7B19C47}" destId="{DA5F3270-6B60-4005-9022-742983AA5F64}" srcOrd="8" destOrd="0" presId="urn:microsoft.com/office/officeart/2008/layout/VerticalCurvedList"/>
    <dgm:cxn modelId="{3DA6C80F-90BE-4687-8059-4E6731E3A19D}" type="presParOf" srcId="{DA5F3270-6B60-4005-9022-742983AA5F64}" destId="{E1EB7D85-02FB-44F6-BAB6-336697D5B9B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0624B46-B03B-43C0-92F6-E6A475E70EE1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9E4DA5-66D6-4A64-97F5-82BAD0E32D02}">
      <dgm:prSet custT="1"/>
      <dgm:spPr/>
      <dgm:t>
        <a:bodyPr/>
        <a:lstStyle/>
        <a:p>
          <a:r>
            <a:rPr lang="ru-RU" sz="1050"/>
            <a:t>Для повышения эффективности программ по сохранению и совершенствованию генофонда крупного рогатого скота селекционные методы следует использовать в интеграции с методами генетического анализа.</a:t>
          </a:r>
          <a:endParaRPr lang="ru-RU" sz="1050"/>
        </a:p>
      </dgm:t>
    </dgm:pt>
    <dgm:pt modelId="{F6970087-5878-4606-8C98-D5160CD0D1BC}" type="parTrans" cxnId="{101E8D44-EE68-450F-A84A-161CF4875A23}">
      <dgm:prSet/>
      <dgm:spPr/>
      <dgm:t>
        <a:bodyPr/>
        <a:lstStyle/>
        <a:p>
          <a:endParaRPr lang="ru-RU" sz="2000"/>
        </a:p>
      </dgm:t>
    </dgm:pt>
    <dgm:pt modelId="{C3C5B5E6-4B7F-4A3C-86BB-8F372EC2841D}" type="sibTrans" cxnId="{101E8D44-EE68-450F-A84A-161CF4875A23}">
      <dgm:prSet/>
      <dgm:spPr/>
      <dgm:t>
        <a:bodyPr/>
        <a:lstStyle/>
        <a:p>
          <a:endParaRPr lang="ru-RU" sz="2000"/>
        </a:p>
      </dgm:t>
    </dgm:pt>
    <dgm:pt modelId="{BD91B01D-441B-47B7-85D4-F6E26FD7E9D2}">
      <dgm:prSet custT="1"/>
      <dgm:spPr/>
      <dgm:t>
        <a:bodyPr/>
        <a:lstStyle/>
        <a:p>
          <a:r>
            <a:rPr lang="ru-RU" sz="1050" dirty="0" smtClean="0"/>
            <a:t>Для оценки генофонда крупного рогатого скота следует использовать </a:t>
          </a:r>
          <a:endParaRPr lang="ru-RU" sz="1050" dirty="0"/>
        </a:p>
      </dgm:t>
    </dgm:pt>
    <dgm:pt modelId="{792A9596-AE7D-4478-B4F9-28CD40FD6CF1}" type="parTrans" cxnId="{61D2A09C-84E7-4B4E-810D-FD7DF873326F}">
      <dgm:prSet/>
      <dgm:spPr/>
      <dgm:t>
        <a:bodyPr/>
        <a:lstStyle/>
        <a:p>
          <a:endParaRPr lang="ru-RU" sz="2000"/>
        </a:p>
      </dgm:t>
    </dgm:pt>
    <dgm:pt modelId="{1F94B008-42FF-4D48-BBDB-163326C3830C}" type="sibTrans" cxnId="{61D2A09C-84E7-4B4E-810D-FD7DF873326F}">
      <dgm:prSet/>
      <dgm:spPr/>
      <dgm:t>
        <a:bodyPr/>
        <a:lstStyle/>
        <a:p>
          <a:endParaRPr lang="ru-RU" sz="2000"/>
        </a:p>
      </dgm:t>
    </dgm:pt>
    <dgm:pt modelId="{7A192CBB-9F1F-4E77-AD6A-CC96AE4D6C89}">
      <dgm:prSet custT="1"/>
      <dgm:spPr/>
      <dgm:t>
        <a:bodyPr/>
        <a:lstStyle/>
        <a:p>
          <a:r>
            <a:rPr lang="ru-RU" sz="900" dirty="0" smtClean="0"/>
            <a:t>методы индивидуальной и породной генетической идентификации (микросателлитный анализ ДНК, иммуногенетический анализ, SNP)</a:t>
          </a:r>
          <a:endParaRPr lang="ru-RU" sz="900" dirty="0"/>
        </a:p>
      </dgm:t>
    </dgm:pt>
    <dgm:pt modelId="{24B11116-8AB5-4B10-8DBA-386F897F1088}" type="parTrans" cxnId="{9546A09B-3F1F-43C1-A3EC-6D0F6D3FED1D}">
      <dgm:prSet/>
      <dgm:spPr/>
      <dgm:t>
        <a:bodyPr/>
        <a:lstStyle/>
        <a:p>
          <a:endParaRPr lang="ru-RU" sz="2000"/>
        </a:p>
      </dgm:t>
    </dgm:pt>
    <dgm:pt modelId="{34EF231F-9DEB-4E8A-9DE7-49AB465D1799}" type="sibTrans" cxnId="{9546A09B-3F1F-43C1-A3EC-6D0F6D3FED1D}">
      <dgm:prSet/>
      <dgm:spPr/>
      <dgm:t>
        <a:bodyPr/>
        <a:lstStyle/>
        <a:p>
          <a:endParaRPr lang="ru-RU" sz="2000"/>
        </a:p>
      </dgm:t>
    </dgm:pt>
    <dgm:pt modelId="{06C91EF5-3362-4CD8-9019-4EA67E117569}">
      <dgm:prSet custT="1"/>
      <dgm:spPr/>
      <dgm:t>
        <a:bodyPr/>
        <a:lstStyle/>
        <a:p>
          <a:r>
            <a:rPr lang="ru-RU" sz="900" dirty="0" smtClean="0"/>
            <a:t>методы выявления генетических аномалий (ДНК-анализ)</a:t>
          </a:r>
          <a:endParaRPr lang="ru-RU" sz="900" dirty="0"/>
        </a:p>
      </dgm:t>
    </dgm:pt>
    <dgm:pt modelId="{20F93532-BE32-4D14-8C6B-E79BAAD92D9F}" type="parTrans" cxnId="{3D3616B6-6ED3-44B8-9974-9B668D79E286}">
      <dgm:prSet/>
      <dgm:spPr/>
      <dgm:t>
        <a:bodyPr/>
        <a:lstStyle/>
        <a:p>
          <a:endParaRPr lang="ru-RU" sz="2000"/>
        </a:p>
      </dgm:t>
    </dgm:pt>
    <dgm:pt modelId="{5710820C-1F21-4FE0-9667-FEAECF4E2CF5}" type="sibTrans" cxnId="{3D3616B6-6ED3-44B8-9974-9B668D79E286}">
      <dgm:prSet/>
      <dgm:spPr/>
      <dgm:t>
        <a:bodyPr/>
        <a:lstStyle/>
        <a:p>
          <a:endParaRPr lang="ru-RU" sz="2000"/>
        </a:p>
      </dgm:t>
    </dgm:pt>
    <dgm:pt modelId="{C38EB440-C933-478C-B300-3BDDFA1F52A7}">
      <dgm:prSet custT="1"/>
      <dgm:spPr/>
      <dgm:t>
        <a:bodyPr/>
        <a:lstStyle/>
        <a:p>
          <a:r>
            <a:rPr lang="ru-RU" sz="900" dirty="0" smtClean="0"/>
            <a:t>методы выявления маркерных аллелей, связанных с хозяйственно-полезными признаками</a:t>
          </a:r>
          <a:endParaRPr lang="ru-RU" sz="900" dirty="0"/>
        </a:p>
      </dgm:t>
    </dgm:pt>
    <dgm:pt modelId="{B7CBA07B-68EB-492D-974D-AB84384744CB}" type="parTrans" cxnId="{87913F5E-C39B-42FC-86C2-E6F82FA7F235}">
      <dgm:prSet/>
      <dgm:spPr/>
      <dgm:t>
        <a:bodyPr/>
        <a:lstStyle/>
        <a:p>
          <a:endParaRPr lang="ru-RU" sz="2000"/>
        </a:p>
      </dgm:t>
    </dgm:pt>
    <dgm:pt modelId="{EAB08C4F-7FDB-4076-8C44-FED3FD3FC0F7}" type="sibTrans" cxnId="{87913F5E-C39B-42FC-86C2-E6F82FA7F235}">
      <dgm:prSet/>
      <dgm:spPr/>
      <dgm:t>
        <a:bodyPr/>
        <a:lstStyle/>
        <a:p>
          <a:endParaRPr lang="ru-RU" sz="2000"/>
        </a:p>
      </dgm:t>
    </dgm:pt>
    <dgm:pt modelId="{55B46374-B365-4B91-AA4A-7E673EF954CC}">
      <dgm:prSet custT="1"/>
      <dgm:spPr/>
      <dgm:t>
        <a:bodyPr/>
        <a:lstStyle/>
        <a:p>
          <a:r>
            <a:rPr lang="ru-RU" sz="1050" dirty="0" smtClean="0"/>
            <a:t>Генофондные стада должны иметь генетические паспорта, в которых будут приведены следующие генетические характеристики: микросателлитный или иммуногенетический профиль стада, уровень гетерозиготности, частоты встречаемости генетических аномалий и частоты аллелей маркерных генов, связанных с признаками продуктивности</a:t>
          </a:r>
          <a:endParaRPr lang="ru-RU" sz="1050" dirty="0"/>
        </a:p>
      </dgm:t>
    </dgm:pt>
    <dgm:pt modelId="{897589E3-F545-4A39-91B8-4F1E8E1F7A64}" type="parTrans" cxnId="{7BFD7900-5CE2-43B2-A7D3-A2D99F614FC3}">
      <dgm:prSet/>
      <dgm:spPr/>
      <dgm:t>
        <a:bodyPr/>
        <a:lstStyle/>
        <a:p>
          <a:endParaRPr lang="ru-RU" sz="2000"/>
        </a:p>
      </dgm:t>
    </dgm:pt>
    <dgm:pt modelId="{E3DF3E2D-D012-44DB-8E13-AAE0219A1F70}" type="sibTrans" cxnId="{7BFD7900-5CE2-43B2-A7D3-A2D99F614FC3}">
      <dgm:prSet/>
      <dgm:spPr/>
      <dgm:t>
        <a:bodyPr/>
        <a:lstStyle/>
        <a:p>
          <a:endParaRPr lang="ru-RU" sz="2000"/>
        </a:p>
      </dgm:t>
    </dgm:pt>
    <dgm:pt modelId="{167E626F-5C98-459F-8957-1BC7CE896392}">
      <dgm:prSet custT="1"/>
      <dgm:spPr/>
      <dgm:t>
        <a:bodyPr/>
        <a:lstStyle/>
        <a:p>
          <a:r>
            <a:rPr lang="ru-RU" sz="1050" dirty="0" smtClean="0"/>
            <a:t>Генетические характеристики генофондного стада должны быть внесены в породную и федеральную базу данных</a:t>
          </a:r>
          <a:endParaRPr lang="ru-RU" sz="1050" dirty="0"/>
        </a:p>
      </dgm:t>
    </dgm:pt>
    <dgm:pt modelId="{A09B7177-CB47-4C8C-8C30-CD7CEB481DF9}" type="parTrans" cxnId="{9D50CC43-7AD1-40D9-BC0D-B23D257CF8DB}">
      <dgm:prSet/>
      <dgm:spPr/>
      <dgm:t>
        <a:bodyPr/>
        <a:lstStyle/>
        <a:p>
          <a:endParaRPr lang="ru-RU" sz="2000"/>
        </a:p>
      </dgm:t>
    </dgm:pt>
    <dgm:pt modelId="{0F7B55A4-7245-4F73-A671-F65B1015D955}" type="sibTrans" cxnId="{9D50CC43-7AD1-40D9-BC0D-B23D257CF8DB}">
      <dgm:prSet/>
      <dgm:spPr/>
      <dgm:t>
        <a:bodyPr/>
        <a:lstStyle/>
        <a:p>
          <a:endParaRPr lang="ru-RU" sz="2000"/>
        </a:p>
      </dgm:t>
    </dgm:pt>
    <dgm:pt modelId="{04E452FE-20C3-4B2C-8296-1D6DAD0D6BFA}">
      <dgm:prSet custT="1"/>
      <dgm:spPr/>
      <dgm:t>
        <a:bodyPr/>
        <a:lstStyle/>
        <a:p>
          <a:r>
            <a:rPr lang="ru-RU" sz="1050" dirty="0" smtClean="0"/>
            <a:t>Для сопровождения селекционных программ по сохранению генофонда следует использовать метод генетического мониторинга. Генетическую оценку стада по определению аллельного профиля, уровня гетерозиготности, выявлению аномалий и маркерных генотипов следует проводить регулярно, в соответствии с селекционной программой, но не реже, чем один раз в пять лет</a:t>
          </a:r>
          <a:endParaRPr lang="ru-RU" sz="1050" dirty="0"/>
        </a:p>
      </dgm:t>
    </dgm:pt>
    <dgm:pt modelId="{7111815F-C151-4ABC-A188-B0ED3B1BF400}" type="parTrans" cxnId="{7E77D578-B224-46C0-ACCE-EC6F43EB46E1}">
      <dgm:prSet/>
      <dgm:spPr/>
      <dgm:t>
        <a:bodyPr/>
        <a:lstStyle/>
        <a:p>
          <a:endParaRPr lang="ru-RU" sz="2000"/>
        </a:p>
      </dgm:t>
    </dgm:pt>
    <dgm:pt modelId="{0259E434-E7B5-4217-B370-E5A9F443135F}" type="sibTrans" cxnId="{7E77D578-B224-46C0-ACCE-EC6F43EB46E1}">
      <dgm:prSet/>
      <dgm:spPr/>
      <dgm:t>
        <a:bodyPr/>
        <a:lstStyle/>
        <a:p>
          <a:endParaRPr lang="ru-RU" sz="2000"/>
        </a:p>
      </dgm:t>
    </dgm:pt>
    <dgm:pt modelId="{10427A6E-AD7B-4265-A4FD-70E4EC815467}" type="pres">
      <dgm:prSet presAssocID="{B0624B46-B03B-43C0-92F6-E6A475E70EE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FC798EA-9687-4D71-A072-F596F1BC473E}" type="pres">
      <dgm:prSet presAssocID="{B0624B46-B03B-43C0-92F6-E6A475E70EE1}" presName="Name1" presStyleCnt="0"/>
      <dgm:spPr/>
    </dgm:pt>
    <dgm:pt modelId="{B1BAA81E-F41E-44D8-9441-28287735E2E4}" type="pres">
      <dgm:prSet presAssocID="{B0624B46-B03B-43C0-92F6-E6A475E70EE1}" presName="cycle" presStyleCnt="0"/>
      <dgm:spPr/>
    </dgm:pt>
    <dgm:pt modelId="{BE819CAA-4137-4C8E-B6B8-7D2EFC5FEDA9}" type="pres">
      <dgm:prSet presAssocID="{B0624B46-B03B-43C0-92F6-E6A475E70EE1}" presName="srcNode" presStyleLbl="node1" presStyleIdx="0" presStyleCnt="5"/>
      <dgm:spPr/>
    </dgm:pt>
    <dgm:pt modelId="{310079DC-801F-449F-A9AD-07BB16E3491B}" type="pres">
      <dgm:prSet presAssocID="{B0624B46-B03B-43C0-92F6-E6A475E70EE1}" presName="conn" presStyleLbl="parChTrans1D2" presStyleIdx="0" presStyleCnt="1"/>
      <dgm:spPr/>
      <dgm:t>
        <a:bodyPr/>
        <a:lstStyle/>
        <a:p>
          <a:endParaRPr lang="ru-RU"/>
        </a:p>
      </dgm:t>
    </dgm:pt>
    <dgm:pt modelId="{0C9D9116-0BBD-4C0D-8287-3BD13A292212}" type="pres">
      <dgm:prSet presAssocID="{B0624B46-B03B-43C0-92F6-E6A475E70EE1}" presName="extraNode" presStyleLbl="node1" presStyleIdx="0" presStyleCnt="5"/>
      <dgm:spPr/>
    </dgm:pt>
    <dgm:pt modelId="{B18AFFDD-C675-4337-84A7-976ABB893183}" type="pres">
      <dgm:prSet presAssocID="{B0624B46-B03B-43C0-92F6-E6A475E70EE1}" presName="dstNode" presStyleLbl="node1" presStyleIdx="0" presStyleCnt="5"/>
      <dgm:spPr/>
    </dgm:pt>
    <dgm:pt modelId="{12BDDA6B-04EE-4E8B-B755-EFB52C9D9A9F}" type="pres">
      <dgm:prSet presAssocID="{369E4DA5-66D6-4A64-97F5-82BAD0E32D02}" presName="text_1" presStyleLbl="node1" presStyleIdx="0" presStyleCnt="5">
        <dgm:presLayoutVars>
          <dgm:bulletEnabled val="1"/>
        </dgm:presLayoutVars>
      </dgm:prSet>
      <dgm:spPr/>
    </dgm:pt>
    <dgm:pt modelId="{26647EC1-EFBA-4D42-9F61-D99770F890B0}" type="pres">
      <dgm:prSet presAssocID="{369E4DA5-66D6-4A64-97F5-82BAD0E32D02}" presName="accent_1" presStyleCnt="0"/>
      <dgm:spPr/>
    </dgm:pt>
    <dgm:pt modelId="{F0AB7617-9EA3-4566-AB31-DB5836690927}" type="pres">
      <dgm:prSet presAssocID="{369E4DA5-66D6-4A64-97F5-82BAD0E32D02}" presName="accentRepeatNode" presStyleLbl="solidFgAcc1" presStyleIdx="0" presStyleCnt="5"/>
      <dgm:spPr/>
    </dgm:pt>
    <dgm:pt modelId="{DF016747-DE67-40AA-B1B3-FBD12AF0B707}" type="pres">
      <dgm:prSet presAssocID="{BD91B01D-441B-47B7-85D4-F6E26FD7E9D2}" presName="text_2" presStyleLbl="node1" presStyleIdx="1" presStyleCnt="5" custScaleY="1197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1958D4-8857-4DCF-93BB-2C6BCAE55DE7}" type="pres">
      <dgm:prSet presAssocID="{BD91B01D-441B-47B7-85D4-F6E26FD7E9D2}" presName="accent_2" presStyleCnt="0"/>
      <dgm:spPr/>
    </dgm:pt>
    <dgm:pt modelId="{28387363-2661-4EAA-A10C-2C97552C165D}" type="pres">
      <dgm:prSet presAssocID="{BD91B01D-441B-47B7-85D4-F6E26FD7E9D2}" presName="accentRepeatNode" presStyleLbl="solidFgAcc1" presStyleIdx="1" presStyleCnt="5"/>
      <dgm:spPr/>
    </dgm:pt>
    <dgm:pt modelId="{1CE63AC1-849B-4D66-9ABE-605D8FBF9F81}" type="pres">
      <dgm:prSet presAssocID="{55B46374-B365-4B91-AA4A-7E673EF954C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09C1AA-F697-4C55-839B-2F81AFE49AA3}" type="pres">
      <dgm:prSet presAssocID="{55B46374-B365-4B91-AA4A-7E673EF954CC}" presName="accent_3" presStyleCnt="0"/>
      <dgm:spPr/>
    </dgm:pt>
    <dgm:pt modelId="{272C24BD-ED7A-4119-851F-6DF0C3286469}" type="pres">
      <dgm:prSet presAssocID="{55B46374-B365-4B91-AA4A-7E673EF954CC}" presName="accentRepeatNode" presStyleLbl="solidFgAcc1" presStyleIdx="2" presStyleCnt="5"/>
      <dgm:spPr/>
    </dgm:pt>
    <dgm:pt modelId="{1A094E94-3BFE-43D0-9B20-D7A35566F4A9}" type="pres">
      <dgm:prSet presAssocID="{167E626F-5C98-459F-8957-1BC7CE896392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CD509-8AD5-4A18-9DA6-0E51C2D6250C}" type="pres">
      <dgm:prSet presAssocID="{167E626F-5C98-459F-8957-1BC7CE896392}" presName="accent_4" presStyleCnt="0"/>
      <dgm:spPr/>
    </dgm:pt>
    <dgm:pt modelId="{0E3796A4-27B5-4A7B-9375-889B965A3C04}" type="pres">
      <dgm:prSet presAssocID="{167E626F-5C98-459F-8957-1BC7CE896392}" presName="accentRepeatNode" presStyleLbl="solidFgAcc1" presStyleIdx="3" presStyleCnt="5"/>
      <dgm:spPr/>
    </dgm:pt>
    <dgm:pt modelId="{4E61C39A-0B29-4E6A-821D-8D0593FC25F4}" type="pres">
      <dgm:prSet presAssocID="{04E452FE-20C3-4B2C-8296-1D6DAD0D6BFA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87814-EF72-4438-B881-46309B1BCD20}" type="pres">
      <dgm:prSet presAssocID="{04E452FE-20C3-4B2C-8296-1D6DAD0D6BFA}" presName="accent_5" presStyleCnt="0"/>
      <dgm:spPr/>
    </dgm:pt>
    <dgm:pt modelId="{8639C4F8-691B-460E-B798-18F02FB435B6}" type="pres">
      <dgm:prSet presAssocID="{04E452FE-20C3-4B2C-8296-1D6DAD0D6BFA}" presName="accentRepeatNode" presStyleLbl="solidFgAcc1" presStyleIdx="4" presStyleCnt="5"/>
      <dgm:spPr/>
    </dgm:pt>
  </dgm:ptLst>
  <dgm:cxnLst>
    <dgm:cxn modelId="{101E8D44-EE68-450F-A84A-161CF4875A23}" srcId="{B0624B46-B03B-43C0-92F6-E6A475E70EE1}" destId="{369E4DA5-66D6-4A64-97F5-82BAD0E32D02}" srcOrd="0" destOrd="0" parTransId="{F6970087-5878-4606-8C98-D5160CD0D1BC}" sibTransId="{C3C5B5E6-4B7F-4A3C-86BB-8F372EC2841D}"/>
    <dgm:cxn modelId="{8B564B7E-B0AA-495A-AFBA-AE65CFB489C0}" type="presOf" srcId="{04E452FE-20C3-4B2C-8296-1D6DAD0D6BFA}" destId="{4E61C39A-0B29-4E6A-821D-8D0593FC25F4}" srcOrd="0" destOrd="0" presId="urn:microsoft.com/office/officeart/2008/layout/VerticalCurvedList"/>
    <dgm:cxn modelId="{3D3616B6-6ED3-44B8-9974-9B668D79E286}" srcId="{BD91B01D-441B-47B7-85D4-F6E26FD7E9D2}" destId="{06C91EF5-3362-4CD8-9019-4EA67E117569}" srcOrd="1" destOrd="0" parTransId="{20F93532-BE32-4D14-8C6B-E79BAAD92D9F}" sibTransId="{5710820C-1F21-4FE0-9667-FEAECF4E2CF5}"/>
    <dgm:cxn modelId="{9188AB97-8DAF-4BC7-AF0D-9E4AF17E010F}" type="presOf" srcId="{7A192CBB-9F1F-4E77-AD6A-CC96AE4D6C89}" destId="{DF016747-DE67-40AA-B1B3-FBD12AF0B707}" srcOrd="0" destOrd="1" presId="urn:microsoft.com/office/officeart/2008/layout/VerticalCurvedList"/>
    <dgm:cxn modelId="{7BFD7900-5CE2-43B2-A7D3-A2D99F614FC3}" srcId="{B0624B46-B03B-43C0-92F6-E6A475E70EE1}" destId="{55B46374-B365-4B91-AA4A-7E673EF954CC}" srcOrd="2" destOrd="0" parTransId="{897589E3-F545-4A39-91B8-4F1E8E1F7A64}" sibTransId="{E3DF3E2D-D012-44DB-8E13-AAE0219A1F70}"/>
    <dgm:cxn modelId="{9546A09B-3F1F-43C1-A3EC-6D0F6D3FED1D}" srcId="{BD91B01D-441B-47B7-85D4-F6E26FD7E9D2}" destId="{7A192CBB-9F1F-4E77-AD6A-CC96AE4D6C89}" srcOrd="0" destOrd="0" parTransId="{24B11116-8AB5-4B10-8DBA-386F897F1088}" sibTransId="{34EF231F-9DEB-4E8A-9DE7-49AB465D1799}"/>
    <dgm:cxn modelId="{817785B6-4384-48F8-820F-D562AF902247}" type="presOf" srcId="{369E4DA5-66D6-4A64-97F5-82BAD0E32D02}" destId="{12BDDA6B-04EE-4E8B-B755-EFB52C9D9A9F}" srcOrd="0" destOrd="0" presId="urn:microsoft.com/office/officeart/2008/layout/VerticalCurvedList"/>
    <dgm:cxn modelId="{9D50CC43-7AD1-40D9-BC0D-B23D257CF8DB}" srcId="{B0624B46-B03B-43C0-92F6-E6A475E70EE1}" destId="{167E626F-5C98-459F-8957-1BC7CE896392}" srcOrd="3" destOrd="0" parTransId="{A09B7177-CB47-4C8C-8C30-CD7CEB481DF9}" sibTransId="{0F7B55A4-7245-4F73-A671-F65B1015D955}"/>
    <dgm:cxn modelId="{0201156C-7C38-4593-B9BF-745C3138832A}" type="presOf" srcId="{06C91EF5-3362-4CD8-9019-4EA67E117569}" destId="{DF016747-DE67-40AA-B1B3-FBD12AF0B707}" srcOrd="0" destOrd="2" presId="urn:microsoft.com/office/officeart/2008/layout/VerticalCurvedList"/>
    <dgm:cxn modelId="{61D2A09C-84E7-4B4E-810D-FD7DF873326F}" srcId="{B0624B46-B03B-43C0-92F6-E6A475E70EE1}" destId="{BD91B01D-441B-47B7-85D4-F6E26FD7E9D2}" srcOrd="1" destOrd="0" parTransId="{792A9596-AE7D-4478-B4F9-28CD40FD6CF1}" sibTransId="{1F94B008-42FF-4D48-BBDB-163326C3830C}"/>
    <dgm:cxn modelId="{5F31A4E3-2AED-4C75-BFE8-293498ADA652}" type="presOf" srcId="{55B46374-B365-4B91-AA4A-7E673EF954CC}" destId="{1CE63AC1-849B-4D66-9ABE-605D8FBF9F81}" srcOrd="0" destOrd="0" presId="urn:microsoft.com/office/officeart/2008/layout/VerticalCurvedList"/>
    <dgm:cxn modelId="{676A980B-61A6-42C9-A95A-D2E0C86A92F8}" type="presOf" srcId="{BD91B01D-441B-47B7-85D4-F6E26FD7E9D2}" destId="{DF016747-DE67-40AA-B1B3-FBD12AF0B707}" srcOrd="0" destOrd="0" presId="urn:microsoft.com/office/officeart/2008/layout/VerticalCurvedList"/>
    <dgm:cxn modelId="{D7B1A833-8551-4A5B-96A1-0D9701552153}" type="presOf" srcId="{C3C5B5E6-4B7F-4A3C-86BB-8F372EC2841D}" destId="{310079DC-801F-449F-A9AD-07BB16E3491B}" srcOrd="0" destOrd="0" presId="urn:microsoft.com/office/officeart/2008/layout/VerticalCurvedList"/>
    <dgm:cxn modelId="{87913F5E-C39B-42FC-86C2-E6F82FA7F235}" srcId="{BD91B01D-441B-47B7-85D4-F6E26FD7E9D2}" destId="{C38EB440-C933-478C-B300-3BDDFA1F52A7}" srcOrd="2" destOrd="0" parTransId="{B7CBA07B-68EB-492D-974D-AB84384744CB}" sibTransId="{EAB08C4F-7FDB-4076-8C44-FED3FD3FC0F7}"/>
    <dgm:cxn modelId="{7E77D578-B224-46C0-ACCE-EC6F43EB46E1}" srcId="{B0624B46-B03B-43C0-92F6-E6A475E70EE1}" destId="{04E452FE-20C3-4B2C-8296-1D6DAD0D6BFA}" srcOrd="4" destOrd="0" parTransId="{7111815F-C151-4ABC-A188-B0ED3B1BF400}" sibTransId="{0259E434-E7B5-4217-B370-E5A9F443135F}"/>
    <dgm:cxn modelId="{7D236637-FD56-49B0-A282-64E45F8E0969}" type="presOf" srcId="{167E626F-5C98-459F-8957-1BC7CE896392}" destId="{1A094E94-3BFE-43D0-9B20-D7A35566F4A9}" srcOrd="0" destOrd="0" presId="urn:microsoft.com/office/officeart/2008/layout/VerticalCurvedList"/>
    <dgm:cxn modelId="{D39C1367-6DA8-4CB7-A0C0-587960296507}" type="presOf" srcId="{B0624B46-B03B-43C0-92F6-E6A475E70EE1}" destId="{10427A6E-AD7B-4265-A4FD-70E4EC815467}" srcOrd="0" destOrd="0" presId="urn:microsoft.com/office/officeart/2008/layout/VerticalCurvedList"/>
    <dgm:cxn modelId="{C35B218D-BB17-475A-ACA4-D0CA31F92049}" type="presOf" srcId="{C38EB440-C933-478C-B300-3BDDFA1F52A7}" destId="{DF016747-DE67-40AA-B1B3-FBD12AF0B707}" srcOrd="0" destOrd="3" presId="urn:microsoft.com/office/officeart/2008/layout/VerticalCurvedList"/>
    <dgm:cxn modelId="{6D5C4BD8-1C63-4B69-B362-D408AA420E9C}" type="presParOf" srcId="{10427A6E-AD7B-4265-A4FD-70E4EC815467}" destId="{AFC798EA-9687-4D71-A072-F596F1BC473E}" srcOrd="0" destOrd="0" presId="urn:microsoft.com/office/officeart/2008/layout/VerticalCurvedList"/>
    <dgm:cxn modelId="{4A102D1E-2B0F-4504-BE92-44B204A2BBAE}" type="presParOf" srcId="{AFC798EA-9687-4D71-A072-F596F1BC473E}" destId="{B1BAA81E-F41E-44D8-9441-28287735E2E4}" srcOrd="0" destOrd="0" presId="urn:microsoft.com/office/officeart/2008/layout/VerticalCurvedList"/>
    <dgm:cxn modelId="{79CFFD28-052A-45E0-BECC-01419CA7083E}" type="presParOf" srcId="{B1BAA81E-F41E-44D8-9441-28287735E2E4}" destId="{BE819CAA-4137-4C8E-B6B8-7D2EFC5FEDA9}" srcOrd="0" destOrd="0" presId="urn:microsoft.com/office/officeart/2008/layout/VerticalCurvedList"/>
    <dgm:cxn modelId="{2DCA939A-3598-4DF7-8886-AF463FC76F01}" type="presParOf" srcId="{B1BAA81E-F41E-44D8-9441-28287735E2E4}" destId="{310079DC-801F-449F-A9AD-07BB16E3491B}" srcOrd="1" destOrd="0" presId="urn:microsoft.com/office/officeart/2008/layout/VerticalCurvedList"/>
    <dgm:cxn modelId="{EA266142-AC31-4F51-A094-377D334EDA0A}" type="presParOf" srcId="{B1BAA81E-F41E-44D8-9441-28287735E2E4}" destId="{0C9D9116-0BBD-4C0D-8287-3BD13A292212}" srcOrd="2" destOrd="0" presId="urn:microsoft.com/office/officeart/2008/layout/VerticalCurvedList"/>
    <dgm:cxn modelId="{83BAE2E3-A127-4992-839A-49079DF7C4E7}" type="presParOf" srcId="{B1BAA81E-F41E-44D8-9441-28287735E2E4}" destId="{B18AFFDD-C675-4337-84A7-976ABB893183}" srcOrd="3" destOrd="0" presId="urn:microsoft.com/office/officeart/2008/layout/VerticalCurvedList"/>
    <dgm:cxn modelId="{AACC5D56-319D-41BB-B50B-82D56B9C28FE}" type="presParOf" srcId="{AFC798EA-9687-4D71-A072-F596F1BC473E}" destId="{12BDDA6B-04EE-4E8B-B755-EFB52C9D9A9F}" srcOrd="1" destOrd="0" presId="urn:microsoft.com/office/officeart/2008/layout/VerticalCurvedList"/>
    <dgm:cxn modelId="{D2EA3989-90D7-4B9D-BDC7-3BFA99892D3A}" type="presParOf" srcId="{AFC798EA-9687-4D71-A072-F596F1BC473E}" destId="{26647EC1-EFBA-4D42-9F61-D99770F890B0}" srcOrd="2" destOrd="0" presId="urn:microsoft.com/office/officeart/2008/layout/VerticalCurvedList"/>
    <dgm:cxn modelId="{38C93EE0-6E8D-49F9-8380-BD0D4B8E5D6E}" type="presParOf" srcId="{26647EC1-EFBA-4D42-9F61-D99770F890B0}" destId="{F0AB7617-9EA3-4566-AB31-DB5836690927}" srcOrd="0" destOrd="0" presId="urn:microsoft.com/office/officeart/2008/layout/VerticalCurvedList"/>
    <dgm:cxn modelId="{D118D302-C044-42E5-BEB7-3F72BEF285BD}" type="presParOf" srcId="{AFC798EA-9687-4D71-A072-F596F1BC473E}" destId="{DF016747-DE67-40AA-B1B3-FBD12AF0B707}" srcOrd="3" destOrd="0" presId="urn:microsoft.com/office/officeart/2008/layout/VerticalCurvedList"/>
    <dgm:cxn modelId="{1EB7421E-154C-428E-81A4-A0F9E3FEEC3D}" type="presParOf" srcId="{AFC798EA-9687-4D71-A072-F596F1BC473E}" destId="{C01958D4-8857-4DCF-93BB-2C6BCAE55DE7}" srcOrd="4" destOrd="0" presId="urn:microsoft.com/office/officeart/2008/layout/VerticalCurvedList"/>
    <dgm:cxn modelId="{B1F3F5C3-AD89-4EA9-A7DC-2AB15627BB74}" type="presParOf" srcId="{C01958D4-8857-4DCF-93BB-2C6BCAE55DE7}" destId="{28387363-2661-4EAA-A10C-2C97552C165D}" srcOrd="0" destOrd="0" presId="urn:microsoft.com/office/officeart/2008/layout/VerticalCurvedList"/>
    <dgm:cxn modelId="{AC2E2A83-8B5E-4B42-917C-5836EB0F4074}" type="presParOf" srcId="{AFC798EA-9687-4D71-A072-F596F1BC473E}" destId="{1CE63AC1-849B-4D66-9ABE-605D8FBF9F81}" srcOrd="5" destOrd="0" presId="urn:microsoft.com/office/officeart/2008/layout/VerticalCurvedList"/>
    <dgm:cxn modelId="{8AC62791-3397-44AA-AC44-0C756E8B1876}" type="presParOf" srcId="{AFC798EA-9687-4D71-A072-F596F1BC473E}" destId="{A409C1AA-F697-4C55-839B-2F81AFE49AA3}" srcOrd="6" destOrd="0" presId="urn:microsoft.com/office/officeart/2008/layout/VerticalCurvedList"/>
    <dgm:cxn modelId="{125DE1CA-61B8-4015-A8DF-E69E8046D4BB}" type="presParOf" srcId="{A409C1AA-F697-4C55-839B-2F81AFE49AA3}" destId="{272C24BD-ED7A-4119-851F-6DF0C3286469}" srcOrd="0" destOrd="0" presId="urn:microsoft.com/office/officeart/2008/layout/VerticalCurvedList"/>
    <dgm:cxn modelId="{00EC9D01-BDE3-4834-A255-349FD70F0513}" type="presParOf" srcId="{AFC798EA-9687-4D71-A072-F596F1BC473E}" destId="{1A094E94-3BFE-43D0-9B20-D7A35566F4A9}" srcOrd="7" destOrd="0" presId="urn:microsoft.com/office/officeart/2008/layout/VerticalCurvedList"/>
    <dgm:cxn modelId="{76CCFA9A-9FBF-488B-9A17-6CF25ECBE696}" type="presParOf" srcId="{AFC798EA-9687-4D71-A072-F596F1BC473E}" destId="{890CD509-8AD5-4A18-9DA6-0E51C2D6250C}" srcOrd="8" destOrd="0" presId="urn:microsoft.com/office/officeart/2008/layout/VerticalCurvedList"/>
    <dgm:cxn modelId="{A7EA0327-669E-4E2D-A1DF-1EBCEDEB8FAE}" type="presParOf" srcId="{890CD509-8AD5-4A18-9DA6-0E51C2D6250C}" destId="{0E3796A4-27B5-4A7B-9375-889B965A3C04}" srcOrd="0" destOrd="0" presId="urn:microsoft.com/office/officeart/2008/layout/VerticalCurvedList"/>
    <dgm:cxn modelId="{8A48A958-EACD-4469-9646-09A288707617}" type="presParOf" srcId="{AFC798EA-9687-4D71-A072-F596F1BC473E}" destId="{4E61C39A-0B29-4E6A-821D-8D0593FC25F4}" srcOrd="9" destOrd="0" presId="urn:microsoft.com/office/officeart/2008/layout/VerticalCurvedList"/>
    <dgm:cxn modelId="{473575B7-2D9D-46AF-85D7-3B706B9294B4}" type="presParOf" srcId="{AFC798EA-9687-4D71-A072-F596F1BC473E}" destId="{F2487814-EF72-4438-B881-46309B1BCD20}" srcOrd="10" destOrd="0" presId="urn:microsoft.com/office/officeart/2008/layout/VerticalCurvedList"/>
    <dgm:cxn modelId="{7A052418-E9FC-465C-B892-0A2FD32DB75F}" type="presParOf" srcId="{F2487814-EF72-4438-B881-46309B1BCD20}" destId="{8639C4F8-691B-460E-B798-18F02FB435B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0624B46-B03B-43C0-92F6-E6A475E70EE1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3A4CDD-C9A0-4652-AE15-B179CCE39E33}">
      <dgm:prSet phldrT="[Текст]" custT="1"/>
      <dgm:spPr/>
      <dgm:t>
        <a:bodyPr/>
        <a:lstStyle/>
        <a:p>
          <a:pPr algn="just"/>
          <a:r>
            <a:rPr lang="ru-RU" sz="1200" dirty="0" smtClean="0"/>
            <a:t>Провести экспедиционное обследование крупного рогатого скота в регионах их разведения, включая поголовье сельскохозяйственных предприятий и скот, находящийся в частной собственности населения, с целью определения генофондных стад по каждой убывающей и угрожающей исчезновению породе отечественной селекции </a:t>
          </a:r>
          <a:br>
            <a:rPr lang="ru-RU" sz="1200" dirty="0" smtClean="0"/>
          </a:br>
          <a:r>
            <a:rPr lang="ru-RU" sz="1200" dirty="0" smtClean="0"/>
            <a:t>с использованием современных генетических методов;</a:t>
          </a:r>
          <a:endParaRPr lang="ru-RU" sz="1200" dirty="0"/>
        </a:p>
      </dgm:t>
    </dgm:pt>
    <dgm:pt modelId="{0DB4B551-558A-4C83-A199-3DC1FB1C6012}" type="parTrans" cxnId="{12E63A58-7B7A-4BE5-A331-78742B723B45}">
      <dgm:prSet/>
      <dgm:spPr/>
      <dgm:t>
        <a:bodyPr/>
        <a:lstStyle/>
        <a:p>
          <a:endParaRPr lang="ru-RU"/>
        </a:p>
      </dgm:t>
    </dgm:pt>
    <dgm:pt modelId="{C45279DB-A550-437F-ABE4-3D6E440BAD8A}" type="sibTrans" cxnId="{12E63A58-7B7A-4BE5-A331-78742B723B45}">
      <dgm:prSet/>
      <dgm:spPr/>
      <dgm:t>
        <a:bodyPr/>
        <a:lstStyle/>
        <a:p>
          <a:endParaRPr lang="ru-RU"/>
        </a:p>
      </dgm:t>
    </dgm:pt>
    <dgm:pt modelId="{05572838-824B-41BE-BD0D-2BC2669C8A38}">
      <dgm:prSet custT="1"/>
      <dgm:spPr/>
      <dgm:t>
        <a:bodyPr/>
        <a:lstStyle/>
        <a:p>
          <a:pPr algn="just"/>
          <a:r>
            <a:rPr lang="ru-RU" sz="1200" dirty="0" smtClean="0"/>
            <a:t>Для убывающих и исчезающих отечественных пород создать  сеть банков семени и эмбрионов, сформировать генофондные предприятия, в том числе с привлечением крестьянско-фермерских и монастырских хозяйств.</a:t>
          </a:r>
          <a:endParaRPr lang="ru-RU" sz="1200" dirty="0"/>
        </a:p>
      </dgm:t>
    </dgm:pt>
    <dgm:pt modelId="{D30F3DF0-0DF4-401E-AE04-FD9221F06737}" type="parTrans" cxnId="{319AC16D-630C-475C-9C61-1BA6334F62DE}">
      <dgm:prSet/>
      <dgm:spPr/>
      <dgm:t>
        <a:bodyPr/>
        <a:lstStyle/>
        <a:p>
          <a:endParaRPr lang="ru-RU"/>
        </a:p>
      </dgm:t>
    </dgm:pt>
    <dgm:pt modelId="{4455D54C-D582-4D3C-868C-1FAA9CF965D1}" type="sibTrans" cxnId="{319AC16D-630C-475C-9C61-1BA6334F62DE}">
      <dgm:prSet/>
      <dgm:spPr/>
      <dgm:t>
        <a:bodyPr/>
        <a:lstStyle/>
        <a:p>
          <a:endParaRPr lang="ru-RU"/>
        </a:p>
      </dgm:t>
    </dgm:pt>
    <dgm:pt modelId="{6901FC49-73AD-4575-8BA5-C33010557C81}">
      <dgm:prSet custT="1"/>
      <dgm:spPr/>
      <dgm:t>
        <a:bodyPr/>
        <a:lstStyle/>
        <a:p>
          <a:pPr algn="just"/>
          <a:r>
            <a:rPr lang="ru-RU" sz="1200" dirty="0" smtClean="0"/>
            <a:t>Всё репродуктивное поголовье существующих и вновь создаваемых генофондных стад протестировать по группам крови,  быков-производителей и коров по ДНК-маркерам;</a:t>
          </a:r>
          <a:endParaRPr lang="ru-RU" sz="1200" dirty="0"/>
        </a:p>
      </dgm:t>
    </dgm:pt>
    <dgm:pt modelId="{5D37280C-673A-4129-A669-EFBC2E8768DC}" type="parTrans" cxnId="{4807F247-162D-46AE-819D-73ED4296D7CE}">
      <dgm:prSet/>
      <dgm:spPr/>
      <dgm:t>
        <a:bodyPr/>
        <a:lstStyle/>
        <a:p>
          <a:endParaRPr lang="ru-RU"/>
        </a:p>
      </dgm:t>
    </dgm:pt>
    <dgm:pt modelId="{53C4938F-7F16-4E31-AA00-C5812FF839D6}" type="sibTrans" cxnId="{4807F247-162D-46AE-819D-73ED4296D7CE}">
      <dgm:prSet/>
      <dgm:spPr/>
      <dgm:t>
        <a:bodyPr/>
        <a:lstStyle/>
        <a:p>
          <a:endParaRPr lang="ru-RU"/>
        </a:p>
      </dgm:t>
    </dgm:pt>
    <dgm:pt modelId="{55FB0191-2CBC-467F-96EC-401C3EC3548C}">
      <dgm:prSet custT="1"/>
      <dgm:spPr/>
      <dgm:t>
        <a:bodyPr/>
        <a:lstStyle/>
        <a:p>
          <a:pPr algn="just"/>
          <a:r>
            <a:rPr lang="ru-RU" sz="1200" dirty="0" smtClean="0"/>
            <a:t>Ввести обязательное квотирование получения, выращивания и использования региональными племенными предприятиями чистопородных быков-производителей отечественных пород, накопления и хранения запасов их семени;</a:t>
          </a:r>
          <a:endParaRPr lang="ru-RU" sz="1200" dirty="0"/>
        </a:p>
      </dgm:t>
    </dgm:pt>
    <dgm:pt modelId="{F544C1A0-88E8-44D9-A204-76E1C1708C48}" type="parTrans" cxnId="{4D6DA785-DB65-45F1-B046-4358121EB1BF}">
      <dgm:prSet/>
      <dgm:spPr/>
      <dgm:t>
        <a:bodyPr/>
        <a:lstStyle/>
        <a:p>
          <a:endParaRPr lang="ru-RU"/>
        </a:p>
      </dgm:t>
    </dgm:pt>
    <dgm:pt modelId="{C6CBF8C3-B40E-4FC9-944B-169D05661EE2}" type="sibTrans" cxnId="{4D6DA785-DB65-45F1-B046-4358121EB1BF}">
      <dgm:prSet/>
      <dgm:spPr/>
      <dgm:t>
        <a:bodyPr/>
        <a:lstStyle/>
        <a:p>
          <a:endParaRPr lang="ru-RU"/>
        </a:p>
      </dgm:t>
    </dgm:pt>
    <dgm:pt modelId="{8BFE3D52-D6FA-4872-AC70-5A5E3B28CE1F}">
      <dgm:prSet custT="1"/>
      <dgm:spPr/>
      <dgm:t>
        <a:bodyPr/>
        <a:lstStyle/>
        <a:p>
          <a:pPr algn="just"/>
          <a:r>
            <a:rPr lang="ru-RU" sz="1200" dirty="0" smtClean="0"/>
            <a:t>Из поголовья быков-производителей, имеющихся в организациях по искусственному осеменению, и семени, сохранившемся в банках, выделить быков - носителей специфических для конкретных пород скота редких аллелей микросателлитов ДНК, групп крови, белков молока и сыво­ротки крови;</a:t>
          </a:r>
          <a:endParaRPr lang="ru-RU" sz="1200" dirty="0"/>
        </a:p>
      </dgm:t>
    </dgm:pt>
    <dgm:pt modelId="{FF5FB1A8-06D6-4A56-99DA-B320C26A412A}" type="parTrans" cxnId="{616CECCD-CC66-495E-97DC-C78DE1939CC7}">
      <dgm:prSet/>
      <dgm:spPr/>
      <dgm:t>
        <a:bodyPr/>
        <a:lstStyle/>
        <a:p>
          <a:endParaRPr lang="ru-RU"/>
        </a:p>
      </dgm:t>
    </dgm:pt>
    <dgm:pt modelId="{C905FEA9-75A0-46C4-8156-FA962E77751E}" type="sibTrans" cxnId="{616CECCD-CC66-495E-97DC-C78DE1939CC7}">
      <dgm:prSet/>
      <dgm:spPr/>
      <dgm:t>
        <a:bodyPr/>
        <a:lstStyle/>
        <a:p>
          <a:endParaRPr lang="ru-RU"/>
        </a:p>
      </dgm:t>
    </dgm:pt>
    <dgm:pt modelId="{10427A6E-AD7B-4265-A4FD-70E4EC815467}" type="pres">
      <dgm:prSet presAssocID="{B0624B46-B03B-43C0-92F6-E6A475E70EE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FC798EA-9687-4D71-A072-F596F1BC473E}" type="pres">
      <dgm:prSet presAssocID="{B0624B46-B03B-43C0-92F6-E6A475E70EE1}" presName="Name1" presStyleCnt="0"/>
      <dgm:spPr/>
    </dgm:pt>
    <dgm:pt modelId="{B1BAA81E-F41E-44D8-9441-28287735E2E4}" type="pres">
      <dgm:prSet presAssocID="{B0624B46-B03B-43C0-92F6-E6A475E70EE1}" presName="cycle" presStyleCnt="0"/>
      <dgm:spPr/>
    </dgm:pt>
    <dgm:pt modelId="{BE819CAA-4137-4C8E-B6B8-7D2EFC5FEDA9}" type="pres">
      <dgm:prSet presAssocID="{B0624B46-B03B-43C0-92F6-E6A475E70EE1}" presName="srcNode" presStyleLbl="node1" presStyleIdx="0" presStyleCnt="5"/>
      <dgm:spPr/>
    </dgm:pt>
    <dgm:pt modelId="{310079DC-801F-449F-A9AD-07BB16E3491B}" type="pres">
      <dgm:prSet presAssocID="{B0624B46-B03B-43C0-92F6-E6A475E70EE1}" presName="conn" presStyleLbl="parChTrans1D2" presStyleIdx="0" presStyleCnt="1"/>
      <dgm:spPr/>
      <dgm:t>
        <a:bodyPr/>
        <a:lstStyle/>
        <a:p>
          <a:endParaRPr lang="ru-RU"/>
        </a:p>
      </dgm:t>
    </dgm:pt>
    <dgm:pt modelId="{0C9D9116-0BBD-4C0D-8287-3BD13A292212}" type="pres">
      <dgm:prSet presAssocID="{B0624B46-B03B-43C0-92F6-E6A475E70EE1}" presName="extraNode" presStyleLbl="node1" presStyleIdx="0" presStyleCnt="5"/>
      <dgm:spPr/>
    </dgm:pt>
    <dgm:pt modelId="{B18AFFDD-C675-4337-84A7-976ABB893183}" type="pres">
      <dgm:prSet presAssocID="{B0624B46-B03B-43C0-92F6-E6A475E70EE1}" presName="dstNode" presStyleLbl="node1" presStyleIdx="0" presStyleCnt="5"/>
      <dgm:spPr/>
    </dgm:pt>
    <dgm:pt modelId="{D936EC4A-81DA-4D49-8860-10ACBAA867AD}" type="pres">
      <dgm:prSet presAssocID="{833A4CDD-C9A0-4652-AE15-B179CCE39E33}" presName="text_1" presStyleLbl="node1" presStyleIdx="0" presStyleCnt="5" custScaleY="124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AE6696-15F6-422C-9F62-636939F03764}" type="pres">
      <dgm:prSet presAssocID="{833A4CDD-C9A0-4652-AE15-B179CCE39E33}" presName="accent_1" presStyleCnt="0"/>
      <dgm:spPr/>
    </dgm:pt>
    <dgm:pt modelId="{0B6D5C95-FAD3-4F5C-8B4A-530F110A940B}" type="pres">
      <dgm:prSet presAssocID="{833A4CDD-C9A0-4652-AE15-B179CCE39E33}" presName="accentRepeatNode" presStyleLbl="solidFgAcc1" presStyleIdx="0" presStyleCnt="5"/>
      <dgm:spPr/>
    </dgm:pt>
    <dgm:pt modelId="{D8018D5E-29A2-4298-8A69-1C2CCFFEB496}" type="pres">
      <dgm:prSet presAssocID="{05572838-824B-41BE-BD0D-2BC2669C8A38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C89A9A-D753-418C-8803-2315BA01E7CF}" type="pres">
      <dgm:prSet presAssocID="{05572838-824B-41BE-BD0D-2BC2669C8A38}" presName="accent_2" presStyleCnt="0"/>
      <dgm:spPr/>
    </dgm:pt>
    <dgm:pt modelId="{B44ADC53-3E66-456A-BEA4-DE4F8964BC90}" type="pres">
      <dgm:prSet presAssocID="{05572838-824B-41BE-BD0D-2BC2669C8A38}" presName="accentRepeatNode" presStyleLbl="solidFgAcc1" presStyleIdx="1" presStyleCnt="5"/>
      <dgm:spPr/>
    </dgm:pt>
    <dgm:pt modelId="{568414B9-7F5A-4D92-B15C-96B0B9F704D1}" type="pres">
      <dgm:prSet presAssocID="{6901FC49-73AD-4575-8BA5-C33010557C8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59BDE-3F90-4D27-9BE9-8B63DB02AAB3}" type="pres">
      <dgm:prSet presAssocID="{6901FC49-73AD-4575-8BA5-C33010557C81}" presName="accent_3" presStyleCnt="0"/>
      <dgm:spPr/>
    </dgm:pt>
    <dgm:pt modelId="{477DD8B8-D95A-46BF-AEAE-D322D57A8984}" type="pres">
      <dgm:prSet presAssocID="{6901FC49-73AD-4575-8BA5-C33010557C81}" presName="accentRepeatNode" presStyleLbl="solidFgAcc1" presStyleIdx="2" presStyleCnt="5"/>
      <dgm:spPr/>
    </dgm:pt>
    <dgm:pt modelId="{BC5C8BCC-EC10-409B-87FF-168033E34018}" type="pres">
      <dgm:prSet presAssocID="{55FB0191-2CBC-467F-96EC-401C3EC3548C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970A7-C03A-4389-B62E-B3D8767CC59B}" type="pres">
      <dgm:prSet presAssocID="{55FB0191-2CBC-467F-96EC-401C3EC3548C}" presName="accent_4" presStyleCnt="0"/>
      <dgm:spPr/>
    </dgm:pt>
    <dgm:pt modelId="{E3CD64D7-EAA9-4DB9-8C39-257980345812}" type="pres">
      <dgm:prSet presAssocID="{55FB0191-2CBC-467F-96EC-401C3EC3548C}" presName="accentRepeatNode" presStyleLbl="solidFgAcc1" presStyleIdx="3" presStyleCnt="5"/>
      <dgm:spPr/>
    </dgm:pt>
    <dgm:pt modelId="{A0A7A851-77BA-40EC-B3F9-85C032A1D01B}" type="pres">
      <dgm:prSet presAssocID="{8BFE3D52-D6FA-4872-AC70-5A5E3B28CE1F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FF1FEB-C0A6-4A03-8E88-DE4E735789BF}" type="pres">
      <dgm:prSet presAssocID="{8BFE3D52-D6FA-4872-AC70-5A5E3B28CE1F}" presName="accent_5" presStyleCnt="0"/>
      <dgm:spPr/>
    </dgm:pt>
    <dgm:pt modelId="{643862DC-2E8B-41AE-9FFB-3E2359EBD63A}" type="pres">
      <dgm:prSet presAssocID="{8BFE3D52-D6FA-4872-AC70-5A5E3B28CE1F}" presName="accentRepeatNode" presStyleLbl="solidFgAcc1" presStyleIdx="4" presStyleCnt="5"/>
      <dgm:spPr/>
    </dgm:pt>
  </dgm:ptLst>
  <dgm:cxnLst>
    <dgm:cxn modelId="{0618B60F-DACF-4C79-8F96-37C05695F7E0}" type="presOf" srcId="{C45279DB-A550-437F-ABE4-3D6E440BAD8A}" destId="{310079DC-801F-449F-A9AD-07BB16E3491B}" srcOrd="0" destOrd="0" presId="urn:microsoft.com/office/officeart/2008/layout/VerticalCurvedList"/>
    <dgm:cxn modelId="{1437D61B-C9E2-499F-AC1D-9A902D7181C4}" type="presOf" srcId="{55FB0191-2CBC-467F-96EC-401C3EC3548C}" destId="{BC5C8BCC-EC10-409B-87FF-168033E34018}" srcOrd="0" destOrd="0" presId="urn:microsoft.com/office/officeart/2008/layout/VerticalCurvedList"/>
    <dgm:cxn modelId="{4D6DA785-DB65-45F1-B046-4358121EB1BF}" srcId="{B0624B46-B03B-43C0-92F6-E6A475E70EE1}" destId="{55FB0191-2CBC-467F-96EC-401C3EC3548C}" srcOrd="3" destOrd="0" parTransId="{F544C1A0-88E8-44D9-A204-76E1C1708C48}" sibTransId="{C6CBF8C3-B40E-4FC9-944B-169D05661EE2}"/>
    <dgm:cxn modelId="{A9B7CEB4-2F73-44CC-AD10-F980908F2EC9}" type="presOf" srcId="{8BFE3D52-D6FA-4872-AC70-5A5E3B28CE1F}" destId="{A0A7A851-77BA-40EC-B3F9-85C032A1D01B}" srcOrd="0" destOrd="0" presId="urn:microsoft.com/office/officeart/2008/layout/VerticalCurvedList"/>
    <dgm:cxn modelId="{12E63A58-7B7A-4BE5-A331-78742B723B45}" srcId="{B0624B46-B03B-43C0-92F6-E6A475E70EE1}" destId="{833A4CDD-C9A0-4652-AE15-B179CCE39E33}" srcOrd="0" destOrd="0" parTransId="{0DB4B551-558A-4C83-A199-3DC1FB1C6012}" sibTransId="{C45279DB-A550-437F-ABE4-3D6E440BAD8A}"/>
    <dgm:cxn modelId="{67EC7EF3-0D54-4F9E-BC9F-2501627B1491}" type="presOf" srcId="{833A4CDD-C9A0-4652-AE15-B179CCE39E33}" destId="{D936EC4A-81DA-4D49-8860-10ACBAA867AD}" srcOrd="0" destOrd="0" presId="urn:microsoft.com/office/officeart/2008/layout/VerticalCurvedList"/>
    <dgm:cxn modelId="{4807F247-162D-46AE-819D-73ED4296D7CE}" srcId="{B0624B46-B03B-43C0-92F6-E6A475E70EE1}" destId="{6901FC49-73AD-4575-8BA5-C33010557C81}" srcOrd="2" destOrd="0" parTransId="{5D37280C-673A-4129-A669-EFBC2E8768DC}" sibTransId="{53C4938F-7F16-4E31-AA00-C5812FF839D6}"/>
    <dgm:cxn modelId="{2932ED73-9A65-43AC-9DE9-FBFF3DEDDA21}" type="presOf" srcId="{05572838-824B-41BE-BD0D-2BC2669C8A38}" destId="{D8018D5E-29A2-4298-8A69-1C2CCFFEB496}" srcOrd="0" destOrd="0" presId="urn:microsoft.com/office/officeart/2008/layout/VerticalCurvedList"/>
    <dgm:cxn modelId="{EFC63D70-562F-4279-B52E-E53D88715AD5}" type="presOf" srcId="{B0624B46-B03B-43C0-92F6-E6A475E70EE1}" destId="{10427A6E-AD7B-4265-A4FD-70E4EC815467}" srcOrd="0" destOrd="0" presId="urn:microsoft.com/office/officeart/2008/layout/VerticalCurvedList"/>
    <dgm:cxn modelId="{319AC16D-630C-475C-9C61-1BA6334F62DE}" srcId="{B0624B46-B03B-43C0-92F6-E6A475E70EE1}" destId="{05572838-824B-41BE-BD0D-2BC2669C8A38}" srcOrd="1" destOrd="0" parTransId="{D30F3DF0-0DF4-401E-AE04-FD9221F06737}" sibTransId="{4455D54C-D582-4D3C-868C-1FAA9CF965D1}"/>
    <dgm:cxn modelId="{616CECCD-CC66-495E-97DC-C78DE1939CC7}" srcId="{B0624B46-B03B-43C0-92F6-E6A475E70EE1}" destId="{8BFE3D52-D6FA-4872-AC70-5A5E3B28CE1F}" srcOrd="4" destOrd="0" parTransId="{FF5FB1A8-06D6-4A56-99DA-B320C26A412A}" sibTransId="{C905FEA9-75A0-46C4-8156-FA962E77751E}"/>
    <dgm:cxn modelId="{80001E5E-2923-4C91-B3DF-62E1F4D4A094}" type="presOf" srcId="{6901FC49-73AD-4575-8BA5-C33010557C81}" destId="{568414B9-7F5A-4D92-B15C-96B0B9F704D1}" srcOrd="0" destOrd="0" presId="urn:microsoft.com/office/officeart/2008/layout/VerticalCurvedList"/>
    <dgm:cxn modelId="{DB7C29D0-EFA7-4EEC-AAE2-01CD2AA0A3ED}" type="presParOf" srcId="{10427A6E-AD7B-4265-A4FD-70E4EC815467}" destId="{AFC798EA-9687-4D71-A072-F596F1BC473E}" srcOrd="0" destOrd="0" presId="urn:microsoft.com/office/officeart/2008/layout/VerticalCurvedList"/>
    <dgm:cxn modelId="{49B5AA8E-312C-4F4A-B76D-C29EB0A07C5E}" type="presParOf" srcId="{AFC798EA-9687-4D71-A072-F596F1BC473E}" destId="{B1BAA81E-F41E-44D8-9441-28287735E2E4}" srcOrd="0" destOrd="0" presId="urn:microsoft.com/office/officeart/2008/layout/VerticalCurvedList"/>
    <dgm:cxn modelId="{9B30A860-2CFA-48BE-81AD-55D3B3CF47BB}" type="presParOf" srcId="{B1BAA81E-F41E-44D8-9441-28287735E2E4}" destId="{BE819CAA-4137-4C8E-B6B8-7D2EFC5FEDA9}" srcOrd="0" destOrd="0" presId="urn:microsoft.com/office/officeart/2008/layout/VerticalCurvedList"/>
    <dgm:cxn modelId="{2C87C4F9-5371-4E89-AB01-9EF42C347105}" type="presParOf" srcId="{B1BAA81E-F41E-44D8-9441-28287735E2E4}" destId="{310079DC-801F-449F-A9AD-07BB16E3491B}" srcOrd="1" destOrd="0" presId="urn:microsoft.com/office/officeart/2008/layout/VerticalCurvedList"/>
    <dgm:cxn modelId="{37614AEB-E121-48F3-A431-C67B59B46B98}" type="presParOf" srcId="{B1BAA81E-F41E-44D8-9441-28287735E2E4}" destId="{0C9D9116-0BBD-4C0D-8287-3BD13A292212}" srcOrd="2" destOrd="0" presId="urn:microsoft.com/office/officeart/2008/layout/VerticalCurvedList"/>
    <dgm:cxn modelId="{84B1A30D-D365-4D68-9A7C-BB4F3D3A929D}" type="presParOf" srcId="{B1BAA81E-F41E-44D8-9441-28287735E2E4}" destId="{B18AFFDD-C675-4337-84A7-976ABB893183}" srcOrd="3" destOrd="0" presId="urn:microsoft.com/office/officeart/2008/layout/VerticalCurvedList"/>
    <dgm:cxn modelId="{CA718CB6-E692-4E45-B8CA-D9E81A569AE0}" type="presParOf" srcId="{AFC798EA-9687-4D71-A072-F596F1BC473E}" destId="{D936EC4A-81DA-4D49-8860-10ACBAA867AD}" srcOrd="1" destOrd="0" presId="urn:microsoft.com/office/officeart/2008/layout/VerticalCurvedList"/>
    <dgm:cxn modelId="{107CFD87-69C8-452F-AD89-D6616B093CBD}" type="presParOf" srcId="{AFC798EA-9687-4D71-A072-F596F1BC473E}" destId="{DEAE6696-15F6-422C-9F62-636939F03764}" srcOrd="2" destOrd="0" presId="urn:microsoft.com/office/officeart/2008/layout/VerticalCurvedList"/>
    <dgm:cxn modelId="{C6973CC0-36EE-498F-BB0E-08BE2EE3C26C}" type="presParOf" srcId="{DEAE6696-15F6-422C-9F62-636939F03764}" destId="{0B6D5C95-FAD3-4F5C-8B4A-530F110A940B}" srcOrd="0" destOrd="0" presId="urn:microsoft.com/office/officeart/2008/layout/VerticalCurvedList"/>
    <dgm:cxn modelId="{D95DE453-2CEB-4D2A-B39C-65AD49A74FEE}" type="presParOf" srcId="{AFC798EA-9687-4D71-A072-F596F1BC473E}" destId="{D8018D5E-29A2-4298-8A69-1C2CCFFEB496}" srcOrd="3" destOrd="0" presId="urn:microsoft.com/office/officeart/2008/layout/VerticalCurvedList"/>
    <dgm:cxn modelId="{7E373502-60D0-4BFE-AD28-C7FBF1C852F4}" type="presParOf" srcId="{AFC798EA-9687-4D71-A072-F596F1BC473E}" destId="{BBC89A9A-D753-418C-8803-2315BA01E7CF}" srcOrd="4" destOrd="0" presId="urn:microsoft.com/office/officeart/2008/layout/VerticalCurvedList"/>
    <dgm:cxn modelId="{50CCFCEF-FEB1-43C5-B3E5-FDE998291FDC}" type="presParOf" srcId="{BBC89A9A-D753-418C-8803-2315BA01E7CF}" destId="{B44ADC53-3E66-456A-BEA4-DE4F8964BC90}" srcOrd="0" destOrd="0" presId="urn:microsoft.com/office/officeart/2008/layout/VerticalCurvedList"/>
    <dgm:cxn modelId="{E6E4873E-10A8-4933-8D7B-A4C8CDA2AC3C}" type="presParOf" srcId="{AFC798EA-9687-4D71-A072-F596F1BC473E}" destId="{568414B9-7F5A-4D92-B15C-96B0B9F704D1}" srcOrd="5" destOrd="0" presId="urn:microsoft.com/office/officeart/2008/layout/VerticalCurvedList"/>
    <dgm:cxn modelId="{6D3E58D6-7846-47CC-8286-2F79E658ED7D}" type="presParOf" srcId="{AFC798EA-9687-4D71-A072-F596F1BC473E}" destId="{8BC59BDE-3F90-4D27-9BE9-8B63DB02AAB3}" srcOrd="6" destOrd="0" presId="urn:microsoft.com/office/officeart/2008/layout/VerticalCurvedList"/>
    <dgm:cxn modelId="{B0350C33-56EF-4B42-8827-4BEF7F107E8D}" type="presParOf" srcId="{8BC59BDE-3F90-4D27-9BE9-8B63DB02AAB3}" destId="{477DD8B8-D95A-46BF-AEAE-D322D57A8984}" srcOrd="0" destOrd="0" presId="urn:microsoft.com/office/officeart/2008/layout/VerticalCurvedList"/>
    <dgm:cxn modelId="{800D78AF-1E14-4712-9BE9-97C7E75DCCAF}" type="presParOf" srcId="{AFC798EA-9687-4D71-A072-F596F1BC473E}" destId="{BC5C8BCC-EC10-409B-87FF-168033E34018}" srcOrd="7" destOrd="0" presId="urn:microsoft.com/office/officeart/2008/layout/VerticalCurvedList"/>
    <dgm:cxn modelId="{D970CE5A-BF1E-4D5C-8411-7612E0494F30}" type="presParOf" srcId="{AFC798EA-9687-4D71-A072-F596F1BC473E}" destId="{3D2970A7-C03A-4389-B62E-B3D8767CC59B}" srcOrd="8" destOrd="0" presId="urn:microsoft.com/office/officeart/2008/layout/VerticalCurvedList"/>
    <dgm:cxn modelId="{E3CF2BA6-3670-4B45-A9CE-FA457F2D8672}" type="presParOf" srcId="{3D2970A7-C03A-4389-B62E-B3D8767CC59B}" destId="{E3CD64D7-EAA9-4DB9-8C39-257980345812}" srcOrd="0" destOrd="0" presId="urn:microsoft.com/office/officeart/2008/layout/VerticalCurvedList"/>
    <dgm:cxn modelId="{13D80885-C845-4163-9320-C83CA757334E}" type="presParOf" srcId="{AFC798EA-9687-4D71-A072-F596F1BC473E}" destId="{A0A7A851-77BA-40EC-B3F9-85C032A1D01B}" srcOrd="9" destOrd="0" presId="urn:microsoft.com/office/officeart/2008/layout/VerticalCurvedList"/>
    <dgm:cxn modelId="{01CC7BC9-E825-4410-B259-7CCFE74D0296}" type="presParOf" srcId="{AFC798EA-9687-4D71-A072-F596F1BC473E}" destId="{2AFF1FEB-C0A6-4A03-8E88-DE4E735789BF}" srcOrd="10" destOrd="0" presId="urn:microsoft.com/office/officeart/2008/layout/VerticalCurvedList"/>
    <dgm:cxn modelId="{18C3AB67-BACB-493A-A2C9-EF8CF43BA07B}" type="presParOf" srcId="{2AFF1FEB-C0A6-4A03-8E88-DE4E735789BF}" destId="{643862DC-2E8B-41AE-9FFB-3E2359EBD63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0624B46-B03B-43C0-92F6-E6A475E70EE1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3A4CDD-C9A0-4652-AE15-B179CCE39E33}">
      <dgm:prSet phldrT="[Текст]" custT="1"/>
      <dgm:spPr/>
      <dgm:t>
        <a:bodyPr/>
        <a:lstStyle/>
        <a:p>
          <a:r>
            <a:rPr lang="ru-RU" sz="1200" dirty="0" smtClean="0"/>
            <a:t>С целью сохранения генетической гетерогенности и получения гетерозисных сочетаний осуществлять заказные внутрилинейные спаривания;</a:t>
          </a:r>
          <a:endParaRPr lang="ru-RU" sz="1200" dirty="0"/>
        </a:p>
      </dgm:t>
    </dgm:pt>
    <dgm:pt modelId="{0DB4B551-558A-4C83-A199-3DC1FB1C6012}" type="parTrans" cxnId="{12E63A58-7B7A-4BE5-A331-78742B723B45}">
      <dgm:prSet/>
      <dgm:spPr/>
      <dgm:t>
        <a:bodyPr/>
        <a:lstStyle/>
        <a:p>
          <a:endParaRPr lang="ru-RU"/>
        </a:p>
      </dgm:t>
    </dgm:pt>
    <dgm:pt modelId="{C45279DB-A550-437F-ABE4-3D6E440BAD8A}" type="sibTrans" cxnId="{12E63A58-7B7A-4BE5-A331-78742B723B45}">
      <dgm:prSet/>
      <dgm:spPr/>
      <dgm:t>
        <a:bodyPr/>
        <a:lstStyle/>
        <a:p>
          <a:endParaRPr lang="ru-RU"/>
        </a:p>
      </dgm:t>
    </dgm:pt>
    <dgm:pt modelId="{263B785B-3A98-46FB-9B80-A0692A3966EC}">
      <dgm:prSet custT="1"/>
      <dgm:spPr/>
      <dgm:t>
        <a:bodyPr/>
        <a:lstStyle/>
        <a:p>
          <a:r>
            <a:rPr lang="ru-RU" sz="1200" dirty="0" smtClean="0"/>
            <a:t>Проводить постоянный генетический мониторинг, в том числе  скрининг аномальных генов в генофондных стадах;</a:t>
          </a:r>
        </a:p>
      </dgm:t>
    </dgm:pt>
    <dgm:pt modelId="{A71E7308-526B-478C-A9DC-DA8DCD329A80}" type="parTrans" cxnId="{B12C2744-69D8-4F93-A68D-2A0413D62AD8}">
      <dgm:prSet/>
      <dgm:spPr/>
      <dgm:t>
        <a:bodyPr/>
        <a:lstStyle/>
        <a:p>
          <a:endParaRPr lang="ru-RU"/>
        </a:p>
      </dgm:t>
    </dgm:pt>
    <dgm:pt modelId="{CCE15190-9B77-4C23-B31B-04F08CF21FAE}" type="sibTrans" cxnId="{B12C2744-69D8-4F93-A68D-2A0413D62AD8}">
      <dgm:prSet/>
      <dgm:spPr/>
      <dgm:t>
        <a:bodyPr/>
        <a:lstStyle/>
        <a:p>
          <a:endParaRPr lang="ru-RU"/>
        </a:p>
      </dgm:t>
    </dgm:pt>
    <dgm:pt modelId="{7942BFAD-76BA-42FC-93CE-F067C45CFAAB}">
      <dgm:prSet custT="1"/>
      <dgm:spPr/>
      <dgm:t>
        <a:bodyPr/>
        <a:lstStyle/>
        <a:p>
          <a:r>
            <a:rPr lang="ru-RU" sz="1200" dirty="0" smtClean="0"/>
            <a:t>Разработать нормативно-правовую базу по сохранению отечественных пород крупного рогатого скота;</a:t>
          </a:r>
        </a:p>
      </dgm:t>
    </dgm:pt>
    <dgm:pt modelId="{C14A6EE6-5309-4DF6-A098-13E183A8E131}" type="parTrans" cxnId="{D89025AC-35B9-4F8A-8E62-9BE939FCC761}">
      <dgm:prSet/>
      <dgm:spPr/>
      <dgm:t>
        <a:bodyPr/>
        <a:lstStyle/>
        <a:p>
          <a:endParaRPr lang="ru-RU"/>
        </a:p>
      </dgm:t>
    </dgm:pt>
    <dgm:pt modelId="{2C48A6AE-EAB9-4BF1-8C1E-96152640A5DA}" type="sibTrans" cxnId="{D89025AC-35B9-4F8A-8E62-9BE939FCC761}">
      <dgm:prSet/>
      <dgm:spPr/>
      <dgm:t>
        <a:bodyPr/>
        <a:lstStyle/>
        <a:p>
          <a:endParaRPr lang="ru-RU"/>
        </a:p>
      </dgm:t>
    </dgm:pt>
    <dgm:pt modelId="{A9C7553E-F957-41C8-A8C6-EB57336D9AEA}">
      <dgm:prSet custT="1"/>
      <dgm:spPr/>
      <dgm:t>
        <a:bodyPr/>
        <a:lstStyle/>
        <a:p>
          <a:r>
            <a:rPr lang="ru-RU" sz="1200" dirty="0" smtClean="0"/>
            <a:t>Предусмотреть возможность создания селекционно-генетических центров по сохранению генофонда уязвимых отечественных пород скота, имеющих экономическую и хозяйственную значимость в основных регионах их разведения в разрезе федеральных округов;</a:t>
          </a:r>
        </a:p>
      </dgm:t>
    </dgm:pt>
    <dgm:pt modelId="{26A6B226-BB7D-4B32-9B7C-18AA7E562D74}" type="parTrans" cxnId="{8F1CA97E-F23D-4E0C-A080-D87C51899DFE}">
      <dgm:prSet/>
      <dgm:spPr/>
      <dgm:t>
        <a:bodyPr/>
        <a:lstStyle/>
        <a:p>
          <a:endParaRPr lang="ru-RU"/>
        </a:p>
      </dgm:t>
    </dgm:pt>
    <dgm:pt modelId="{CF5FD4E7-9F5E-4A10-A08B-D091912691A8}" type="sibTrans" cxnId="{8F1CA97E-F23D-4E0C-A080-D87C51899DFE}">
      <dgm:prSet/>
      <dgm:spPr/>
      <dgm:t>
        <a:bodyPr/>
        <a:lstStyle/>
        <a:p>
          <a:endParaRPr lang="ru-RU"/>
        </a:p>
      </dgm:t>
    </dgm:pt>
    <dgm:pt modelId="{977514C1-2312-47FB-BA39-B30E69201838}">
      <dgm:prSet custT="1"/>
      <dgm:spPr/>
      <dgm:t>
        <a:bodyPr/>
        <a:lstStyle/>
        <a:p>
          <a:r>
            <a:rPr lang="ru-RU" sz="1200" dirty="0" smtClean="0"/>
            <a:t>Обеспечить ежегодное финансирование мероприятий по генетиче­скому мониторингу и сохранению генофонда отечественных популяций сельскохозяйственных животных, оказание компенсационной финансовой под­держки хозяйствам, в достаточных размерах для выполнения задач по сохранению генофондного стада.</a:t>
          </a:r>
        </a:p>
      </dgm:t>
    </dgm:pt>
    <dgm:pt modelId="{6F71B5D8-7426-4D47-88C7-A7A7E285C6C0}" type="parTrans" cxnId="{8D6BDF9E-9D1D-455E-975D-06B9B874C531}">
      <dgm:prSet/>
      <dgm:spPr/>
      <dgm:t>
        <a:bodyPr/>
        <a:lstStyle/>
        <a:p>
          <a:endParaRPr lang="ru-RU"/>
        </a:p>
      </dgm:t>
    </dgm:pt>
    <dgm:pt modelId="{5FDAFF9A-01C4-4740-A870-6162FE0847F6}" type="sibTrans" cxnId="{8D6BDF9E-9D1D-455E-975D-06B9B874C531}">
      <dgm:prSet/>
      <dgm:spPr/>
      <dgm:t>
        <a:bodyPr/>
        <a:lstStyle/>
        <a:p>
          <a:endParaRPr lang="ru-RU"/>
        </a:p>
      </dgm:t>
    </dgm:pt>
    <dgm:pt modelId="{789CB7A5-2E2F-4AB0-B234-555508E60ABA}">
      <dgm:prSet custT="1"/>
      <dgm:spPr/>
      <dgm:t>
        <a:bodyPr/>
        <a:lstStyle/>
        <a:p>
          <a:r>
            <a:rPr lang="ru-RU" sz="1200" smtClean="0"/>
            <a:t>Научно-методическое сопровождение  мероприятий по сохранению генофонда скота молочных и молочно-мясных пород поручить Головному информационно-селекционному центру России (ФГБНУ ВНИИплем).</a:t>
          </a:r>
          <a:endParaRPr lang="ru-RU" sz="1200" dirty="0" smtClean="0"/>
        </a:p>
      </dgm:t>
    </dgm:pt>
    <dgm:pt modelId="{FD0F6137-BD17-4342-B0E7-C59F9B5386CF}" type="parTrans" cxnId="{B1511D6B-073F-409E-A13B-1DA9CAA72E72}">
      <dgm:prSet/>
      <dgm:spPr/>
      <dgm:t>
        <a:bodyPr/>
        <a:lstStyle/>
        <a:p>
          <a:endParaRPr lang="ru-RU"/>
        </a:p>
      </dgm:t>
    </dgm:pt>
    <dgm:pt modelId="{875A15E5-D777-4AED-A8FB-3949B1B58AE8}" type="sibTrans" cxnId="{B1511D6B-073F-409E-A13B-1DA9CAA72E72}">
      <dgm:prSet/>
      <dgm:spPr/>
      <dgm:t>
        <a:bodyPr/>
        <a:lstStyle/>
        <a:p>
          <a:endParaRPr lang="ru-RU"/>
        </a:p>
      </dgm:t>
    </dgm:pt>
    <dgm:pt modelId="{10427A6E-AD7B-4265-A4FD-70E4EC815467}" type="pres">
      <dgm:prSet presAssocID="{B0624B46-B03B-43C0-92F6-E6A475E70EE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FC798EA-9687-4D71-A072-F596F1BC473E}" type="pres">
      <dgm:prSet presAssocID="{B0624B46-B03B-43C0-92F6-E6A475E70EE1}" presName="Name1" presStyleCnt="0"/>
      <dgm:spPr/>
    </dgm:pt>
    <dgm:pt modelId="{B1BAA81E-F41E-44D8-9441-28287735E2E4}" type="pres">
      <dgm:prSet presAssocID="{B0624B46-B03B-43C0-92F6-E6A475E70EE1}" presName="cycle" presStyleCnt="0"/>
      <dgm:spPr/>
    </dgm:pt>
    <dgm:pt modelId="{BE819CAA-4137-4C8E-B6B8-7D2EFC5FEDA9}" type="pres">
      <dgm:prSet presAssocID="{B0624B46-B03B-43C0-92F6-E6A475E70EE1}" presName="srcNode" presStyleLbl="node1" presStyleIdx="0" presStyleCnt="6"/>
      <dgm:spPr/>
    </dgm:pt>
    <dgm:pt modelId="{310079DC-801F-449F-A9AD-07BB16E3491B}" type="pres">
      <dgm:prSet presAssocID="{B0624B46-B03B-43C0-92F6-E6A475E70EE1}" presName="conn" presStyleLbl="parChTrans1D2" presStyleIdx="0" presStyleCnt="1"/>
      <dgm:spPr/>
      <dgm:t>
        <a:bodyPr/>
        <a:lstStyle/>
        <a:p>
          <a:endParaRPr lang="ru-RU"/>
        </a:p>
      </dgm:t>
    </dgm:pt>
    <dgm:pt modelId="{0C9D9116-0BBD-4C0D-8287-3BD13A292212}" type="pres">
      <dgm:prSet presAssocID="{B0624B46-B03B-43C0-92F6-E6A475E70EE1}" presName="extraNode" presStyleLbl="node1" presStyleIdx="0" presStyleCnt="6"/>
      <dgm:spPr/>
    </dgm:pt>
    <dgm:pt modelId="{B18AFFDD-C675-4337-84A7-976ABB893183}" type="pres">
      <dgm:prSet presAssocID="{B0624B46-B03B-43C0-92F6-E6A475E70EE1}" presName="dstNode" presStyleLbl="node1" presStyleIdx="0" presStyleCnt="6"/>
      <dgm:spPr/>
    </dgm:pt>
    <dgm:pt modelId="{D936EC4A-81DA-4D49-8860-10ACBAA867AD}" type="pres">
      <dgm:prSet presAssocID="{833A4CDD-C9A0-4652-AE15-B179CCE39E33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AE6696-15F6-422C-9F62-636939F03764}" type="pres">
      <dgm:prSet presAssocID="{833A4CDD-C9A0-4652-AE15-B179CCE39E33}" presName="accent_1" presStyleCnt="0"/>
      <dgm:spPr/>
    </dgm:pt>
    <dgm:pt modelId="{0B6D5C95-FAD3-4F5C-8B4A-530F110A940B}" type="pres">
      <dgm:prSet presAssocID="{833A4CDD-C9A0-4652-AE15-B179CCE39E33}" presName="accentRepeatNode" presStyleLbl="solidFgAcc1" presStyleIdx="0" presStyleCnt="6"/>
      <dgm:spPr/>
    </dgm:pt>
    <dgm:pt modelId="{5724C465-227E-4BCC-B3BE-48BBFDD976A4}" type="pres">
      <dgm:prSet presAssocID="{263B785B-3A98-46FB-9B80-A0692A3966EC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35B9CB-7BAE-4348-B667-01B799EE2579}" type="pres">
      <dgm:prSet presAssocID="{263B785B-3A98-46FB-9B80-A0692A3966EC}" presName="accent_2" presStyleCnt="0"/>
      <dgm:spPr/>
    </dgm:pt>
    <dgm:pt modelId="{525F4F3F-53C8-493C-90EE-497FF291D5A6}" type="pres">
      <dgm:prSet presAssocID="{263B785B-3A98-46FB-9B80-A0692A3966EC}" presName="accentRepeatNode" presStyleLbl="solidFgAcc1" presStyleIdx="1" presStyleCnt="6"/>
      <dgm:spPr/>
    </dgm:pt>
    <dgm:pt modelId="{1FED52B7-3FCC-4C7A-A56B-20412FF6BD30}" type="pres">
      <dgm:prSet presAssocID="{7942BFAD-76BA-42FC-93CE-F067C45CFAAB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2AAE3-6EE6-441C-BDC9-8EC7369C995C}" type="pres">
      <dgm:prSet presAssocID="{7942BFAD-76BA-42FC-93CE-F067C45CFAAB}" presName="accent_3" presStyleCnt="0"/>
      <dgm:spPr/>
    </dgm:pt>
    <dgm:pt modelId="{A8D2B912-2608-498A-A045-F38F4C87C459}" type="pres">
      <dgm:prSet presAssocID="{7942BFAD-76BA-42FC-93CE-F067C45CFAAB}" presName="accentRepeatNode" presStyleLbl="solidFgAcc1" presStyleIdx="2" presStyleCnt="6"/>
      <dgm:spPr/>
    </dgm:pt>
    <dgm:pt modelId="{04B5794F-3ED1-42F5-8F47-C7F1F5FC58BC}" type="pres">
      <dgm:prSet presAssocID="{A9C7553E-F957-41C8-A8C6-EB57336D9AEA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FBBA2A-2D70-4953-9E8A-0E3A02A88A1B}" type="pres">
      <dgm:prSet presAssocID="{A9C7553E-F957-41C8-A8C6-EB57336D9AEA}" presName="accent_4" presStyleCnt="0"/>
      <dgm:spPr/>
    </dgm:pt>
    <dgm:pt modelId="{CDFF5461-DFF3-4B53-9F1B-3ECC0104E144}" type="pres">
      <dgm:prSet presAssocID="{A9C7553E-F957-41C8-A8C6-EB57336D9AEA}" presName="accentRepeatNode" presStyleLbl="solidFgAcc1" presStyleIdx="3" presStyleCnt="6"/>
      <dgm:spPr/>
    </dgm:pt>
    <dgm:pt modelId="{410C1C8E-2ABE-4A1C-AB6A-A68600DCB9E7}" type="pres">
      <dgm:prSet presAssocID="{977514C1-2312-47FB-BA39-B30E69201838}" presName="text_5" presStyleLbl="node1" presStyleIdx="4" presStyleCnt="6" custScaleY="124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06C8D-1B5A-46F7-8DC4-2D6142489E9C}" type="pres">
      <dgm:prSet presAssocID="{977514C1-2312-47FB-BA39-B30E69201838}" presName="accent_5" presStyleCnt="0"/>
      <dgm:spPr/>
    </dgm:pt>
    <dgm:pt modelId="{82A9FE17-AAF1-41D2-973B-0974287F28D1}" type="pres">
      <dgm:prSet presAssocID="{977514C1-2312-47FB-BA39-B30E69201838}" presName="accentRepeatNode" presStyleLbl="solidFgAcc1" presStyleIdx="4" presStyleCnt="6"/>
      <dgm:spPr/>
    </dgm:pt>
    <dgm:pt modelId="{86975FC9-1D41-4563-82D9-F8BF28F75F98}" type="pres">
      <dgm:prSet presAssocID="{789CB7A5-2E2F-4AB0-B234-555508E60ABA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1101AC-3940-4F99-B40E-2E661D7FD01E}" type="pres">
      <dgm:prSet presAssocID="{789CB7A5-2E2F-4AB0-B234-555508E60ABA}" presName="accent_6" presStyleCnt="0"/>
      <dgm:spPr/>
    </dgm:pt>
    <dgm:pt modelId="{0AE963F6-F768-4E98-84D1-C67DE2D6B71F}" type="pres">
      <dgm:prSet presAssocID="{789CB7A5-2E2F-4AB0-B234-555508E60ABA}" presName="accentRepeatNode" presStyleLbl="solidFgAcc1" presStyleIdx="5" presStyleCnt="6"/>
      <dgm:spPr/>
    </dgm:pt>
  </dgm:ptLst>
  <dgm:cxnLst>
    <dgm:cxn modelId="{4AA6E4D5-BDDE-4D66-B5AC-C2A426618708}" type="presOf" srcId="{789CB7A5-2E2F-4AB0-B234-555508E60ABA}" destId="{86975FC9-1D41-4563-82D9-F8BF28F75F98}" srcOrd="0" destOrd="0" presId="urn:microsoft.com/office/officeart/2008/layout/VerticalCurvedList"/>
    <dgm:cxn modelId="{8D6BDF9E-9D1D-455E-975D-06B9B874C531}" srcId="{B0624B46-B03B-43C0-92F6-E6A475E70EE1}" destId="{977514C1-2312-47FB-BA39-B30E69201838}" srcOrd="4" destOrd="0" parTransId="{6F71B5D8-7426-4D47-88C7-A7A7E285C6C0}" sibTransId="{5FDAFF9A-01C4-4740-A870-6162FE0847F6}"/>
    <dgm:cxn modelId="{8F1CA97E-F23D-4E0C-A080-D87C51899DFE}" srcId="{B0624B46-B03B-43C0-92F6-E6A475E70EE1}" destId="{A9C7553E-F957-41C8-A8C6-EB57336D9AEA}" srcOrd="3" destOrd="0" parTransId="{26A6B226-BB7D-4B32-9B7C-18AA7E562D74}" sibTransId="{CF5FD4E7-9F5E-4A10-A08B-D091912691A8}"/>
    <dgm:cxn modelId="{7342A55B-92E7-40F6-A59C-8FE2DC379793}" type="presOf" srcId="{7942BFAD-76BA-42FC-93CE-F067C45CFAAB}" destId="{1FED52B7-3FCC-4C7A-A56B-20412FF6BD30}" srcOrd="0" destOrd="0" presId="urn:microsoft.com/office/officeart/2008/layout/VerticalCurvedList"/>
    <dgm:cxn modelId="{AB637B1B-1D87-4DCA-9E97-75A06B30B8C6}" type="presOf" srcId="{977514C1-2312-47FB-BA39-B30E69201838}" destId="{410C1C8E-2ABE-4A1C-AB6A-A68600DCB9E7}" srcOrd="0" destOrd="0" presId="urn:microsoft.com/office/officeart/2008/layout/VerticalCurvedList"/>
    <dgm:cxn modelId="{F1734878-174C-4CC9-B4FA-C5F13B7F51F6}" type="presOf" srcId="{C45279DB-A550-437F-ABE4-3D6E440BAD8A}" destId="{310079DC-801F-449F-A9AD-07BB16E3491B}" srcOrd="0" destOrd="0" presId="urn:microsoft.com/office/officeart/2008/layout/VerticalCurvedList"/>
    <dgm:cxn modelId="{12E63A58-7B7A-4BE5-A331-78742B723B45}" srcId="{B0624B46-B03B-43C0-92F6-E6A475E70EE1}" destId="{833A4CDD-C9A0-4652-AE15-B179CCE39E33}" srcOrd="0" destOrd="0" parTransId="{0DB4B551-558A-4C83-A199-3DC1FB1C6012}" sibTransId="{C45279DB-A550-437F-ABE4-3D6E440BAD8A}"/>
    <dgm:cxn modelId="{022C1B80-FCD7-4301-B28B-627FA5F100B2}" type="presOf" srcId="{833A4CDD-C9A0-4652-AE15-B179CCE39E33}" destId="{D936EC4A-81DA-4D49-8860-10ACBAA867AD}" srcOrd="0" destOrd="0" presId="urn:microsoft.com/office/officeart/2008/layout/VerticalCurvedList"/>
    <dgm:cxn modelId="{A679DA8C-1605-4352-B19F-4ADF2C9E322F}" type="presOf" srcId="{A9C7553E-F957-41C8-A8C6-EB57336D9AEA}" destId="{04B5794F-3ED1-42F5-8F47-C7F1F5FC58BC}" srcOrd="0" destOrd="0" presId="urn:microsoft.com/office/officeart/2008/layout/VerticalCurvedList"/>
    <dgm:cxn modelId="{D89025AC-35B9-4F8A-8E62-9BE939FCC761}" srcId="{B0624B46-B03B-43C0-92F6-E6A475E70EE1}" destId="{7942BFAD-76BA-42FC-93CE-F067C45CFAAB}" srcOrd="2" destOrd="0" parTransId="{C14A6EE6-5309-4DF6-A098-13E183A8E131}" sibTransId="{2C48A6AE-EAB9-4BF1-8C1E-96152640A5DA}"/>
    <dgm:cxn modelId="{5ECA1E47-870A-4EB2-AF3D-AC5D62717874}" type="presOf" srcId="{B0624B46-B03B-43C0-92F6-E6A475E70EE1}" destId="{10427A6E-AD7B-4265-A4FD-70E4EC815467}" srcOrd="0" destOrd="0" presId="urn:microsoft.com/office/officeart/2008/layout/VerticalCurvedList"/>
    <dgm:cxn modelId="{B1511D6B-073F-409E-A13B-1DA9CAA72E72}" srcId="{B0624B46-B03B-43C0-92F6-E6A475E70EE1}" destId="{789CB7A5-2E2F-4AB0-B234-555508E60ABA}" srcOrd="5" destOrd="0" parTransId="{FD0F6137-BD17-4342-B0E7-C59F9B5386CF}" sibTransId="{875A15E5-D777-4AED-A8FB-3949B1B58AE8}"/>
    <dgm:cxn modelId="{B12C2744-69D8-4F93-A68D-2A0413D62AD8}" srcId="{B0624B46-B03B-43C0-92F6-E6A475E70EE1}" destId="{263B785B-3A98-46FB-9B80-A0692A3966EC}" srcOrd="1" destOrd="0" parTransId="{A71E7308-526B-478C-A9DC-DA8DCD329A80}" sibTransId="{CCE15190-9B77-4C23-B31B-04F08CF21FAE}"/>
    <dgm:cxn modelId="{CA7ED014-D6AD-4949-A754-EF6F4B959E3E}" type="presOf" srcId="{263B785B-3A98-46FB-9B80-A0692A3966EC}" destId="{5724C465-227E-4BCC-B3BE-48BBFDD976A4}" srcOrd="0" destOrd="0" presId="urn:microsoft.com/office/officeart/2008/layout/VerticalCurvedList"/>
    <dgm:cxn modelId="{53172311-9DB1-4992-91E0-9F083B8E347F}" type="presParOf" srcId="{10427A6E-AD7B-4265-A4FD-70E4EC815467}" destId="{AFC798EA-9687-4D71-A072-F596F1BC473E}" srcOrd="0" destOrd="0" presId="urn:microsoft.com/office/officeart/2008/layout/VerticalCurvedList"/>
    <dgm:cxn modelId="{87DB2199-0D46-47D7-A98E-51CE04C8A6C8}" type="presParOf" srcId="{AFC798EA-9687-4D71-A072-F596F1BC473E}" destId="{B1BAA81E-F41E-44D8-9441-28287735E2E4}" srcOrd="0" destOrd="0" presId="urn:microsoft.com/office/officeart/2008/layout/VerticalCurvedList"/>
    <dgm:cxn modelId="{6A81C227-55EF-4736-B75F-A5975179420B}" type="presParOf" srcId="{B1BAA81E-F41E-44D8-9441-28287735E2E4}" destId="{BE819CAA-4137-4C8E-B6B8-7D2EFC5FEDA9}" srcOrd="0" destOrd="0" presId="urn:microsoft.com/office/officeart/2008/layout/VerticalCurvedList"/>
    <dgm:cxn modelId="{DAF22901-B62C-46AB-975F-4A0925AFBB41}" type="presParOf" srcId="{B1BAA81E-F41E-44D8-9441-28287735E2E4}" destId="{310079DC-801F-449F-A9AD-07BB16E3491B}" srcOrd="1" destOrd="0" presId="urn:microsoft.com/office/officeart/2008/layout/VerticalCurvedList"/>
    <dgm:cxn modelId="{D2D0F903-6F34-4109-8041-F5AF35DAD62B}" type="presParOf" srcId="{B1BAA81E-F41E-44D8-9441-28287735E2E4}" destId="{0C9D9116-0BBD-4C0D-8287-3BD13A292212}" srcOrd="2" destOrd="0" presId="urn:microsoft.com/office/officeart/2008/layout/VerticalCurvedList"/>
    <dgm:cxn modelId="{B65CF21E-413E-4565-A3C9-C8D488C277D8}" type="presParOf" srcId="{B1BAA81E-F41E-44D8-9441-28287735E2E4}" destId="{B18AFFDD-C675-4337-84A7-976ABB893183}" srcOrd="3" destOrd="0" presId="urn:microsoft.com/office/officeart/2008/layout/VerticalCurvedList"/>
    <dgm:cxn modelId="{B1B34347-4BE8-4D82-85FF-9F0060FED4D5}" type="presParOf" srcId="{AFC798EA-9687-4D71-A072-F596F1BC473E}" destId="{D936EC4A-81DA-4D49-8860-10ACBAA867AD}" srcOrd="1" destOrd="0" presId="urn:microsoft.com/office/officeart/2008/layout/VerticalCurvedList"/>
    <dgm:cxn modelId="{2205C484-F60D-486A-AE4C-FEBE5218A5C7}" type="presParOf" srcId="{AFC798EA-9687-4D71-A072-F596F1BC473E}" destId="{DEAE6696-15F6-422C-9F62-636939F03764}" srcOrd="2" destOrd="0" presId="urn:microsoft.com/office/officeart/2008/layout/VerticalCurvedList"/>
    <dgm:cxn modelId="{993BEF97-825E-461F-AF96-2BCC48BD6216}" type="presParOf" srcId="{DEAE6696-15F6-422C-9F62-636939F03764}" destId="{0B6D5C95-FAD3-4F5C-8B4A-530F110A940B}" srcOrd="0" destOrd="0" presId="urn:microsoft.com/office/officeart/2008/layout/VerticalCurvedList"/>
    <dgm:cxn modelId="{B3121DAE-1EE0-4747-A2DB-49C72FE092F7}" type="presParOf" srcId="{AFC798EA-9687-4D71-A072-F596F1BC473E}" destId="{5724C465-227E-4BCC-B3BE-48BBFDD976A4}" srcOrd="3" destOrd="0" presId="urn:microsoft.com/office/officeart/2008/layout/VerticalCurvedList"/>
    <dgm:cxn modelId="{0C43F057-EF40-497C-A5B2-F105C9D7476C}" type="presParOf" srcId="{AFC798EA-9687-4D71-A072-F596F1BC473E}" destId="{E835B9CB-7BAE-4348-B667-01B799EE2579}" srcOrd="4" destOrd="0" presId="urn:microsoft.com/office/officeart/2008/layout/VerticalCurvedList"/>
    <dgm:cxn modelId="{E3601463-65AB-4177-83E0-5475B02A19D7}" type="presParOf" srcId="{E835B9CB-7BAE-4348-B667-01B799EE2579}" destId="{525F4F3F-53C8-493C-90EE-497FF291D5A6}" srcOrd="0" destOrd="0" presId="urn:microsoft.com/office/officeart/2008/layout/VerticalCurvedList"/>
    <dgm:cxn modelId="{759468D0-9ED5-48D3-985D-2D395E3D2F5F}" type="presParOf" srcId="{AFC798EA-9687-4D71-A072-F596F1BC473E}" destId="{1FED52B7-3FCC-4C7A-A56B-20412FF6BD30}" srcOrd="5" destOrd="0" presId="urn:microsoft.com/office/officeart/2008/layout/VerticalCurvedList"/>
    <dgm:cxn modelId="{7B71DBF1-D2E6-4E41-AA67-142AC77C45EA}" type="presParOf" srcId="{AFC798EA-9687-4D71-A072-F596F1BC473E}" destId="{E852AAE3-6EE6-441C-BDC9-8EC7369C995C}" srcOrd="6" destOrd="0" presId="urn:microsoft.com/office/officeart/2008/layout/VerticalCurvedList"/>
    <dgm:cxn modelId="{D6FE688A-50E8-4518-AD0F-7E89ADB4A0ED}" type="presParOf" srcId="{E852AAE3-6EE6-441C-BDC9-8EC7369C995C}" destId="{A8D2B912-2608-498A-A045-F38F4C87C459}" srcOrd="0" destOrd="0" presId="urn:microsoft.com/office/officeart/2008/layout/VerticalCurvedList"/>
    <dgm:cxn modelId="{EEC80BC8-445C-4FBC-98C6-E6579C9F63D8}" type="presParOf" srcId="{AFC798EA-9687-4D71-A072-F596F1BC473E}" destId="{04B5794F-3ED1-42F5-8F47-C7F1F5FC58BC}" srcOrd="7" destOrd="0" presId="urn:microsoft.com/office/officeart/2008/layout/VerticalCurvedList"/>
    <dgm:cxn modelId="{0662931A-91BE-4EB2-A179-785923905507}" type="presParOf" srcId="{AFC798EA-9687-4D71-A072-F596F1BC473E}" destId="{50FBBA2A-2D70-4953-9E8A-0E3A02A88A1B}" srcOrd="8" destOrd="0" presId="urn:microsoft.com/office/officeart/2008/layout/VerticalCurvedList"/>
    <dgm:cxn modelId="{A4E4FDA7-E870-4B25-A403-9AF970C99731}" type="presParOf" srcId="{50FBBA2A-2D70-4953-9E8A-0E3A02A88A1B}" destId="{CDFF5461-DFF3-4B53-9F1B-3ECC0104E144}" srcOrd="0" destOrd="0" presId="urn:microsoft.com/office/officeart/2008/layout/VerticalCurvedList"/>
    <dgm:cxn modelId="{577ACFFE-C1A4-4F3F-9499-66C72C69521C}" type="presParOf" srcId="{AFC798EA-9687-4D71-A072-F596F1BC473E}" destId="{410C1C8E-2ABE-4A1C-AB6A-A68600DCB9E7}" srcOrd="9" destOrd="0" presId="urn:microsoft.com/office/officeart/2008/layout/VerticalCurvedList"/>
    <dgm:cxn modelId="{2A3E3AB1-1763-403F-BAA2-225A0E16BF3F}" type="presParOf" srcId="{AFC798EA-9687-4D71-A072-F596F1BC473E}" destId="{F8D06C8D-1B5A-46F7-8DC4-2D6142489E9C}" srcOrd="10" destOrd="0" presId="urn:microsoft.com/office/officeart/2008/layout/VerticalCurvedList"/>
    <dgm:cxn modelId="{2B3FC937-4062-4C5A-B736-81E3AC3A2D84}" type="presParOf" srcId="{F8D06C8D-1B5A-46F7-8DC4-2D6142489E9C}" destId="{82A9FE17-AAF1-41D2-973B-0974287F28D1}" srcOrd="0" destOrd="0" presId="urn:microsoft.com/office/officeart/2008/layout/VerticalCurvedList"/>
    <dgm:cxn modelId="{045FBCED-0B35-42C2-AAF2-5FE7A0F78EDA}" type="presParOf" srcId="{AFC798EA-9687-4D71-A072-F596F1BC473E}" destId="{86975FC9-1D41-4563-82D9-F8BF28F75F98}" srcOrd="11" destOrd="0" presId="urn:microsoft.com/office/officeart/2008/layout/VerticalCurvedList"/>
    <dgm:cxn modelId="{ACD02C30-7D27-49EF-A32E-BE6C74E0CCE0}" type="presParOf" srcId="{AFC798EA-9687-4D71-A072-F596F1BC473E}" destId="{801101AC-3940-4F99-B40E-2E661D7FD01E}" srcOrd="12" destOrd="0" presId="urn:microsoft.com/office/officeart/2008/layout/VerticalCurvedList"/>
    <dgm:cxn modelId="{CCB324BD-8410-4224-853B-7EF689B9C8BF}" type="presParOf" srcId="{801101AC-3940-4F99-B40E-2E661D7FD01E}" destId="{0AE963F6-F768-4E98-84D1-C67DE2D6B71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532FFE-C9FF-4A0D-8937-E68DB9843BA6}">
      <dsp:nvSpPr>
        <dsp:cNvPr id="0" name=""/>
        <dsp:cNvSpPr/>
      </dsp:nvSpPr>
      <dsp:spPr>
        <a:xfrm>
          <a:off x="-5373323" y="-822834"/>
          <a:ext cx="6398197" cy="6398197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F4992-3CE0-4BDF-93A6-B2F8787F4399}">
      <dsp:nvSpPr>
        <dsp:cNvPr id="0" name=""/>
        <dsp:cNvSpPr/>
      </dsp:nvSpPr>
      <dsp:spPr>
        <a:xfrm>
          <a:off x="448162" y="296937"/>
          <a:ext cx="8316610" cy="5942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none" baseline="0" dirty="0" smtClean="0">
              <a:latin typeface="Arial Narrow" panose="020B0606020202030204" pitchFamily="34" charset="0"/>
            </a:rPr>
            <a:t>Нормальный статус – количество племенных самок более 10 тыс. гол. Популяция не находится под угрозой вымирания, может быть восстановлена без генетических потерь.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448162" y="296937"/>
        <a:ext cx="8316610" cy="594256"/>
      </dsp:txXfrm>
    </dsp:sp>
    <dsp:sp modelId="{F4D4A6A3-240A-4405-853F-311052283791}">
      <dsp:nvSpPr>
        <dsp:cNvPr id="0" name=""/>
        <dsp:cNvSpPr/>
      </dsp:nvSpPr>
      <dsp:spPr>
        <a:xfrm>
          <a:off x="76752" y="222655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0A259-2912-4778-8123-66A14A7ECC1E}">
      <dsp:nvSpPr>
        <dsp:cNvPr id="0" name=""/>
        <dsp:cNvSpPr/>
      </dsp:nvSpPr>
      <dsp:spPr>
        <a:xfrm>
          <a:off x="873988" y="1188036"/>
          <a:ext cx="7890783" cy="5942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none" baseline="0" dirty="0" smtClean="0">
              <a:latin typeface="Arial Narrow" panose="020B0606020202030204" pitchFamily="34" charset="0"/>
              <a:cs typeface="Arial" pitchFamily="34" charset="0"/>
            </a:rPr>
            <a:t>Уязвимый статус – количество самок 5-10 тыс. гол. Численность животных популяции уменьшается и в будущем эта проблема возрастает.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873988" y="1188036"/>
        <a:ext cx="7890783" cy="594256"/>
      </dsp:txXfrm>
    </dsp:sp>
    <dsp:sp modelId="{DD2D4AA3-1018-4F13-A4CD-CB2F94630EAA}">
      <dsp:nvSpPr>
        <dsp:cNvPr id="0" name=""/>
        <dsp:cNvSpPr/>
      </dsp:nvSpPr>
      <dsp:spPr>
        <a:xfrm>
          <a:off x="502578" y="1113754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CDBA0-CA87-44D2-8143-FC7B7724049E}">
      <dsp:nvSpPr>
        <dsp:cNvPr id="0" name=""/>
        <dsp:cNvSpPr/>
      </dsp:nvSpPr>
      <dsp:spPr>
        <a:xfrm>
          <a:off x="1004683" y="2079135"/>
          <a:ext cx="7760089" cy="5942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none" baseline="0" dirty="0" smtClean="0">
              <a:latin typeface="Arial Narrow" panose="020B0606020202030204" pitchFamily="34" charset="0"/>
              <a:cs typeface="Arial" pitchFamily="34" charset="0"/>
            </a:rPr>
            <a:t>Ненадежный статус – количество самок 1- 5 тыс. гол. Популяция подвергается некоторым отрицательным явлениям. Необходимо принять меры во избежание дальнейшего сокращения ее численности.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1004683" y="2079135"/>
        <a:ext cx="7760089" cy="594256"/>
      </dsp:txXfrm>
    </dsp:sp>
    <dsp:sp modelId="{024A17B2-70CB-4604-9784-EF764BBB3AD5}">
      <dsp:nvSpPr>
        <dsp:cNvPr id="0" name=""/>
        <dsp:cNvSpPr/>
      </dsp:nvSpPr>
      <dsp:spPr>
        <a:xfrm>
          <a:off x="633273" y="2004853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DB81D5-60EB-4CEB-B3ED-A58DD3FAE766}">
      <dsp:nvSpPr>
        <dsp:cNvPr id="0" name=""/>
        <dsp:cNvSpPr/>
      </dsp:nvSpPr>
      <dsp:spPr>
        <a:xfrm>
          <a:off x="873988" y="2901527"/>
          <a:ext cx="7890783" cy="7316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none" baseline="0" dirty="0" smtClean="0">
              <a:latin typeface="Arial Narrow" panose="020B0606020202030204" pitchFamily="34" charset="0"/>
              <a:cs typeface="Arial" pitchFamily="34" charset="0"/>
            </a:rPr>
            <a:t>Угрожающий статус – количество самок 100-1000 гол. Популяция находится под угрозой вымирания. Эффективный размер недостаточен для предотвращения генетических потерь в будущих поколениях. Увеличение степени инбридинга является неизбежным и угрожает жизнеспособности животных.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873988" y="2901527"/>
        <a:ext cx="7890783" cy="731671"/>
      </dsp:txXfrm>
    </dsp:sp>
    <dsp:sp modelId="{E1EB7D85-02FB-44F6-BAB6-336697D5B9BA}">
      <dsp:nvSpPr>
        <dsp:cNvPr id="0" name=""/>
        <dsp:cNvSpPr/>
      </dsp:nvSpPr>
      <dsp:spPr>
        <a:xfrm>
          <a:off x="502578" y="2895952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F394D-9E13-4D83-830B-4814ADC305BC}">
      <dsp:nvSpPr>
        <dsp:cNvPr id="0" name=""/>
        <dsp:cNvSpPr/>
      </dsp:nvSpPr>
      <dsp:spPr>
        <a:xfrm>
          <a:off x="448162" y="3861333"/>
          <a:ext cx="8316610" cy="5942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169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none" baseline="0" dirty="0" smtClean="0">
              <a:latin typeface="Arial Narrow" panose="020B0606020202030204" pitchFamily="34" charset="0"/>
            </a:rPr>
            <a:t>Критический статус – количество самок менее 100 гол. Популяция находится на грани вымирания. Генетическое разнообразие уже снижено и ее уже нельзя, считать такой же, как исходная порода.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448162" y="3861333"/>
        <a:ext cx="8316610" cy="594256"/>
      </dsp:txXfrm>
    </dsp:sp>
    <dsp:sp modelId="{1B56E6CA-8DD8-4832-8AB7-887122620362}">
      <dsp:nvSpPr>
        <dsp:cNvPr id="0" name=""/>
        <dsp:cNvSpPr/>
      </dsp:nvSpPr>
      <dsp:spPr>
        <a:xfrm>
          <a:off x="76752" y="3787051"/>
          <a:ext cx="742820" cy="7428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532FFE-C9FF-4A0D-8937-E68DB9843BA6}">
      <dsp:nvSpPr>
        <dsp:cNvPr id="0" name=""/>
        <dsp:cNvSpPr/>
      </dsp:nvSpPr>
      <dsp:spPr>
        <a:xfrm>
          <a:off x="-5291855" y="-810449"/>
          <a:ext cx="6301418" cy="6301418"/>
        </a:xfrm>
        <a:prstGeom prst="blockArc">
          <a:avLst>
            <a:gd name="adj1" fmla="val 18900000"/>
            <a:gd name="adj2" fmla="val 2700000"/>
            <a:gd name="adj3" fmla="val 34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F4992-3CE0-4BDF-93A6-B2F8787F4399}">
      <dsp:nvSpPr>
        <dsp:cNvPr id="0" name=""/>
        <dsp:cNvSpPr/>
      </dsp:nvSpPr>
      <dsp:spPr>
        <a:xfrm>
          <a:off x="528566" y="432048"/>
          <a:ext cx="8237344" cy="5756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small" smtClean="0"/>
            <a:t>Выбор системы разведения, которая позволит оптимально сохранять генетическое разнообразие породы, свести к минимуму случайный дрейф генов и проявление инбредной депрессии;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528566" y="432048"/>
        <a:ext cx="8237344" cy="575630"/>
      </dsp:txXfrm>
    </dsp:sp>
    <dsp:sp modelId="{F4D4A6A3-240A-4405-853F-311052283791}">
      <dsp:nvSpPr>
        <dsp:cNvPr id="0" name=""/>
        <dsp:cNvSpPr/>
      </dsp:nvSpPr>
      <dsp:spPr>
        <a:xfrm>
          <a:off x="78534" y="269831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A0A259-2912-4778-8123-66A14A7ECC1E}">
      <dsp:nvSpPr>
        <dsp:cNvPr id="0" name=""/>
        <dsp:cNvSpPr/>
      </dsp:nvSpPr>
      <dsp:spPr>
        <a:xfrm>
          <a:off x="941387" y="1512168"/>
          <a:ext cx="7824522" cy="5759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small" dirty="0" smtClean="0"/>
            <a:t>Использование традиционных методов селекции, которые в свое время  сформировали те или иные отечественные молочные породы скота;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941387" y="1512168"/>
        <a:ext cx="7824522" cy="575918"/>
      </dsp:txXfrm>
    </dsp:sp>
    <dsp:sp modelId="{DD2D4AA3-1018-4F13-A4CD-CB2F94630EAA}">
      <dsp:nvSpPr>
        <dsp:cNvPr id="0" name=""/>
        <dsp:cNvSpPr/>
      </dsp:nvSpPr>
      <dsp:spPr>
        <a:xfrm>
          <a:off x="491355" y="1350095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2CDBA0-CA87-44D2-8143-FC7B7724049E}">
      <dsp:nvSpPr>
        <dsp:cNvPr id="0" name=""/>
        <dsp:cNvSpPr/>
      </dsp:nvSpPr>
      <dsp:spPr>
        <a:xfrm>
          <a:off x="941387" y="2592288"/>
          <a:ext cx="7824522" cy="5762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small" smtClean="0"/>
            <a:t>Интеграция вновь создаваемых генофондных хозяйств в систему разведения соответствующих отечественных пород скота.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941387" y="2592288"/>
        <a:ext cx="7824522" cy="576206"/>
      </dsp:txXfrm>
    </dsp:sp>
    <dsp:sp modelId="{024A17B2-70CB-4604-9784-EF764BBB3AD5}">
      <dsp:nvSpPr>
        <dsp:cNvPr id="0" name=""/>
        <dsp:cNvSpPr/>
      </dsp:nvSpPr>
      <dsp:spPr>
        <a:xfrm>
          <a:off x="491355" y="2430360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DB81D5-60EB-4CEB-B3ED-A58DD3FAE766}">
      <dsp:nvSpPr>
        <dsp:cNvPr id="0" name=""/>
        <dsp:cNvSpPr/>
      </dsp:nvSpPr>
      <dsp:spPr>
        <a:xfrm>
          <a:off x="528566" y="3672408"/>
          <a:ext cx="8237344" cy="5764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4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cap="small" dirty="0" smtClean="0"/>
            <a:t>Государственное финансирование проводимых  </a:t>
          </a:r>
          <a:r>
            <a:rPr lang="ru-RU" sz="1400" kern="1200" cap="small" dirty="0" err="1" smtClean="0"/>
            <a:t>генофондоохранных</a:t>
          </a:r>
          <a:r>
            <a:rPr lang="ru-RU" sz="1400" kern="1200" cap="small" dirty="0" smtClean="0"/>
            <a:t> мероприятий в регионах.</a:t>
          </a:r>
          <a:endParaRPr lang="ru-RU" sz="1400" kern="1200" cap="none" baseline="0" dirty="0">
            <a:latin typeface="Arial Narrow" panose="020B0606020202030204" pitchFamily="34" charset="0"/>
          </a:endParaRPr>
        </a:p>
      </dsp:txBody>
      <dsp:txXfrm>
        <a:off x="528566" y="3672408"/>
        <a:ext cx="8237344" cy="576494"/>
      </dsp:txXfrm>
    </dsp:sp>
    <dsp:sp modelId="{E1EB7D85-02FB-44F6-BAB6-336697D5B9BA}">
      <dsp:nvSpPr>
        <dsp:cNvPr id="0" name=""/>
        <dsp:cNvSpPr/>
      </dsp:nvSpPr>
      <dsp:spPr>
        <a:xfrm>
          <a:off x="78534" y="3510624"/>
          <a:ext cx="900063" cy="900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079DC-801F-449F-A9AD-07BB16E3491B}">
      <dsp:nvSpPr>
        <dsp:cNvPr id="0" name=""/>
        <dsp:cNvSpPr/>
      </dsp:nvSpPr>
      <dsp:spPr>
        <a:xfrm>
          <a:off x="-5885130" y="-900642"/>
          <a:ext cx="7006186" cy="7006186"/>
        </a:xfrm>
        <a:prstGeom prst="blockArc">
          <a:avLst>
            <a:gd name="adj1" fmla="val 18900000"/>
            <a:gd name="adj2" fmla="val 2700000"/>
            <a:gd name="adj3" fmla="val 308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DDA6B-04EE-4E8B-B755-EFB52C9D9A9F}">
      <dsp:nvSpPr>
        <dsp:cNvPr id="0" name=""/>
        <dsp:cNvSpPr/>
      </dsp:nvSpPr>
      <dsp:spPr>
        <a:xfrm>
          <a:off x="489964" y="325202"/>
          <a:ext cx="8293813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27940" rIns="27940" bIns="2794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/>
            <a:t>Для повышения эффективности программ по сохранению и совершенствованию генофонда крупного рогатого скота селекционные методы следует использовать в интеграции с методами генетического анализа.</a:t>
          </a:r>
          <a:endParaRPr lang="ru-RU" sz="1050" kern="1200"/>
        </a:p>
      </dsp:txBody>
      <dsp:txXfrm>
        <a:off x="489964" y="325202"/>
        <a:ext cx="8293813" cy="650820"/>
      </dsp:txXfrm>
    </dsp:sp>
    <dsp:sp modelId="{F0AB7617-9EA3-4566-AB31-DB5836690927}">
      <dsp:nvSpPr>
        <dsp:cNvPr id="0" name=""/>
        <dsp:cNvSpPr/>
      </dsp:nvSpPr>
      <dsp:spPr>
        <a:xfrm>
          <a:off x="83201" y="243849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F016747-DE67-40AA-B1B3-FBD12AF0B707}">
      <dsp:nvSpPr>
        <dsp:cNvPr id="0" name=""/>
        <dsp:cNvSpPr/>
      </dsp:nvSpPr>
      <dsp:spPr>
        <a:xfrm>
          <a:off x="956323" y="1236839"/>
          <a:ext cx="7827454" cy="77938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27940" rIns="27940" bIns="27940" numCol="1" spcCol="1270" anchor="t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Для оценки генофонда крупного рогатого скота следует использовать </a:t>
          </a:r>
          <a:endParaRPr lang="ru-RU" sz="105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kern="1200" dirty="0" smtClean="0"/>
            <a:t>методы индивидуальной и породной генетической идентификации (микросателлитный анализ ДНК, иммуногенетический анализ, SNP)</a:t>
          </a:r>
          <a:endParaRPr lang="ru-RU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kern="1200" dirty="0" smtClean="0"/>
            <a:t>методы выявления генетических аномалий (ДНК-анализ)</a:t>
          </a:r>
          <a:endParaRPr lang="ru-RU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900" kern="1200" dirty="0" smtClean="0"/>
            <a:t>методы выявления маркерных аллелей, связанных с хозяйственно-полезными признаками</a:t>
          </a:r>
          <a:endParaRPr lang="ru-RU" sz="900" kern="1200" dirty="0"/>
        </a:p>
      </dsp:txBody>
      <dsp:txXfrm>
        <a:off x="956323" y="1236839"/>
        <a:ext cx="7827454" cy="779383"/>
      </dsp:txXfrm>
    </dsp:sp>
    <dsp:sp modelId="{28387363-2661-4EAA-A10C-2C97552C165D}">
      <dsp:nvSpPr>
        <dsp:cNvPr id="0" name=""/>
        <dsp:cNvSpPr/>
      </dsp:nvSpPr>
      <dsp:spPr>
        <a:xfrm>
          <a:off x="549560" y="1219768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E63AC1-849B-4D66-9ABE-605D8FBF9F81}">
      <dsp:nvSpPr>
        <dsp:cNvPr id="0" name=""/>
        <dsp:cNvSpPr/>
      </dsp:nvSpPr>
      <dsp:spPr>
        <a:xfrm>
          <a:off x="1099458" y="2277040"/>
          <a:ext cx="7684319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27940" rIns="27940" bIns="2794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Генофондные стада должны иметь генетические паспорта, в которых будут приведены следующие генетические характеристики: микросателлитный или иммуногенетический профиль стада, уровень гетерозиготности, частоты встречаемости генетических аномалий и частоты аллелей маркерных генов, связанных с признаками продуктивности</a:t>
          </a:r>
          <a:endParaRPr lang="ru-RU" sz="1050" kern="1200" dirty="0"/>
        </a:p>
      </dsp:txBody>
      <dsp:txXfrm>
        <a:off x="1099458" y="2277040"/>
        <a:ext cx="7684319" cy="650820"/>
      </dsp:txXfrm>
    </dsp:sp>
    <dsp:sp modelId="{272C24BD-ED7A-4119-851F-6DF0C3286469}">
      <dsp:nvSpPr>
        <dsp:cNvPr id="0" name=""/>
        <dsp:cNvSpPr/>
      </dsp:nvSpPr>
      <dsp:spPr>
        <a:xfrm>
          <a:off x="692695" y="2195687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094E94-3BFE-43D0-9B20-D7A35566F4A9}">
      <dsp:nvSpPr>
        <dsp:cNvPr id="0" name=""/>
        <dsp:cNvSpPr/>
      </dsp:nvSpPr>
      <dsp:spPr>
        <a:xfrm>
          <a:off x="956323" y="3252959"/>
          <a:ext cx="7827454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27940" rIns="27940" bIns="2794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Генетические характеристики генофондного стада должны быть внесены в породную и федеральную базу данных</a:t>
          </a:r>
          <a:endParaRPr lang="ru-RU" sz="1050" kern="1200" dirty="0"/>
        </a:p>
      </dsp:txBody>
      <dsp:txXfrm>
        <a:off x="956323" y="3252959"/>
        <a:ext cx="7827454" cy="650820"/>
      </dsp:txXfrm>
    </dsp:sp>
    <dsp:sp modelId="{0E3796A4-27B5-4A7B-9375-889B965A3C04}">
      <dsp:nvSpPr>
        <dsp:cNvPr id="0" name=""/>
        <dsp:cNvSpPr/>
      </dsp:nvSpPr>
      <dsp:spPr>
        <a:xfrm>
          <a:off x="549560" y="3171606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E61C39A-0B29-4E6A-821D-8D0593FC25F4}">
      <dsp:nvSpPr>
        <dsp:cNvPr id="0" name=""/>
        <dsp:cNvSpPr/>
      </dsp:nvSpPr>
      <dsp:spPr>
        <a:xfrm>
          <a:off x="489964" y="4228877"/>
          <a:ext cx="8293813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27940" rIns="27940" bIns="27940" numCol="1" spcCol="1270" anchor="ctr" anchorCtr="0">
          <a:noAutofit/>
        </a:bodyPr>
        <a:lstStyle/>
        <a:p>
          <a:pPr lvl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Для сопровождения селекционных программ по сохранению генофонда следует использовать метод генетического мониторинга. Генетическую оценку стада по определению аллельного профиля, уровня гетерозиготности, выявлению аномалий и маркерных генотипов следует проводить регулярно, в соответствии с селекционной программой, но не реже, чем один раз в пять лет</a:t>
          </a:r>
          <a:endParaRPr lang="ru-RU" sz="1050" kern="1200" dirty="0"/>
        </a:p>
      </dsp:txBody>
      <dsp:txXfrm>
        <a:off x="489964" y="4228877"/>
        <a:ext cx="8293813" cy="650820"/>
      </dsp:txXfrm>
    </dsp:sp>
    <dsp:sp modelId="{8639C4F8-691B-460E-B798-18F02FB435B6}">
      <dsp:nvSpPr>
        <dsp:cNvPr id="0" name=""/>
        <dsp:cNvSpPr/>
      </dsp:nvSpPr>
      <dsp:spPr>
        <a:xfrm>
          <a:off x="83201" y="4147525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079DC-801F-449F-A9AD-07BB16E3491B}">
      <dsp:nvSpPr>
        <dsp:cNvPr id="0" name=""/>
        <dsp:cNvSpPr/>
      </dsp:nvSpPr>
      <dsp:spPr>
        <a:xfrm>
          <a:off x="-5885130" y="-900642"/>
          <a:ext cx="7006186" cy="7006186"/>
        </a:xfrm>
        <a:prstGeom prst="blockArc">
          <a:avLst>
            <a:gd name="adj1" fmla="val 18900000"/>
            <a:gd name="adj2" fmla="val 2700000"/>
            <a:gd name="adj3" fmla="val 308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6EC4A-81DA-4D49-8860-10ACBAA867AD}">
      <dsp:nvSpPr>
        <dsp:cNvPr id="0" name=""/>
        <dsp:cNvSpPr/>
      </dsp:nvSpPr>
      <dsp:spPr>
        <a:xfrm>
          <a:off x="489964" y="246176"/>
          <a:ext cx="8293813" cy="8088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30480" rIns="30480" bIns="3048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Провести экспедиционное обследование крупного рогатого скота в регионах их разведения, включая поголовье сельскохозяйственных предприятий и скот, находящийся в частной собственности населения, с целью определения генофондных стад по каждой убывающей и угрожающей исчезновению породе отечественной селекции </a:t>
          </a:r>
          <a:br>
            <a:rPr lang="ru-RU" sz="1200" kern="1200" dirty="0" smtClean="0"/>
          </a:br>
          <a:r>
            <a:rPr lang="ru-RU" sz="1200" kern="1200" dirty="0" smtClean="0"/>
            <a:t>с использованием современных генетических методов;</a:t>
          </a:r>
          <a:endParaRPr lang="ru-RU" sz="1200" kern="1200" dirty="0"/>
        </a:p>
      </dsp:txBody>
      <dsp:txXfrm>
        <a:off x="489964" y="246176"/>
        <a:ext cx="8293813" cy="808872"/>
      </dsp:txXfrm>
    </dsp:sp>
    <dsp:sp modelId="{0B6D5C95-FAD3-4F5C-8B4A-530F110A940B}">
      <dsp:nvSpPr>
        <dsp:cNvPr id="0" name=""/>
        <dsp:cNvSpPr/>
      </dsp:nvSpPr>
      <dsp:spPr>
        <a:xfrm>
          <a:off x="83201" y="243849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018D5E-29A2-4298-8A69-1C2CCFFEB496}">
      <dsp:nvSpPr>
        <dsp:cNvPr id="0" name=""/>
        <dsp:cNvSpPr/>
      </dsp:nvSpPr>
      <dsp:spPr>
        <a:xfrm>
          <a:off x="956323" y="1301121"/>
          <a:ext cx="7827454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30480" rIns="30480" bIns="3048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Для убывающих и исчезающих отечественных пород создать  сеть банков семени и эмбрионов, сформировать генофондные предприятия, в том числе с привлечением крестьянско-фермерских и монастырских хозяйств.</a:t>
          </a:r>
          <a:endParaRPr lang="ru-RU" sz="1200" kern="1200" dirty="0"/>
        </a:p>
      </dsp:txBody>
      <dsp:txXfrm>
        <a:off x="956323" y="1301121"/>
        <a:ext cx="7827454" cy="650820"/>
      </dsp:txXfrm>
    </dsp:sp>
    <dsp:sp modelId="{B44ADC53-3E66-456A-BEA4-DE4F8964BC90}">
      <dsp:nvSpPr>
        <dsp:cNvPr id="0" name=""/>
        <dsp:cNvSpPr/>
      </dsp:nvSpPr>
      <dsp:spPr>
        <a:xfrm>
          <a:off x="549560" y="1219768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8414B9-7F5A-4D92-B15C-96B0B9F704D1}">
      <dsp:nvSpPr>
        <dsp:cNvPr id="0" name=""/>
        <dsp:cNvSpPr/>
      </dsp:nvSpPr>
      <dsp:spPr>
        <a:xfrm>
          <a:off x="1099458" y="2277040"/>
          <a:ext cx="7684319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30480" rIns="30480" bIns="3048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Всё репродуктивное поголовье существующих и вновь создаваемых генофондных стад протестировать по группам крови,  быков-производителей и коров по ДНК-маркерам;</a:t>
          </a:r>
          <a:endParaRPr lang="ru-RU" sz="1200" kern="1200" dirty="0"/>
        </a:p>
      </dsp:txBody>
      <dsp:txXfrm>
        <a:off x="1099458" y="2277040"/>
        <a:ext cx="7684319" cy="650820"/>
      </dsp:txXfrm>
    </dsp:sp>
    <dsp:sp modelId="{477DD8B8-D95A-46BF-AEAE-D322D57A8984}">
      <dsp:nvSpPr>
        <dsp:cNvPr id="0" name=""/>
        <dsp:cNvSpPr/>
      </dsp:nvSpPr>
      <dsp:spPr>
        <a:xfrm>
          <a:off x="692695" y="2195687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C5C8BCC-EC10-409B-87FF-168033E34018}">
      <dsp:nvSpPr>
        <dsp:cNvPr id="0" name=""/>
        <dsp:cNvSpPr/>
      </dsp:nvSpPr>
      <dsp:spPr>
        <a:xfrm>
          <a:off x="956323" y="3252959"/>
          <a:ext cx="7827454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30480" rIns="30480" bIns="3048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Ввести обязательное квотирование получения, выращивания и использования региональными племенными предприятиями чистопородных быков-производителей отечественных пород, накопления и хранения запасов их семени;</a:t>
          </a:r>
          <a:endParaRPr lang="ru-RU" sz="1200" kern="1200" dirty="0"/>
        </a:p>
      </dsp:txBody>
      <dsp:txXfrm>
        <a:off x="956323" y="3252959"/>
        <a:ext cx="7827454" cy="650820"/>
      </dsp:txXfrm>
    </dsp:sp>
    <dsp:sp modelId="{E3CD64D7-EAA9-4DB9-8C39-257980345812}">
      <dsp:nvSpPr>
        <dsp:cNvPr id="0" name=""/>
        <dsp:cNvSpPr/>
      </dsp:nvSpPr>
      <dsp:spPr>
        <a:xfrm>
          <a:off x="549560" y="3171606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0A7A851-77BA-40EC-B3F9-85C032A1D01B}">
      <dsp:nvSpPr>
        <dsp:cNvPr id="0" name=""/>
        <dsp:cNvSpPr/>
      </dsp:nvSpPr>
      <dsp:spPr>
        <a:xfrm>
          <a:off x="489964" y="4228877"/>
          <a:ext cx="8293813" cy="65082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16589" tIns="30480" rIns="30480" bIns="3048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Из поголовья быков-производителей, имеющихся в организациях по искусственному осеменению, и семени, сохранившемся в банках, выделить быков - носителей специфических для конкретных пород скота редких аллелей микросателлитов ДНК, групп крови, белков молока и сыво­ротки крови;</a:t>
          </a:r>
          <a:endParaRPr lang="ru-RU" sz="1200" kern="1200" dirty="0"/>
        </a:p>
      </dsp:txBody>
      <dsp:txXfrm>
        <a:off x="489964" y="4228877"/>
        <a:ext cx="8293813" cy="650820"/>
      </dsp:txXfrm>
    </dsp:sp>
    <dsp:sp modelId="{643862DC-2E8B-41AE-9FFB-3E2359EBD63A}">
      <dsp:nvSpPr>
        <dsp:cNvPr id="0" name=""/>
        <dsp:cNvSpPr/>
      </dsp:nvSpPr>
      <dsp:spPr>
        <a:xfrm>
          <a:off x="83201" y="4147525"/>
          <a:ext cx="813526" cy="81352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079DC-801F-449F-A9AD-07BB16E3491B}">
      <dsp:nvSpPr>
        <dsp:cNvPr id="0" name=""/>
        <dsp:cNvSpPr/>
      </dsp:nvSpPr>
      <dsp:spPr>
        <a:xfrm>
          <a:off x="-6188009" y="-946688"/>
          <a:ext cx="7365985" cy="7365985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6EC4A-81DA-4D49-8860-10ACBAA867AD}">
      <dsp:nvSpPr>
        <dsp:cNvPr id="0" name=""/>
        <dsp:cNvSpPr/>
      </dsp:nvSpPr>
      <dsp:spPr>
        <a:xfrm>
          <a:off x="438632" y="288187"/>
          <a:ext cx="8052885" cy="5761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324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 целью сохранения генетической гетерогенности и получения гетерозисных сочетаний осуществлять заказные внутрилинейные спаривания;</a:t>
          </a:r>
          <a:endParaRPr lang="ru-RU" sz="1200" kern="1200" dirty="0"/>
        </a:p>
      </dsp:txBody>
      <dsp:txXfrm>
        <a:off x="438632" y="288187"/>
        <a:ext cx="8052885" cy="576156"/>
      </dsp:txXfrm>
    </dsp:sp>
    <dsp:sp modelId="{0B6D5C95-FAD3-4F5C-8B4A-530F110A940B}">
      <dsp:nvSpPr>
        <dsp:cNvPr id="0" name=""/>
        <dsp:cNvSpPr/>
      </dsp:nvSpPr>
      <dsp:spPr>
        <a:xfrm>
          <a:off x="78535" y="216168"/>
          <a:ext cx="720195" cy="720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724C465-227E-4BCC-B3BE-48BBFDD976A4}">
      <dsp:nvSpPr>
        <dsp:cNvPr id="0" name=""/>
        <dsp:cNvSpPr/>
      </dsp:nvSpPr>
      <dsp:spPr>
        <a:xfrm>
          <a:off x="912560" y="1152312"/>
          <a:ext cx="7578957" cy="5761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324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Проводить постоянный генетический мониторинг, в том числе  скрининг аномальных генов в генофондных стадах;</a:t>
          </a:r>
        </a:p>
      </dsp:txBody>
      <dsp:txXfrm>
        <a:off x="912560" y="1152312"/>
        <a:ext cx="7578957" cy="576156"/>
      </dsp:txXfrm>
    </dsp:sp>
    <dsp:sp modelId="{525F4F3F-53C8-493C-90EE-497FF291D5A6}">
      <dsp:nvSpPr>
        <dsp:cNvPr id="0" name=""/>
        <dsp:cNvSpPr/>
      </dsp:nvSpPr>
      <dsp:spPr>
        <a:xfrm>
          <a:off x="552463" y="1080292"/>
          <a:ext cx="720195" cy="720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ED52B7-3FCC-4C7A-A56B-20412FF6BD30}">
      <dsp:nvSpPr>
        <dsp:cNvPr id="0" name=""/>
        <dsp:cNvSpPr/>
      </dsp:nvSpPr>
      <dsp:spPr>
        <a:xfrm>
          <a:off x="1129276" y="2016437"/>
          <a:ext cx="7362241" cy="5761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324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Разработать нормативно-правовую базу по сохранению отечественных пород крупного рогатого скота;</a:t>
          </a:r>
        </a:p>
      </dsp:txBody>
      <dsp:txXfrm>
        <a:off x="1129276" y="2016437"/>
        <a:ext cx="7362241" cy="576156"/>
      </dsp:txXfrm>
    </dsp:sp>
    <dsp:sp modelId="{A8D2B912-2608-498A-A045-F38F4C87C459}">
      <dsp:nvSpPr>
        <dsp:cNvPr id="0" name=""/>
        <dsp:cNvSpPr/>
      </dsp:nvSpPr>
      <dsp:spPr>
        <a:xfrm>
          <a:off x="769178" y="1944417"/>
          <a:ext cx="720195" cy="720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B5794F-3ED1-42F5-8F47-C7F1F5FC58BC}">
      <dsp:nvSpPr>
        <dsp:cNvPr id="0" name=""/>
        <dsp:cNvSpPr/>
      </dsp:nvSpPr>
      <dsp:spPr>
        <a:xfrm>
          <a:off x="1129276" y="2880014"/>
          <a:ext cx="7362241" cy="5761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324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Предусмотреть возможность создания селекционно-генетических центров по сохранению генофонда уязвимых отечественных пород скота, имеющих экономическую и хозяйственную значимость в основных регионах их разведения в разрезе федеральных округов;</a:t>
          </a:r>
        </a:p>
      </dsp:txBody>
      <dsp:txXfrm>
        <a:off x="1129276" y="2880014"/>
        <a:ext cx="7362241" cy="576156"/>
      </dsp:txXfrm>
    </dsp:sp>
    <dsp:sp modelId="{CDFF5461-DFF3-4B53-9F1B-3ECC0104E144}">
      <dsp:nvSpPr>
        <dsp:cNvPr id="0" name=""/>
        <dsp:cNvSpPr/>
      </dsp:nvSpPr>
      <dsp:spPr>
        <a:xfrm>
          <a:off x="769178" y="2807995"/>
          <a:ext cx="720195" cy="720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10C1C8E-2ABE-4A1C-AB6A-A68600DCB9E7}">
      <dsp:nvSpPr>
        <dsp:cNvPr id="0" name=""/>
        <dsp:cNvSpPr/>
      </dsp:nvSpPr>
      <dsp:spPr>
        <a:xfrm>
          <a:off x="912560" y="3672408"/>
          <a:ext cx="7578957" cy="7196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324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Обеспечить ежегодное финансирование мероприятий по генетиче­скому мониторингу и сохранению генофонда отечественных популяций сельскохозяйственных животных, оказание компенсационной финансовой под­держки хозяйствам, в достаточных размерах для выполнения задач по сохранению генофондного стада.</a:t>
          </a:r>
        </a:p>
      </dsp:txBody>
      <dsp:txXfrm>
        <a:off x="912560" y="3672408"/>
        <a:ext cx="7578957" cy="719619"/>
      </dsp:txXfrm>
    </dsp:sp>
    <dsp:sp modelId="{82A9FE17-AAF1-41D2-973B-0974287F28D1}">
      <dsp:nvSpPr>
        <dsp:cNvPr id="0" name=""/>
        <dsp:cNvSpPr/>
      </dsp:nvSpPr>
      <dsp:spPr>
        <a:xfrm>
          <a:off x="552463" y="3672119"/>
          <a:ext cx="720195" cy="720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975FC9-1D41-4563-82D9-F8BF28F75F98}">
      <dsp:nvSpPr>
        <dsp:cNvPr id="0" name=""/>
        <dsp:cNvSpPr/>
      </dsp:nvSpPr>
      <dsp:spPr>
        <a:xfrm>
          <a:off x="438632" y="4608264"/>
          <a:ext cx="8052885" cy="5761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 fov="0">
            <a:rot lat="0" lon="0" rev="0"/>
          </a:camera>
          <a:lightRig rig="soft" dir="t">
            <a:rot lat="0" lon="0" rev="2700000"/>
          </a:lightRig>
        </a:scene3d>
        <a:sp3d prstMaterial="matte">
          <a:bevelT w="50800" h="50800"/>
          <a:contourClr>
            <a:schemeClr val="accent1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324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Научно-методическое сопровождение  мероприятий по сохранению генофонда скота молочных и молочно-мясных пород поручить Головному информационно-селекционному центру России (ФГБНУ ВНИИплем).</a:t>
          </a:r>
          <a:endParaRPr lang="ru-RU" sz="1200" kern="1200" dirty="0" smtClean="0"/>
        </a:p>
      </dsp:txBody>
      <dsp:txXfrm>
        <a:off x="438632" y="4608264"/>
        <a:ext cx="8052885" cy="576156"/>
      </dsp:txXfrm>
    </dsp:sp>
    <dsp:sp modelId="{0AE963F6-F768-4E98-84D1-C67DE2D6B71F}">
      <dsp:nvSpPr>
        <dsp:cNvPr id="0" name=""/>
        <dsp:cNvSpPr/>
      </dsp:nvSpPr>
      <dsp:spPr>
        <a:xfrm>
          <a:off x="78535" y="4536244"/>
          <a:ext cx="720195" cy="72019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l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FE8DD39-1FE2-408C-A782-770DD20208DE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CD20AF-3830-47EB-AE65-32C2B80B4F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352928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ysClr val="windowText" lastClr="00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Методы и способы сохранения  генофондных пород </a:t>
            </a:r>
            <a:r>
              <a:rPr lang="en-US" sz="3600" b="1" spc="50" dirty="0" smtClean="0">
                <a:ln w="11430"/>
                <a:solidFill>
                  <a:sysClr val="windowText" lastClr="00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3600" b="1" spc="50" dirty="0" smtClean="0">
                <a:ln w="11430"/>
                <a:solidFill>
                  <a:sysClr val="windowText" lastClr="00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spc="50" dirty="0" smtClean="0">
                <a:ln w="11430"/>
                <a:solidFill>
                  <a:sysClr val="windowText" lastClr="00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крупного рогатого </a:t>
            </a:r>
            <a:r>
              <a:rPr lang="ru-RU" sz="3600" b="1" spc="50" dirty="0">
                <a:ln w="11430"/>
                <a:solidFill>
                  <a:sysClr val="windowText" lastClr="000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скота отечественной селекции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4077072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Докладчик  – Ведущий научный сотрудник ФГБНУ ВНИИплем, </a:t>
            </a:r>
          </a:p>
          <a:p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кандидат сельскохозяйственных наук                       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32898" y="4509120"/>
            <a:ext cx="2124299" cy="4517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МЕЩЕРОВ Р.К.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6165304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Вологда, 201</a:t>
            </a:r>
            <a:r>
              <a:rPr lang="en-US" sz="1600" b="1" dirty="0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1600" b="1" dirty="0" smtClean="0">
                <a:ln w="1905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</a:t>
            </a:r>
            <a:endParaRPr lang="ru-RU" sz="1600" b="1" dirty="0">
              <a:ln w="1905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92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9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small" dirty="0" smtClean="0">
                <a:latin typeface="Arial Narrow" pitchFamily="34" charset="0"/>
              </a:rPr>
              <a:t>Биотехнологические методы способы сохранения и совершенствования генофонда пород крупного рогатого скота отечественной селекции с использованием биотехнологических и генетических инноваций</a:t>
            </a:r>
            <a:endParaRPr lang="ru-RU" b="1" cap="small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96752"/>
            <a:ext cx="8856984" cy="5138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ts val="2200"/>
              </a:lnSpc>
              <a:spcAft>
                <a:spcPts val="0"/>
              </a:spcAft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Основным биотехническим методом совершенствования пород скота в  России до последнего времени является искусственное осеменение с использованием высококлассных быков-производителей. Развитие знаний в области биологии размножения животных за последние десятилетия позволило разработать новый нетрадиционный биотехнический метод размножения животных – метод трансплантации эмбрионов.</a:t>
            </a:r>
            <a:endParaRPr lang="ru-RU" sz="1300" cap="small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indent="450215" algn="just">
              <a:lnSpc>
                <a:spcPts val="2200"/>
              </a:lnSpc>
              <a:spcAft>
                <a:spcPts val="0"/>
              </a:spcAft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Использование метода трансплантации эмбрионов открывает возможность ускоренного размножения генетически ценных животных по материнской линии. </a:t>
            </a:r>
            <a:endParaRPr lang="ru-RU" sz="1300" cap="small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indent="450215" algn="just">
              <a:lnSpc>
                <a:spcPts val="2200"/>
              </a:lnSpc>
              <a:spcAft>
                <a:spcPts val="0"/>
              </a:spcAft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Метод трансплантации эмбрионов в сочетании с </a:t>
            </a:r>
            <a:r>
              <a:rPr lang="ru-RU" sz="1300" cap="small" dirty="0" err="1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криоконсервацией</a:t>
            </a: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позволяет сохранить эмбрионы от выдающихся животных, а также генофонд локальных, исчезающих пород и воспроизвести их. </a:t>
            </a:r>
            <a:endParaRPr lang="ru-RU" sz="1300" cap="small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indent="450215" algn="just">
              <a:lnSpc>
                <a:spcPts val="2200"/>
              </a:lnSpc>
              <a:spcAft>
                <a:spcPts val="0"/>
              </a:spcAft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Метод трансплантации эмбрионов позволяет:</a:t>
            </a:r>
            <a:endParaRPr lang="ru-RU" sz="1300" cap="small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342900" lvl="0" indent="-342900" algn="just">
              <a:lnSpc>
                <a:spcPts val="22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Хозяйствам в кратчайшие сроки восстановить и воспроизвести племенное ядро разводимой породы крупного рогатого скота.</a:t>
            </a:r>
            <a:endParaRPr lang="ru-RU" sz="1300" cap="small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342900" lvl="0" indent="-342900" algn="just">
              <a:lnSpc>
                <a:spcPts val="22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Воспроизвести высокоценных быков-производителей для племенных предприятий.</a:t>
            </a:r>
            <a:endParaRPr lang="ru-RU" sz="1300" cap="small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342900" lvl="0" indent="-342900" algn="just">
              <a:lnSpc>
                <a:spcPts val="22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Бычков полученных методом трансплантации эмбрионов в раннем возрасте можно протестировать геномной оценкой по качества и от лучших из них получать </a:t>
            </a:r>
            <a:r>
              <a:rPr lang="ru-RU" sz="1300" cap="small" dirty="0" err="1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спермопродукцию</a:t>
            </a: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для отечественных коров. Геномная оценка уже сегодня позволяет на 70% гарантировать оценку быков по качеству, а существующее оборудование – разделять </a:t>
            </a:r>
            <a:r>
              <a:rPr lang="ru-RU" sz="1300" cap="small" dirty="0" err="1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спермопродукцию</a:t>
            </a: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 по полу, фасовать и замораживать </a:t>
            </a:r>
            <a:r>
              <a:rPr lang="ru-RU" sz="1300" cap="small" dirty="0" err="1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еë</a:t>
            </a: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endParaRPr lang="ru-RU" sz="1300" cap="small" dirty="0">
              <a:latin typeface="Arial" pitchFamily="34" charset="0"/>
              <a:ea typeface="Times New Roman"/>
              <a:cs typeface="Arial" pitchFamily="34" charset="0"/>
            </a:endParaRPr>
          </a:p>
          <a:p>
            <a:pPr marL="342900" lvl="0" indent="-342900" algn="just">
              <a:lnSpc>
                <a:spcPts val="22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300" cap="small" dirty="0" smtClean="0">
                <a:solidFill>
                  <a:srgbClr val="000000"/>
                </a:solidFill>
                <a:effectLst/>
                <a:latin typeface="Arial" pitchFamily="34" charset="0"/>
                <a:ea typeface="Times New Roman"/>
                <a:cs typeface="Arial" pitchFamily="34" charset="0"/>
              </a:rPr>
              <a:t>Трансплантация эмбрионов позволяет раскрыть преимущества использования сексированного семени для получения эмбрионов женского пола.</a:t>
            </a:r>
            <a:endParaRPr lang="ru-RU" sz="1300" cap="small" dirty="0"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</p:spTree>
    <p:extLst>
      <p:ext uri="{BB962C8B-B14F-4D97-AF65-F5344CB8AC3E}">
        <p14:creationId xmlns:p14="http://schemas.microsoft.com/office/powerpoint/2010/main" val="139878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10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705200001"/>
              </p:ext>
            </p:extLst>
          </p:nvPr>
        </p:nvGraphicFramePr>
        <p:xfrm>
          <a:off x="179512" y="1196752"/>
          <a:ext cx="8856984" cy="5204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509771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ГЕНЕТИЧЕСКИЕ АСПЕКТЫ ПРИ СОХРАНЕНИИ ГЕНОФОНДА ОТЕЧЕСТВЕННЫХ ПОРОД        </a:t>
            </a:r>
            <a:br>
              <a:rPr lang="ru-RU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КРУПНОГО РОГАТОГО СКОТА</a:t>
            </a:r>
            <a:endParaRPr lang="ru-RU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55679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1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2546195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2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8193" y="3538059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3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50912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4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544522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5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79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</a:t>
            </a:r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40879572"/>
              </p:ext>
            </p:extLst>
          </p:nvPr>
        </p:nvGraphicFramePr>
        <p:xfrm>
          <a:off x="179512" y="1196752"/>
          <a:ext cx="8856984" cy="5204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509771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УСЛОВИЯХ  ПАДЕНИЯ ЧИСЛЕННОСТИ МОЛОЧНЫХ ПОРОД КРУПНОГО РОГАТОГО СКОТА ОТЕЧЕСТВЕННОЙ СЕЛЕКЦИИ ПРОБЛЕМУ СОХРАНЕНИЯ И ДАЛЬНЕЙШЕГО ИСПОЛЬЗОВАНИЯ ИХ ГЕНОФОНДА НАМИ ПРЕДЛАГАЮТСЯ СЛЕДУЮЩИЕ МЕРОПРИЯТИЯ:</a:t>
            </a:r>
            <a:endParaRPr lang="ru-RU" sz="1600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55679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1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2546195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2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8193" y="3538059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3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450912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4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44522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5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0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</a:t>
            </a:r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01042893"/>
              </p:ext>
            </p:extLst>
          </p:nvPr>
        </p:nvGraphicFramePr>
        <p:xfrm>
          <a:off x="251520" y="980728"/>
          <a:ext cx="856895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417438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УСЛОВИЯХ  ПАДЕНИЯ ЧИСЛЕННОСТИ МОЛОЧНЫХ ПОРОД КРУПНОГО РОГАТОГО СКОТА ОТЕЧЕСТВЕННОЙ СЕЛЕКЦИИ ПРОБЛЕМУ СОХРАНЕНИЯ И ДАЛЬНЕЙШЕГО ИСПОЛЬЗОВАНИЯ ИХ ГЕНОФОНДА НАМИ ПРЕДЛАГАЮТСЯ СЛЕДУЮЩИЕ МЕРОПРИЯТИЯ:</a:t>
            </a:r>
            <a:endParaRPr lang="ru-RU" sz="1600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1248435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6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5708" y="2134597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7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61732" y="299695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8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61732" y="3861048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9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0110" y="4725144"/>
            <a:ext cx="663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10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1946" y="5589240"/>
            <a:ext cx="663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anose="02050604050505020204" pitchFamily="18" charset="0"/>
              </a:rPr>
              <a:t>11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5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1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small" dirty="0">
                <a:latin typeface="Arial Narrow" pitchFamily="34" charset="0"/>
              </a:rPr>
              <a:t>Относительная численность подконтрольного поголовья крупного рогатого скота молочных </a:t>
            </a:r>
            <a:r>
              <a:rPr lang="ru-RU" sz="1600" b="1" cap="small" dirty="0" smtClean="0">
                <a:latin typeface="Arial Narrow" pitchFamily="34" charset="0"/>
              </a:rPr>
              <a:t/>
            </a:r>
            <a:br>
              <a:rPr lang="ru-RU" sz="1600" b="1" cap="small" dirty="0" smtClean="0">
                <a:latin typeface="Arial Narrow" pitchFamily="34" charset="0"/>
              </a:rPr>
            </a:br>
            <a:r>
              <a:rPr lang="ru-RU" sz="1600" b="1" cap="small" dirty="0" smtClean="0">
                <a:latin typeface="Arial Narrow" pitchFamily="34" charset="0"/>
              </a:rPr>
              <a:t>и </a:t>
            </a:r>
            <a:r>
              <a:rPr lang="ru-RU" sz="1600" b="1" cap="small" dirty="0">
                <a:latin typeface="Arial Narrow" pitchFamily="34" charset="0"/>
              </a:rPr>
              <a:t>молочно-мясных пород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397944"/>
              </p:ext>
            </p:extLst>
          </p:nvPr>
        </p:nvGraphicFramePr>
        <p:xfrm>
          <a:off x="179513" y="913216"/>
          <a:ext cx="8754820" cy="5468112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schemeClr val="bg1">
                      <a:lumMod val="65000"/>
                      <a:alpha val="40000"/>
                    </a:schemeClr>
                  </a:outerShdw>
                </a:effectLst>
                <a:tableStyleId>{69CF1AB2-1976-4502-BF36-3FF5EA218861}</a:tableStyleId>
              </a:tblPr>
              <a:tblGrid>
                <a:gridCol w="2059958"/>
                <a:gridCol w="772484"/>
                <a:gridCol w="772484"/>
                <a:gridCol w="772484"/>
                <a:gridCol w="993194"/>
                <a:gridCol w="772484"/>
                <a:gridCol w="772484"/>
                <a:gridCol w="772484"/>
                <a:gridCol w="1066764"/>
              </a:tblGrid>
              <a:tr h="1800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Породы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Всего скота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В т. ч. коров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2007г.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2012 г.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63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2017г.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T w="63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2017г.±к 2007г.</a:t>
                      </a:r>
                      <a:endParaRPr lang="ru-RU" sz="105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2007г. 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2012г.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2017г.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effectLst/>
                        </a:rPr>
                        <a:t>2017г.± к 2007г.</a:t>
                      </a:r>
                      <a:endParaRPr lang="ru-RU" sz="105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Черно-пестрая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55,95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57,38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53,57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-2,38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56,05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56,88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52,81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-3,24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Голштинская черно-пестрая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2,59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16,27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13,68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2.59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6,91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17,70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15,11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Холмогорская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9,57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8,87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6,70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-2,87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9,72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8,81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6,35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-3,4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Симментальская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12,18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8,71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6,26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-5,9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11,78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8,29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5,84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-5,94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Красно-пестрая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3,84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5,82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5,45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3,65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5,69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5,32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1,67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Красная степная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5,63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4,31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3,66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-1,97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5,64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4,38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3,57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-2,07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</a:rPr>
                        <a:t>Айрширская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2,73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2,77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3,01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3,15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3,05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Ярославская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2,55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1,94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1,64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-0,9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2,56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2,02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1,70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-0,86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Бурая швицкая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1,86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1,49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1,08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-0,78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1,94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1,56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1,15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-0,79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Бестужевская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1,05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1,03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0,76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-0,29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0,96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0,88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-0,36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Голштинская красно-пестрая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0,12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0,13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0,11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Костромская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0,35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-0,25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0,61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0,42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-0,24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Сычевская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0,67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-0,37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0,28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-0,42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</a:rPr>
                        <a:t>Монбельярдская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0,30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0,30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Джерсейская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0,03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0,28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0,29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Суксунская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Красная горбатовская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-0,03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Горный скот Дагестана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0,027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0,017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0,029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0,018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Истобенская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0,025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-0,045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0,03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0,027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-0,043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Красная эстонская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0,03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0,022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-0,008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0,03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Красная датская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0,021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0,021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0,027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0,027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Якутский скот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0,010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0,010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</a:rPr>
                        <a:t>Шведиш</a:t>
                      </a:r>
                      <a:r>
                        <a:rPr lang="ru-RU" sz="1200" b="1" dirty="0">
                          <a:effectLst/>
                        </a:rPr>
                        <a:t> Рэд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Тагильская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0,005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-0,004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0,01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0,006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-0,004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51649" marR="51649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70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2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476672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/>
            <a:r>
              <a:rPr lang="ru-RU" sz="1600" b="1" cap="small" dirty="0">
                <a:latin typeface="Arial Narrow" panose="020B0606020202030204" pitchFamily="34" charset="0"/>
                <a:cs typeface="Arial" pitchFamily="34" charset="0"/>
              </a:rPr>
              <a:t>В соответствии с результатами Глобального банка данных ФАО о генетических ресурсах животных для продовольствия и сельского хозяйства (2007год), при классификации пород по степени риска их вымирания главными критериями считаются: размер популяции, тенденция изменения численности в последнее время, количество стад, степень чистоты породы. Общими параметрами, определяющими статус породы, являются: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09753401"/>
              </p:ext>
            </p:extLst>
          </p:nvPr>
        </p:nvGraphicFramePr>
        <p:xfrm>
          <a:off x="133654" y="1628800"/>
          <a:ext cx="883083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7227" y="1918573"/>
            <a:ext cx="672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2780928"/>
            <a:ext cx="64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366695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4582869"/>
            <a:ext cx="64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7227" y="5445224"/>
            <a:ext cx="744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8427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3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40424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small" dirty="0" smtClean="0">
                <a:latin typeface="Arial Narrow" pitchFamily="34" charset="0"/>
              </a:rPr>
              <a:t>Поголовье и продуктивность отечественных пород скота, требующих сохранения </a:t>
            </a:r>
            <a:br>
              <a:rPr lang="ru-RU" b="1" cap="small" dirty="0" smtClean="0">
                <a:latin typeface="Arial Narrow" pitchFamily="34" charset="0"/>
              </a:rPr>
            </a:br>
            <a:r>
              <a:rPr lang="ru-RU" b="1" cap="small" dirty="0" smtClean="0">
                <a:latin typeface="Arial Narrow" pitchFamily="34" charset="0"/>
              </a:rPr>
              <a:t>(бонитировка 2017 год)</a:t>
            </a:r>
            <a:endParaRPr lang="ru-RU" b="1" cap="small" dirty="0">
              <a:latin typeface="Arial Narrow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896507"/>
              </p:ext>
            </p:extLst>
          </p:nvPr>
        </p:nvGraphicFramePr>
        <p:xfrm>
          <a:off x="179512" y="1122318"/>
          <a:ext cx="8784977" cy="5042987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schemeClr val="bg1">
                      <a:lumMod val="65000"/>
                      <a:alpha val="40000"/>
                    </a:schemeClr>
                  </a:outerShdw>
                </a:effectLst>
                <a:tableStyleId>{69CF1AB2-1976-4502-BF36-3FF5EA218861}</a:tableStyleId>
              </a:tblPr>
              <a:tblGrid>
                <a:gridCol w="1848476"/>
                <a:gridCol w="1108143"/>
                <a:gridCol w="1352759"/>
                <a:gridCol w="1350401"/>
                <a:gridCol w="1220725"/>
                <a:gridCol w="1068650"/>
                <a:gridCol w="835823"/>
              </a:tblGrid>
              <a:tr h="29750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</a:rPr>
                        <a:t>Порода</a:t>
                      </a:r>
                      <a:r>
                        <a:rPr lang="ru-RU" sz="1100" b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Классификация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пород по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статусу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Все категории хозяйств</a:t>
                      </a:r>
                      <a:endParaRPr lang="ru-RU" sz="11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0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количество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хозяйств</a:t>
                      </a:r>
                      <a:endParaRPr lang="ru-RU" sz="11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всего коров,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тыс. гол.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удой,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кг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жира,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%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белка,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%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Холмогорская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уязвимый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224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87,39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5989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4,24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3,18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Красно-пестрая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уязвимый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70,06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6260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3.93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3.17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Красная степная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уязвимый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48,74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4881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3,99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3,23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Ярославская</a:t>
                      </a:r>
                      <a:endParaRPr lang="ru-RU" sz="11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уязвимый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22,44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5817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3,83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3,15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Бестужевская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уязвимый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9,15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4057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3,82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3,18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Костромская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 надежный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5,25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5750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4,04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3,21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Сычевская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 надежный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3,90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4949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3,88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3,28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Кавказская бурая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угрожающий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1,09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3301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3,84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3,38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Красная горбатовская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угрожающий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5166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4,21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3,27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Суксунская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угрожающий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1,16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4446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4,05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3,07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</a:rPr>
                        <a:t>Горный скот Дагестан</a:t>
                      </a:r>
                      <a:endParaRPr lang="ru-RU" sz="1100" b="1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угрожающий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0,45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2069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4,08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3,79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Истобенская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угрожающий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0,35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5309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3,88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3,25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Тагильская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критический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0,08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3480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3,92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3,11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75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Якутский скот</a:t>
                      </a:r>
                      <a:endParaRPr lang="ru-RU" sz="1100" b="1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критический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0,10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725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4,88</a:t>
                      </a:r>
                      <a:endParaRPr lang="ru-RU" sz="11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3,46</a:t>
                      </a:r>
                      <a:endParaRPr lang="ru-RU" sz="11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635" marR="59635" marT="8283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</p:spTree>
    <p:extLst>
      <p:ext uri="{BB962C8B-B14F-4D97-AF65-F5344CB8AC3E}">
        <p14:creationId xmlns:p14="http://schemas.microsoft.com/office/powerpoint/2010/main" val="333901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4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620688"/>
            <a:ext cx="8928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small" dirty="0" smtClean="0"/>
              <a:t>Динамика численности скота холмогорской породы в Российской Федерации (данные бонитировки)</a:t>
            </a:r>
            <a:endParaRPr lang="ru-RU" sz="1600" b="1" cap="small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821161"/>
              </p:ext>
            </p:extLst>
          </p:nvPr>
        </p:nvGraphicFramePr>
        <p:xfrm>
          <a:off x="251520" y="1196752"/>
          <a:ext cx="8640961" cy="466293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52004"/>
                <a:gridCol w="2052004"/>
                <a:gridCol w="1975191"/>
                <a:gridCol w="2561762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                                    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Поголовье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Удельный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вес породы, %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всего скота, </a:t>
                      </a:r>
                      <a:r>
                        <a:rPr lang="en-US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тыс. гол.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в т.ч. коров,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тыс. гол.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1992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1219,2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681,0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7,3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1997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541,5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317,3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8,</a:t>
                      </a: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</a:t>
                      </a: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02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436,4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250,1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8,2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</a:t>
                      </a: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07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358,1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205,1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9,7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201</a:t>
                      </a: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285,8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</a:t>
                      </a: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63,5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8,9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187,9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103,6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6,7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в </a:t>
                      </a:r>
                      <a:r>
                        <a:rPr lang="ru-RU" sz="1200" i="1" dirty="0" smtClean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том числе</a:t>
                      </a:r>
                      <a:r>
                        <a:rPr lang="ru-RU" sz="1200" i="1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: </a:t>
                      </a:r>
                      <a:r>
                        <a:rPr lang="ru-RU" sz="1200" i="1" dirty="0" smtClean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Татарстанский </a:t>
                      </a:r>
                      <a:r>
                        <a:rPr lang="ru-RU" sz="1200" i="1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тип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2007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169,5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93,2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4,3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2012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158,1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83,5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4,8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2017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88,3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43,5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3,9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Печорский тип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2007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3,9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2,4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0,2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2012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5,5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3,6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0,2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2017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6,0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3,8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/>
                          <a:ea typeface="MS Mincho"/>
                          <a:cs typeface="Times New Roman"/>
                        </a:rPr>
                        <a:t>0,3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</p:spTree>
    <p:extLst>
      <p:ext uri="{BB962C8B-B14F-4D97-AF65-F5344CB8AC3E}">
        <p14:creationId xmlns:p14="http://schemas.microsoft.com/office/powerpoint/2010/main" val="76861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5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2656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small" dirty="0" smtClean="0">
                <a:latin typeface="Arial Narrow" pitchFamily="34" charset="0"/>
              </a:rPr>
              <a:t>Генеалогическая структура и классификация линий холмогорской породы </a:t>
            </a:r>
          </a:p>
          <a:p>
            <a:pPr algn="ctr"/>
            <a:r>
              <a:rPr lang="ru-RU" b="1" cap="small" dirty="0" smtClean="0">
                <a:latin typeface="Arial Narrow" pitchFamily="34" charset="0"/>
              </a:rPr>
              <a:t>крупного рогатого скота</a:t>
            </a:r>
            <a:endParaRPr lang="ru-RU" b="1" cap="small" dirty="0">
              <a:latin typeface="Arial Narrow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905389"/>
              </p:ext>
            </p:extLst>
          </p:nvPr>
        </p:nvGraphicFramePr>
        <p:xfrm>
          <a:off x="323526" y="1100129"/>
          <a:ext cx="8568953" cy="502107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2448274"/>
                <a:gridCol w="936104"/>
                <a:gridCol w="864096"/>
                <a:gridCol w="1368152"/>
                <a:gridCol w="1224136"/>
                <a:gridCol w="1728191"/>
              </a:tblGrid>
              <a:tr h="18185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Линия,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Arial Narrow" panose="020B0606020202030204" pitchFamily="34" charset="0"/>
                        </a:rPr>
                        <a:t>Родственная группа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Arial Narrow" panose="020B0606020202030204" pitchFamily="34" charset="0"/>
                        </a:rPr>
                        <a:t>Всего маточного поголовья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Narrow" panose="020B0606020202030204" pitchFamily="34" charset="0"/>
                        </a:rPr>
                        <a:t>В том числе</a:t>
                      </a:r>
                      <a:endParaRPr lang="ru-RU" sz="1100" b="1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8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коровы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Arial Narrow" panose="020B0606020202030204" pitchFamily="34" charset="0"/>
                        </a:rPr>
                        <a:t>Телки всех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возраст.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201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гол.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всех возрастов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в т.ч. </a:t>
                      </a:r>
                      <a:r>
                        <a:rPr lang="ru-RU" sz="1100" b="1" dirty="0" smtClean="0">
                          <a:effectLst/>
                          <a:latin typeface="Arial Narrow" panose="020B0606020202030204" pitchFamily="34" charset="0"/>
                        </a:rPr>
                        <a:t>1 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отела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Вис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Бэк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Айдиала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1013415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52752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32,8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31912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9616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20840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Narrow" panose="020B0606020202030204" pitchFamily="34" charset="0"/>
                        </a:rPr>
                        <a:t>Говернер Оф. Корнейшна 629472</a:t>
                      </a:r>
                      <a:endParaRPr lang="ru-RU" sz="1100" b="1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448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0.3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193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137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255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Монтвик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Чифтейна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95679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28965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18,0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16823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4565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12142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Рефлекшн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Соверинга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198998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48179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30,0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22322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8533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25857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Розейф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Ситейшна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267150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1961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1,2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766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83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495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Силинг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Трайджун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Рокита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252803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9722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6,0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4028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941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5694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Пабст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Говернера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 882933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215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0,19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175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Весельчака СХ-141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180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0,1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180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Вестника СХ-140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461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0,28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308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153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Любимца СХ-778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97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0,06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48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Наилучшего СХ-856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3781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2,35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2756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622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1025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Алычка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МХ-2307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211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0,13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211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Цветка СХ-1139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1372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0,85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1171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201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Хлопчатника СХ-1097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2721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1,69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2002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385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719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Arial Narrow" panose="020B0606020202030204" pitchFamily="34" charset="0"/>
                        </a:rPr>
                        <a:t>Лимона СХ-721</a:t>
                      </a:r>
                      <a:endParaRPr lang="ru-RU" sz="1100" b="1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3534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2,2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2670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756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864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Комелька СХ-1358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1919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1,19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1141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367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778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Артиста СХ-1154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r>
                        <a:rPr lang="ru-RU" sz="1100" dirty="0" smtClean="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-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Рекорда Х-80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411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0,25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346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65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  <a:latin typeface="Arial Narrow" panose="020B0606020202030204" pitchFamily="34" charset="0"/>
                        </a:rPr>
                        <a:t>Гармона</a:t>
                      </a: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 140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509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0,31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351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70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158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Гибрида СКХ-363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479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0,3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338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54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141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Пловца СКХ-428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428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0,26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281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39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147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Прочие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2330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1,42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1412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500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918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BECF0"/>
                    </a:solidFill>
                  </a:tcPr>
                </a:tc>
              </a:tr>
              <a:tr h="18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Arial Narrow" panose="020B0606020202030204" pitchFamily="34" charset="0"/>
                        </a:rPr>
                        <a:t>Итого по РФ</a:t>
                      </a:r>
                      <a:endParaRPr lang="ru-RU" sz="11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160678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89438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Arial Narrow" panose="020B0606020202030204" pitchFamily="34" charset="0"/>
                        </a:rPr>
                        <a:t>26787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Arial Narrow" panose="020B0606020202030204" pitchFamily="34" charset="0"/>
                        </a:rPr>
                        <a:t>71240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9301" marR="59301" marT="0" marB="0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</p:spTree>
    <p:extLst>
      <p:ext uri="{BB962C8B-B14F-4D97-AF65-F5344CB8AC3E}">
        <p14:creationId xmlns:p14="http://schemas.microsoft.com/office/powerpoint/2010/main" val="139806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6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78413"/>
            <a:ext cx="914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small" dirty="0" smtClean="0">
                <a:latin typeface="Arial Narrow" pitchFamily="34" charset="0"/>
              </a:rPr>
              <a:t>Племенные ресурсы молочного скотоводства Российской Федерации</a:t>
            </a:r>
          </a:p>
          <a:p>
            <a:pPr algn="ctr"/>
            <a:r>
              <a:rPr lang="ru-RU" b="1" cap="small" dirty="0" smtClean="0">
                <a:latin typeface="Arial Narrow" pitchFamily="34" charset="0"/>
              </a:rPr>
              <a:t>(по данным отчетов приложений 27 к Административному регламенту)</a:t>
            </a:r>
            <a:endParaRPr lang="ru-RU" b="1" cap="small" dirty="0">
              <a:latin typeface="Arial Narrow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506278"/>
              </p:ext>
            </p:extLst>
          </p:nvPr>
        </p:nvGraphicFramePr>
        <p:xfrm>
          <a:off x="179512" y="1270236"/>
          <a:ext cx="8784977" cy="4319004"/>
        </p:xfrm>
        <a:graphic>
          <a:graphicData uri="http://schemas.openxmlformats.org/drawingml/2006/table">
            <a:tbl>
              <a:tblPr firstRow="1" firstCol="1" bandRow="1"/>
              <a:tblGrid>
                <a:gridCol w="1597268"/>
                <a:gridCol w="1016444"/>
                <a:gridCol w="1016444"/>
                <a:gridCol w="1234253"/>
                <a:gridCol w="1089047"/>
                <a:gridCol w="1332016"/>
                <a:gridCol w="1499505"/>
              </a:tblGrid>
              <a:tr h="5040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Порода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Быки и семя, имеющиеся на 01.01.2018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Быки выбывшие, от которых имеется запас семени на 01.01.2018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16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Живые быки, гол.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Заморожено семени с начала года (тыс. доз)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Наличие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замороженного семени на отчетную дату (тыс. доз)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Выбывшие быки, гол.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Заморожено семени с начала года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(тыс. доз)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наличие замороженного семени на отчетную дату (тыс. доз)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Бестужевская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9,39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11,299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183,549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Горный скот Дагестана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Истобенская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6,166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Кавказская бурая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Костромская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0,1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4,385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29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118,058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Красная горбатовская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0,1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0,1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132,565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Красная степная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79,468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100,368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52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3,9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397,725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Суксунская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0,845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Сычевская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14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55,6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267,3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0,1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216,8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Тагильская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6,622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19,555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Холмогорская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63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329,214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937,825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241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25,095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1864,302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Якутский скот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0,316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0,316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68,642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Ярославская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41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153,64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241,799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151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48,002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996,318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Итого: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152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634,45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1582,947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548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77,097</a:t>
                      </a:r>
                      <a:endParaRPr lang="ru-RU" sz="11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Times New Roman"/>
                          <a:cs typeface="Arial" pitchFamily="34" charset="0"/>
                        </a:rPr>
                        <a:t>3984,97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0512" marR="60512" marT="0" marB="0" anchor="ctr">
                    <a:lnL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ECF0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</p:spTree>
    <p:extLst>
      <p:ext uri="{BB962C8B-B14F-4D97-AF65-F5344CB8AC3E}">
        <p14:creationId xmlns:p14="http://schemas.microsoft.com/office/powerpoint/2010/main" val="119261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7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6405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small" dirty="0" smtClean="0">
                <a:latin typeface="Arial Narrow" pitchFamily="34" charset="0"/>
              </a:rPr>
              <a:t>Поголовье и продуктивность генофондных стад (на 1.01.2018)</a:t>
            </a:r>
            <a:endParaRPr lang="ru-RU" b="1" cap="small" dirty="0">
              <a:latin typeface="Arial Narrow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89602"/>
              </p:ext>
            </p:extLst>
          </p:nvPr>
        </p:nvGraphicFramePr>
        <p:xfrm>
          <a:off x="467544" y="980728"/>
          <a:ext cx="8280920" cy="4464495"/>
        </p:xfrm>
        <a:graphic>
          <a:graphicData uri="http://schemas.openxmlformats.org/drawingml/2006/table">
            <a:tbl>
              <a:tblPr>
                <a:effectLst>
                  <a:outerShdw blurRad="63500" sx="102000" sy="102000" algn="ctr" rotWithShape="0">
                    <a:schemeClr val="bg1">
                      <a:lumMod val="65000"/>
                      <a:alpha val="40000"/>
                    </a:schemeClr>
                  </a:outerShdw>
                </a:effectLst>
                <a:tableStyleId>{69CF1AB2-1976-4502-BF36-3FF5EA218861}</a:tableStyleId>
              </a:tblPr>
              <a:tblGrid>
                <a:gridCol w="2760308"/>
                <a:gridCol w="920102"/>
                <a:gridCol w="920102"/>
                <a:gridCol w="920102"/>
                <a:gridCol w="920102"/>
                <a:gridCol w="920102"/>
                <a:gridCol w="920102"/>
              </a:tblGrid>
              <a:tr h="34235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Порода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 Narrow" panose="020B0606020202030204" pitchFamily="34" charset="0"/>
                        </a:rPr>
                        <a:t>Генофондные  хозяйства</a:t>
                      </a:r>
                      <a:endParaRPr lang="ru-RU" sz="1200" b="1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62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кол-во, хозяйств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поголовье, гол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всего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коров, гол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удой,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кг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жира,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белка,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%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Холмогорская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    394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311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3412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3,64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3,21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effectLst/>
                          <a:latin typeface="Arial Narrow" panose="020B0606020202030204" pitchFamily="34" charset="0"/>
                        </a:rPr>
                        <a:t>Истобенская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696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455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5309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3,88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3,25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Бурая швицкая (кавказский тип)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5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1959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1098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3301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3,84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3,38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Arial Narrow" panose="020B0606020202030204" pitchFamily="34" charset="0"/>
                        </a:rPr>
                        <a:t>Бестужевская</a:t>
                      </a:r>
                      <a:endParaRPr lang="ru-RU" sz="1200" b="1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1947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870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5661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3,87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3,20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Тагильская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168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3480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3,92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3,11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Горный скот Дагестан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2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750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477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2069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4,08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3,79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Якутский скот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270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95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725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4,88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3,46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857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anose="020B0606020202030204" pitchFamily="34" charset="0"/>
                        </a:rPr>
                        <a:t>Итого по всем породам</a:t>
                      </a:r>
                      <a:endParaRPr lang="ru-RU" sz="1200" b="1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14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6184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3406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Arial Narrow" panose="020B0606020202030204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9525" marB="0" anchor="ctr"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</p:spTree>
    <p:extLst>
      <p:ext uri="{BB962C8B-B14F-4D97-AF65-F5344CB8AC3E}">
        <p14:creationId xmlns:p14="http://schemas.microsoft.com/office/powerpoint/2010/main" val="292550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8100392" y="0"/>
            <a:ext cx="1043608" cy="4046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Слайд 8</a:t>
            </a:r>
            <a:endParaRPr lang="ru-RU" sz="1400" b="1" dirty="0">
              <a:ln w="1905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95372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small" dirty="0" smtClean="0">
                <a:latin typeface="Arial Narrow" pitchFamily="34" charset="0"/>
              </a:rPr>
              <a:t>Селекционные методы сохранения и совершенствования генофонда</a:t>
            </a:r>
            <a:endParaRPr lang="ru-RU" b="1" cap="small" dirty="0"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764704"/>
            <a:ext cx="8568952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ts val="2600"/>
              </a:lnSpc>
            </a:pPr>
            <a:r>
              <a:rPr lang="ru-RU" sz="1600" b="1" cap="small" dirty="0" smtClean="0">
                <a:latin typeface="Arial Narrow" panose="020B0606020202030204" pitchFamily="34" charset="0"/>
                <a:cs typeface="Arial" panose="020B0604020202020204" pitchFamily="34" charset="0"/>
              </a:rPr>
              <a:t>Основная задача генофондных хозяйств заключается в сохранении и воспроизведении в поколениях генофонда исчезающей породы</a:t>
            </a:r>
          </a:p>
          <a:p>
            <a:pPr indent="266700" algn="just">
              <a:lnSpc>
                <a:spcPts val="2600"/>
              </a:lnSpc>
            </a:pPr>
            <a:r>
              <a:rPr lang="ru-RU" sz="1600" b="1" cap="small" dirty="0" smtClean="0">
                <a:latin typeface="Arial Narrow" panose="020B0606020202030204" pitchFamily="34" charset="0"/>
                <a:cs typeface="Arial" panose="020B0604020202020204" pitchFamily="34" charset="0"/>
              </a:rPr>
              <a:t>Решение этих  задач возможно при выполнении ряда условий, главными из которых являются: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6381328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cap="small" dirty="0"/>
              <a:t>Методы и способы сохранения  генофондных </a:t>
            </a:r>
            <a:r>
              <a:rPr lang="ru-RU" sz="1400" b="1" cap="small" dirty="0" smtClean="0"/>
              <a:t>пород крупного </a:t>
            </a:r>
            <a:r>
              <a:rPr lang="ru-RU" sz="1400" b="1" cap="small" dirty="0"/>
              <a:t>рогатого скота отечественной селекции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37394642"/>
              </p:ext>
            </p:extLst>
          </p:nvPr>
        </p:nvGraphicFramePr>
        <p:xfrm>
          <a:off x="179512" y="1628800"/>
          <a:ext cx="883083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2338" y="1988840"/>
            <a:ext cx="672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821766" y="3068960"/>
            <a:ext cx="64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4134135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390257" y="5229200"/>
            <a:ext cx="64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8562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250</TotalTime>
  <Words>2209</Words>
  <Application>Microsoft Office PowerPoint</Application>
  <PresentationFormat>Экран (4:3)</PresentationFormat>
  <Paragraphs>833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Начальная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Аджибеков</dc:creator>
  <cp:lastModifiedBy>pntiv</cp:lastModifiedBy>
  <cp:revision>22</cp:revision>
  <cp:lastPrinted>2019-02-27T09:57:18Z</cp:lastPrinted>
  <dcterms:created xsi:type="dcterms:W3CDTF">2018-10-01T12:51:22Z</dcterms:created>
  <dcterms:modified xsi:type="dcterms:W3CDTF">2019-02-27T09:57:48Z</dcterms:modified>
</cp:coreProperties>
</file>