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2" r:id="rId6"/>
    <p:sldId id="265" r:id="rId7"/>
    <p:sldId id="264" r:id="rId8"/>
    <p:sldId id="25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07" autoAdjust="0"/>
  </p:normalViewPr>
  <p:slideViewPr>
    <p:cSldViewPr snapToGrid="0">
      <p:cViewPr varScale="1">
        <p:scale>
          <a:sx n="78" d="100"/>
          <a:sy n="78" d="100"/>
        </p:scale>
        <p:origin x="-90" y="-5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F:\&#1057;&#1072;&#1076;&#1091;&#1086;&#1074;%20&#1053;\&#1054;&#1055;&#1067;&#1058;%20&#8470;1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51534973145807"/>
          <c:y val="3.4858405055696415E-2"/>
          <c:w val="0.50285230641545031"/>
          <c:h val="0.83380724711864707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Лист4!$P$57:$P$59</c:f>
              <c:strCache>
                <c:ptCount val="3"/>
                <c:pt idx="0">
                  <c:v>молочные</c:v>
                </c:pt>
                <c:pt idx="1">
                  <c:v>комбинированные</c:v>
                </c:pt>
                <c:pt idx="2">
                  <c:v>мясные</c:v>
                </c:pt>
              </c:strCache>
            </c:strRef>
          </c:cat>
          <c:val>
            <c:numRef>
              <c:f>Лист4!$Q$57:$Q$59</c:f>
              <c:numCache>
                <c:formatCode>0.0%</c:formatCode>
                <c:ptCount val="3"/>
                <c:pt idx="0">
                  <c:v>0.187</c:v>
                </c:pt>
                <c:pt idx="1">
                  <c:v>0.185</c:v>
                </c:pt>
                <c:pt idx="2">
                  <c:v>0.628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0220977891655719E-2"/>
          <c:y val="0.84694152346120755"/>
          <c:w val="0.97133363195507749"/>
          <c:h val="0.1027628909664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  <a:latin typeface="Calibri" panose="020F0502020204030204" pitchFamily="34" charset="0"/>
        </a:defRPr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715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433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74974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093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41372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4501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263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97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027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22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35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713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076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587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78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50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CB86E-EF3C-4741-8DCD-E812250022C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E48BDF3-998F-4B56-B97D-0996419CC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633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83706" y="5796171"/>
            <a:ext cx="85112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1400" i="1" baseline="30000" dirty="0" smtClean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kk-KZ" sz="14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ФГБНУ ФНЦ ВИЖ</a:t>
            </a:r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им. Л.К. Эрнста, Россия, г. Подольск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1400" i="1" baseline="30000" dirty="0" smtClean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НАО «Западно-Казахстанский аграрно-технический университет, Казахстан, г. Уральск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2639" y="2012211"/>
            <a:ext cx="71236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ПЕРСПЕКТИВЫ ИСПОЛЬЗОВАНИЯ ГЕНОМНОЙ СЕЛЕКЦИИ </a:t>
            </a:r>
          </a:p>
          <a:p>
            <a:pPr algn="ctr"/>
            <a:r>
              <a:rPr lang="ru-RU" sz="22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В РЕСПУБЛИКЕ КАЗАХСТАН</a:t>
            </a:r>
            <a:endParaRPr lang="ru-RU" sz="2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72639" y="3092208"/>
            <a:ext cx="70191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b="1" i="1" dirty="0">
                <a:latin typeface="Calibri" panose="020F0502020204030204" pitchFamily="34" charset="0"/>
                <a:ea typeface="Times New Roman" panose="02020603050405020304" pitchFamily="18" charset="0"/>
              </a:rPr>
              <a:t>III Емельяновские чтения</a:t>
            </a:r>
          </a:p>
          <a:p>
            <a:pPr algn="ctr">
              <a:spcAft>
                <a:spcPts val="0"/>
              </a:spcAft>
            </a:pPr>
            <a:endParaRPr lang="ru-RU" sz="1400" b="1" i="1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400" b="1" i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II научно-практическая конференция</a:t>
            </a:r>
            <a:endParaRPr lang="ru-RU" sz="1400" b="1" i="1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400" b="1" i="1" dirty="0">
                <a:latin typeface="Calibri" panose="020F0502020204030204" pitchFamily="34" charset="0"/>
                <a:ea typeface="Times New Roman" panose="02020603050405020304" pitchFamily="18" charset="0"/>
              </a:rPr>
              <a:t>«Аграрная наука на современном </a:t>
            </a:r>
            <a:r>
              <a:rPr lang="ru-RU" sz="1400" b="1" i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этапе: состояние</a:t>
            </a:r>
            <a:r>
              <a:rPr lang="ru-RU" sz="1400" b="1" i="1" dirty="0">
                <a:latin typeface="Calibri" panose="020F0502020204030204" pitchFamily="34" charset="0"/>
                <a:ea typeface="Times New Roman" panose="02020603050405020304" pitchFamily="18" charset="0"/>
              </a:rPr>
              <a:t>, проблемы, перспективы»</a:t>
            </a:r>
          </a:p>
          <a:p>
            <a:pPr algn="ctr">
              <a:spcAft>
                <a:spcPts val="0"/>
              </a:spcAft>
            </a:pPr>
            <a:endParaRPr lang="ru-RU" sz="1400" b="1" i="1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400" b="1" i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28 </a:t>
            </a:r>
            <a:r>
              <a:rPr lang="ru-RU" sz="1400" b="1" i="1" dirty="0">
                <a:latin typeface="Calibri" panose="020F0502020204030204" pitchFamily="34" charset="0"/>
                <a:ea typeface="Times New Roman" panose="02020603050405020304" pitchFamily="18" charset="0"/>
              </a:rPr>
              <a:t>февраля 2019 года</a:t>
            </a:r>
            <a:endParaRPr lang="ru-RU" sz="1400" dirty="0">
              <a:latin typeface="Calibri" panose="020F0502020204030204" pitchFamily="34" charset="0"/>
            </a:endParaRPr>
          </a:p>
        </p:txBody>
      </p:sp>
      <p:pic>
        <p:nvPicPr>
          <p:cNvPr id="8" name="Picture 2" descr="ФГБНУ ФНЦ ВИЖ им. Л.К. Эрнст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7" r="78489"/>
          <a:stretch/>
        </p:blipFill>
        <p:spPr bwMode="auto">
          <a:xfrm>
            <a:off x="8102872" y="172812"/>
            <a:ext cx="1201783" cy="1039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0593" y="4725796"/>
            <a:ext cx="10363200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Харжау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А.</a:t>
            </a:r>
            <a:r>
              <a:rPr lang="ru-RU" b="1" baseline="30000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1,2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Шамшидин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А.С.</a:t>
            </a:r>
            <a:r>
              <a:rPr lang="ru-RU" b="1" baseline="30000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Сермягин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А.А.</a:t>
            </a:r>
            <a:r>
              <a:rPr lang="ru-RU" b="1" baseline="30000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lang="ru-RU" sz="1400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" t="10375" r="44100" b="80875"/>
          <a:stretch/>
        </p:blipFill>
        <p:spPr bwMode="auto">
          <a:xfrm>
            <a:off x="1572768" y="172812"/>
            <a:ext cx="6144768" cy="85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708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8214" y="4108892"/>
            <a:ext cx="414527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i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Породы молочного направления: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Ч</a:t>
            </a:r>
            <a:r>
              <a:rPr lang="ru-RU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ерно-пестрая – 69 960 гол.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Голштинская черно-пестрая – 33 061 гол.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Голштинская красно-пестрая – 951 гол.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Красная степная – 12 689 гол.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Аулиеатинская – 15 341 гол.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err="1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Бестужевская</a:t>
            </a:r>
            <a:r>
              <a:rPr lang="ru-RU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– 99 гол.</a:t>
            </a:r>
            <a:endParaRPr lang="ru-RU" sz="1600" dirty="0">
              <a:latin typeface="Calibri" panose="020F050202020403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317966" y="221788"/>
            <a:ext cx="596537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Численность поголовья</a:t>
            </a:r>
            <a:r>
              <a:rPr kumimoji="0" lang="ru-RU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во всех категориях хозяйств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 1 февраля 2019 г.</a:t>
            </a:r>
            <a:r>
              <a:rPr kumimoji="0" lang="ru-RU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b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7 409,8 тыс. гол.</a:t>
            </a:r>
            <a:r>
              <a:rPr kumimoji="0" lang="ru-RU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том числе племенных – 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706 363</a:t>
            </a:r>
            <a:r>
              <a:rPr kumimoji="0" lang="ru-RU" b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гол.</a:t>
            </a:r>
            <a:r>
              <a:rPr kumimoji="0" lang="ru-RU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леменного КРС</a:t>
            </a:r>
            <a:endParaRPr kumimoji="0" lang="ru-RU" sz="240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2419" y="116538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из них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132 101 </a:t>
            </a:r>
            <a:r>
              <a:rPr lang="ru-RU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голов молочного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130 404</a:t>
            </a:r>
            <a:r>
              <a:rPr lang="ru-RU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голов комбинированного 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443 858</a:t>
            </a:r>
            <a:r>
              <a:rPr lang="ru-RU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голов мясного направления продуктивности.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09139" y="2607769"/>
            <a:ext cx="7564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Ср. молочная продуктивность коров в племенных хозяйствах=</a:t>
            </a:r>
            <a:r>
              <a:rPr lang="ru-RU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6500-7200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кг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Выход приплода на 100 коров=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78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гол.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10853" y="3496830"/>
            <a:ext cx="681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Численность племенного скота по направлениям продуктивности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044009" y="4108892"/>
            <a:ext cx="41452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i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Породы комбинированного направления: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Алатауская</a:t>
            </a:r>
            <a:r>
              <a:rPr lang="ru-RU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– 78 159 гол.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Симментальская – 52 114 гол.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Швицкая – 131 гол.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875781" y="4108892"/>
            <a:ext cx="373274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i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Породы мясного направления: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Казахская белоголовая</a:t>
            </a:r>
            <a:r>
              <a:rPr lang="ru-RU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– 250 094 гол.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Абердин-ангус – 76 386 гол.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Аулиекольская – 43 817 гол.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Герефордская – 44 366 гол.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Санта-гертруда – 21 205 гол.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Шароле </a:t>
            </a:r>
            <a:r>
              <a:rPr lang="ru-RU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– 1 893 гол.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Calibri" panose="020F0502020204030204" pitchFamily="34" charset="0"/>
              </a:rPr>
              <a:t>Калмыцкая – 3 782 гол.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Calibri" panose="020F0502020204030204" pitchFamily="34" charset="0"/>
              </a:rPr>
              <a:t>Обрак – 1 136 гол.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err="1" smtClean="0">
                <a:latin typeface="Calibri" panose="020F0502020204030204" pitchFamily="34" charset="0"/>
              </a:rPr>
              <a:t>Галловейская</a:t>
            </a:r>
            <a:r>
              <a:rPr lang="ru-RU" sz="1600" dirty="0" smtClean="0">
                <a:latin typeface="Calibri" panose="020F0502020204030204" pitchFamily="34" charset="0"/>
              </a:rPr>
              <a:t> – 521 гол.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err="1" smtClean="0">
                <a:latin typeface="Calibri" panose="020F0502020204030204" pitchFamily="34" charset="0"/>
              </a:rPr>
              <a:t>Лимузинская</a:t>
            </a:r>
            <a:r>
              <a:rPr lang="ru-RU" sz="1600" dirty="0" smtClean="0">
                <a:latin typeface="Calibri" panose="020F0502020204030204" pitchFamily="34" charset="0"/>
              </a:rPr>
              <a:t> – 658 гол.</a:t>
            </a:r>
            <a:endParaRPr lang="ru-RU" sz="1600" dirty="0">
              <a:latin typeface="Calibri" panose="020F0502020204030204" pitchFamily="34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1457604"/>
              </p:ext>
            </p:extLst>
          </p:nvPr>
        </p:nvGraphicFramePr>
        <p:xfrm>
          <a:off x="286260" y="221788"/>
          <a:ext cx="3031706" cy="2020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7307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8046" y="1318429"/>
            <a:ext cx="9056914" cy="1774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 </a:t>
            </a:r>
            <a:r>
              <a:rPr lang="ru-RU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внедрения системы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автоматизация учёта животных, селекционной и племенной работы, а также информационного обмена между субъектами животноводства, ассоциациями племенных заводчиков, лабораториями, государственными органами и другими организациями основе информационных технологий.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1600" dirty="0" smtClean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разрабатывается и внедряется компанией ТОО «НИЦ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ЖиВ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с 2010 года.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1715" t="22476" r="27643" b="11619"/>
          <a:stretch/>
        </p:blipFill>
        <p:spPr>
          <a:xfrm>
            <a:off x="6174377" y="2994653"/>
            <a:ext cx="6017623" cy="3863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288175" y="148864"/>
            <a:ext cx="6096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Информационно-аналитическая система</a:t>
            </a: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«Республиканская система животноводства»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8046" y="3363208"/>
            <a:ext cx="6766560" cy="2572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задачи, решаемые системой</a:t>
            </a: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750"/>
              </a:spcAft>
              <a:buFont typeface="Wingdings" panose="05000000000000000000" pitchFamily="2" charset="2"/>
              <a:buChar char=""/>
              <a:tabLst>
                <a:tab pos="630555" algn="l"/>
              </a:tabLst>
            </a:pP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внутрихозяйственный зоотехнический и племенной учёт (АРМ* хозяйства); </a:t>
            </a:r>
          </a:p>
          <a:p>
            <a:pPr marL="342900" lvl="0" indent="-342900" algn="just">
              <a:lnSpc>
                <a:spcPct val="115000"/>
              </a:lnSpc>
              <a:spcAft>
                <a:spcPts val="750"/>
              </a:spcAft>
              <a:buFont typeface="Wingdings" panose="05000000000000000000" pitchFamily="2" charset="2"/>
              <a:buChar char=""/>
              <a:tabLst>
                <a:tab pos="630555" algn="l"/>
              </a:tabLst>
            </a:pP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взаимодействие хозяйств с Республиканскими палатами (АРМ палаты); </a:t>
            </a:r>
          </a:p>
          <a:p>
            <a:pPr marL="342900" lvl="0" indent="-342900" algn="just">
              <a:lnSpc>
                <a:spcPct val="115000"/>
              </a:lnSpc>
              <a:spcAft>
                <a:spcPts val="750"/>
              </a:spcAft>
              <a:buFont typeface="Wingdings" panose="05000000000000000000" pitchFamily="2" charset="2"/>
              <a:buChar char=""/>
              <a:tabLst>
                <a:tab pos="630555" algn="l"/>
              </a:tabLst>
            </a:pP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поддержка процесса субсидирования животноводства (АРМ </a:t>
            </a:r>
            <a:r>
              <a:rPr lang="ru-RU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акиматов</a:t>
            </a: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); </a:t>
            </a:r>
          </a:p>
          <a:p>
            <a:pPr marL="342900" lvl="0" indent="-342900" algn="just">
              <a:lnSpc>
                <a:spcPct val="115000"/>
              </a:lnSpc>
              <a:spcAft>
                <a:spcPts val="750"/>
              </a:spcAft>
              <a:buFont typeface="Wingdings" panose="05000000000000000000" pitchFamily="2" charset="2"/>
              <a:buChar char=""/>
              <a:tabLst>
                <a:tab pos="630555" algn="l"/>
              </a:tabLst>
            </a:pP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подтверждение происхождения животных (АРМ генетической лаборатории); </a:t>
            </a:r>
          </a:p>
          <a:p>
            <a:pPr marL="342900" lvl="0" indent="-342900" algn="just">
              <a:lnSpc>
                <a:spcPct val="115000"/>
              </a:lnSpc>
              <a:spcAft>
                <a:spcPts val="750"/>
              </a:spcAft>
              <a:buFont typeface="Wingdings" panose="05000000000000000000" pitchFamily="2" charset="2"/>
              <a:buChar char=""/>
              <a:tabLst>
                <a:tab pos="630555" algn="l"/>
              </a:tabLst>
            </a:pP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сбор и подготовка данных для расчёта индексов племенной ценности; </a:t>
            </a:r>
          </a:p>
          <a:p>
            <a:pPr marL="342900" lvl="0" indent="-342900" algn="just">
              <a:lnSpc>
                <a:spcPct val="115000"/>
              </a:lnSpc>
              <a:spcAft>
                <a:spcPts val="750"/>
              </a:spcAft>
              <a:buFont typeface="Wingdings" panose="05000000000000000000" pitchFamily="2" charset="2"/>
              <a:buChar char=""/>
              <a:tabLst>
                <a:tab pos="630555" algn="l"/>
              </a:tabLst>
            </a:pP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мониторинг ведения породного преобразования товарного скота;</a:t>
            </a:r>
            <a:endParaRPr lang="ru-RU" sz="14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78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740490"/>
            <a:ext cx="4824548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Активных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скотоводческих хозяйств: </a:t>
            </a: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13 734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28928" y="11060"/>
            <a:ext cx="6096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Степень внедрения системы ИАС</a:t>
            </a:r>
            <a:endParaRPr lang="ru-RU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(на </a:t>
            </a: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01.02.2019)</a:t>
            </a:r>
            <a:endParaRPr lang="ru-RU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85125" y="348299"/>
            <a:ext cx="6096000" cy="9417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>
              <a:lnSpc>
                <a:spcPct val="115000"/>
              </a:lnSpc>
            </a:pP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Всего живых голов КРС: </a:t>
            </a:r>
            <a:r>
              <a:rPr lang="ru-RU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1 787 407 </a:t>
            </a:r>
          </a:p>
          <a:p>
            <a:pPr indent="450215">
              <a:lnSpc>
                <a:spcPct val="115000"/>
              </a:lnSpc>
            </a:pP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 них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племенных: </a:t>
            </a:r>
            <a:r>
              <a:rPr lang="ru-RU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334 518 </a:t>
            </a:r>
            <a:endParaRPr lang="ru-RU" sz="1600" b="1" dirty="0" smtClean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15000"/>
              </a:lnSpc>
            </a:pP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Объём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ключевых данных животных: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042109" y="1290095"/>
            <a:ext cx="3149891" cy="1812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"/>
            </a:pP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Осеменений: 691 469 </a:t>
            </a: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"/>
            </a:pP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Проверок стельности: 386 105 </a:t>
            </a: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"/>
            </a:pP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Запусков (сух. период): 194 872 </a:t>
            </a: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"/>
            </a:pP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Отёлов: 503 651 </a:t>
            </a: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"/>
            </a:pP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Взвешиваний: 3 098 155 </a:t>
            </a: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"/>
            </a:pPr>
            <a:r>
              <a:rPr lang="ru-RU" sz="14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Контрольных </a:t>
            </a: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удоев: 2 118 653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Лактаций: 482 261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7086" y="1115977"/>
            <a:ext cx="3753394" cy="821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630555" algn="l"/>
              </a:tabLst>
            </a:pP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молочного направления: </a:t>
            </a:r>
            <a:r>
              <a:rPr lang="ru-RU" sz="1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237</a:t>
            </a: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630555" algn="l"/>
              </a:tabLst>
            </a:pP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мясного направления: </a:t>
            </a:r>
            <a:r>
              <a:rPr lang="ru-RU" sz="1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11 567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630555" algn="l"/>
              </a:tabLst>
            </a:pPr>
            <a:r>
              <a:rPr lang="ru-RU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мясо-молочного направления: </a:t>
            </a:r>
            <a:r>
              <a:rPr lang="ru-RU" sz="1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1 930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13428" t="29460" r="31715" b="15936"/>
          <a:stretch/>
        </p:blipFill>
        <p:spPr>
          <a:xfrm>
            <a:off x="47026" y="3572793"/>
            <a:ext cx="5555951" cy="328520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/>
          <a:srcRect l="13071" t="31609" r="60929" b="25715"/>
          <a:stretch/>
        </p:blipFill>
        <p:spPr>
          <a:xfrm>
            <a:off x="6522720" y="4606833"/>
            <a:ext cx="2124892" cy="196189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/>
          <a:srcRect l="9999" t="24254" r="29001" b="13397"/>
          <a:stretch/>
        </p:blipFill>
        <p:spPr>
          <a:xfrm>
            <a:off x="8647612" y="4583177"/>
            <a:ext cx="3453488" cy="1985554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 rotWithShape="1">
          <a:blip r:embed="rId5"/>
          <a:srcRect l="2329" t="10008" r="3926" b="5085"/>
          <a:stretch/>
        </p:blipFill>
        <p:spPr bwMode="auto">
          <a:xfrm>
            <a:off x="3377184" y="1526506"/>
            <a:ext cx="5746813" cy="308032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9443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ГБНУ ФНЦ ВИЖ им. Л.К. Эрнст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7" r="78489"/>
          <a:stretch/>
        </p:blipFill>
        <p:spPr bwMode="auto">
          <a:xfrm>
            <a:off x="10990217" y="0"/>
            <a:ext cx="1201783" cy="1039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" name="Прямоугольник 124"/>
          <p:cNvSpPr/>
          <p:nvPr/>
        </p:nvSpPr>
        <p:spPr>
          <a:xfrm>
            <a:off x="418011" y="744040"/>
            <a:ext cx="614825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</a:t>
            </a:r>
            <a:r>
              <a:rPr lang="kk-KZ" sz="1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изученной популяции дочерей среднесуточные показатели </a:t>
            </a:r>
            <a:endParaRPr lang="kk-KZ" sz="1600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200150" lvl="2" indent="-285750" algn="just">
              <a:buFont typeface="Wingdings" panose="05000000000000000000" pitchFamily="2" charset="2"/>
              <a:buChar char="ü"/>
            </a:pPr>
            <a:r>
              <a:rPr lang="kk-KZ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удою </a:t>
            </a:r>
            <a:r>
              <a:rPr lang="kk-KZ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19,6 </a:t>
            </a:r>
            <a:r>
              <a:rPr lang="kk-KZ" sz="1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кг</a:t>
            </a:r>
            <a:r>
              <a:rPr lang="kk-KZ" sz="1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endParaRPr lang="kk-KZ" sz="1600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200150" lvl="2" indent="-285750" algn="just">
              <a:buFont typeface="Wingdings" panose="05000000000000000000" pitchFamily="2" charset="2"/>
              <a:buChar char="ü"/>
            </a:pPr>
            <a:r>
              <a:rPr lang="kk-KZ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МДЖ </a:t>
            </a:r>
            <a:r>
              <a:rPr lang="kk-KZ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3,78%</a:t>
            </a:r>
            <a:r>
              <a:rPr lang="kk-KZ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marL="1200150" lvl="2" indent="-285750" algn="just">
              <a:buFont typeface="Wingdings" panose="05000000000000000000" pitchFamily="2" charset="2"/>
              <a:buChar char="ü"/>
            </a:pPr>
            <a:r>
              <a:rPr lang="kk-KZ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МДБ </a:t>
            </a:r>
            <a:r>
              <a:rPr lang="kk-KZ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3,26%</a:t>
            </a:r>
          </a:p>
          <a:p>
            <a:pPr marL="1200150" lvl="2" indent="-285750" algn="just">
              <a:buFont typeface="Wingdings" panose="05000000000000000000" pitchFamily="2" charset="2"/>
              <a:buChar char="ü"/>
            </a:pPr>
            <a:r>
              <a:rPr lang="kk-KZ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Соматические клетки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265,8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тыс./см</a:t>
            </a:r>
            <a:r>
              <a:rPr lang="ru-RU" sz="1600" b="1" baseline="30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(или 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SCS </a:t>
            </a:r>
            <a:r>
              <a:rPr lang="kk-KZ" sz="1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3,85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). 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8011" y="131890"/>
            <a:ext cx="60176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Сформирована база данных по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456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быкам-производителям. 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Среднее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число</a:t>
            </a:r>
            <a:r>
              <a:rPr lang="kk-KZ" sz="1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дочерей </a:t>
            </a:r>
            <a:r>
              <a:rPr lang="kk-KZ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1 быка – </a:t>
            </a:r>
            <a:r>
              <a:rPr lang="kk-KZ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40 </a:t>
            </a:r>
            <a:r>
              <a:rPr lang="kk-KZ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голов</a:t>
            </a:r>
            <a:r>
              <a:rPr lang="kk-KZ" sz="1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</p:txBody>
      </p:sp>
      <p:sp>
        <p:nvSpPr>
          <p:cNvPr id="7" name="Прямоугольник 7"/>
          <p:cNvSpPr>
            <a:spLocks noChangeArrowheads="1"/>
          </p:cNvSpPr>
          <p:nvPr/>
        </p:nvSpPr>
        <p:spPr bwMode="auto">
          <a:xfrm>
            <a:off x="1189236" y="2244762"/>
            <a:ext cx="437989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sz="1600" dirty="0" err="1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Референтная</a:t>
            </a:r>
            <a:r>
              <a:rPr lang="ru-RU" sz="1600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 группа</a:t>
            </a:r>
            <a:endParaRPr lang="ru-RU" sz="1600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sz="16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для популяции 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Московской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области</a:t>
            </a:r>
            <a:endParaRPr lang="ru-RU" sz="16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1600" dirty="0" smtClean="0">
                <a:latin typeface="+mj-lt"/>
                <a:cs typeface="Times New Roman" panose="02020603050405020304" pitchFamily="18" charset="0"/>
              </a:rPr>
              <a:t>Число </a:t>
            </a:r>
            <a:r>
              <a:rPr lang="ru-RU" altLang="ru-RU" sz="1600" dirty="0" err="1" smtClean="0">
                <a:latin typeface="+mj-lt"/>
                <a:cs typeface="Times New Roman" panose="02020603050405020304" pitchFamily="18" charset="0"/>
              </a:rPr>
              <a:t>генотипированных</a:t>
            </a:r>
            <a:r>
              <a:rPr lang="ru-RU" altLang="ru-RU" sz="1600" dirty="0" smtClean="0">
                <a:latin typeface="+mj-lt"/>
                <a:cs typeface="Times New Roman" panose="02020603050405020304" pitchFamily="18" charset="0"/>
              </a:rPr>
              <a:t> быков </a:t>
            </a: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1600" dirty="0" smtClean="0">
                <a:latin typeface="+mj-lt"/>
                <a:cs typeface="Times New Roman" panose="02020603050405020304" pitchFamily="18" charset="0"/>
              </a:rPr>
              <a:t>черно-пестрой и голштинской пород – </a:t>
            </a:r>
            <a:r>
              <a:rPr lang="ru-RU" altLang="ru-RU" sz="16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378</a:t>
            </a:r>
            <a:endParaRPr lang="ru-RU" altLang="ru-RU" sz="1400" b="1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8011" y="3614988"/>
            <a:ext cx="525997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j-lt"/>
              </a:rPr>
              <a:t>Оценка быков по качеству потомства (</a:t>
            </a:r>
            <a:r>
              <a:rPr lang="en-US" sz="1400" dirty="0">
                <a:latin typeface="+mj-lt"/>
              </a:rPr>
              <a:t>BLUP Sire Model</a:t>
            </a:r>
            <a:r>
              <a:rPr lang="en-US" sz="1400" dirty="0" smtClean="0">
                <a:latin typeface="+mj-lt"/>
              </a:rPr>
              <a:t>):</a:t>
            </a:r>
            <a:endParaRPr lang="ru-RU" sz="1400" dirty="0" smtClean="0">
              <a:latin typeface="+mj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atin typeface="+mj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latin typeface="+mj-lt"/>
              </a:rPr>
              <a:t>более </a:t>
            </a:r>
            <a:r>
              <a:rPr lang="ru-RU" sz="1600" b="1" dirty="0" smtClean="0">
                <a:solidFill>
                  <a:srgbClr val="FF0000"/>
                </a:solidFill>
                <a:latin typeface="+mj-lt"/>
              </a:rPr>
              <a:t>70</a:t>
            </a:r>
            <a:r>
              <a:rPr lang="ru-RU" sz="1600" dirty="0" smtClean="0">
                <a:latin typeface="+mj-lt"/>
              </a:rPr>
              <a:t> тыс. </a:t>
            </a:r>
            <a:r>
              <a:rPr lang="ru-RU" sz="1400" dirty="0" smtClean="0">
                <a:latin typeface="+mj-lt"/>
              </a:rPr>
              <a:t>дочерей-первотелок (</a:t>
            </a:r>
            <a:r>
              <a:rPr lang="ru-RU" sz="1400" b="1" dirty="0" smtClean="0">
                <a:solidFill>
                  <a:srgbClr val="FF0000"/>
                </a:solidFill>
                <a:latin typeface="+mj-lt"/>
              </a:rPr>
              <a:t>185</a:t>
            </a:r>
            <a:r>
              <a:rPr lang="ru-RU" sz="1400" dirty="0" smtClean="0">
                <a:latin typeface="+mj-lt"/>
              </a:rPr>
              <a:t> гол. на быка);</a:t>
            </a:r>
            <a:endParaRPr lang="ru-RU" sz="1400" dirty="0">
              <a:latin typeface="+mj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 smtClean="0">
                <a:latin typeface="+mj-lt"/>
              </a:rPr>
              <a:t>число </a:t>
            </a:r>
            <a:r>
              <a:rPr lang="ru-RU" sz="1400" dirty="0">
                <a:latin typeface="+mj-lt"/>
              </a:rPr>
              <a:t>эффектов </a:t>
            </a:r>
            <a:r>
              <a:rPr lang="en-US" sz="1400" dirty="0">
                <a:latin typeface="+mj-lt"/>
              </a:rPr>
              <a:t>HYS</a:t>
            </a:r>
            <a:r>
              <a:rPr lang="ru-RU" sz="1400" dirty="0">
                <a:latin typeface="+mj-lt"/>
              </a:rPr>
              <a:t> (стадо-год-сезон)</a:t>
            </a:r>
            <a:r>
              <a:rPr lang="en-US" sz="1400" dirty="0">
                <a:latin typeface="+mj-lt"/>
              </a:rPr>
              <a:t> </a:t>
            </a:r>
            <a:r>
              <a:rPr lang="ru-RU" sz="1400" dirty="0">
                <a:latin typeface="+mj-lt"/>
              </a:rPr>
              <a:t>– </a:t>
            </a:r>
            <a:r>
              <a:rPr lang="ru-RU" sz="1600" b="1" dirty="0" smtClean="0">
                <a:solidFill>
                  <a:srgbClr val="FF0000"/>
                </a:solidFill>
                <a:latin typeface="+mj-lt"/>
              </a:rPr>
              <a:t>2400</a:t>
            </a:r>
            <a:endParaRPr lang="ru-RU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52050" y="4923660"/>
            <a:ext cx="685187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355600" eaLnBrk="1" fontAlgn="auto" hangingPunct="1">
              <a:spcAft>
                <a:spcPts val="0"/>
              </a:spcAft>
              <a:defRPr/>
            </a:pPr>
            <a:r>
              <a:rPr lang="ru-RU" altLang="ru-RU" sz="1600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ВЫБОРКА</a:t>
            </a:r>
          </a:p>
          <a:p>
            <a:pPr marL="363538" indent="-363538"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altLang="ru-RU" sz="1600" dirty="0" smtClean="0">
                <a:latin typeface="+mj-lt"/>
                <a:cs typeface="Times New Roman" panose="02020603050405020304" pitchFamily="18" charset="0"/>
              </a:rPr>
              <a:t>оцененных </a:t>
            </a:r>
            <a:r>
              <a:rPr lang="ru-RU" altLang="ru-RU" sz="1600" dirty="0">
                <a:latin typeface="+mj-lt"/>
                <a:cs typeface="Times New Roman" panose="02020603050405020304" pitchFamily="18" charset="0"/>
              </a:rPr>
              <a:t>по </a:t>
            </a:r>
            <a:r>
              <a:rPr lang="ru-RU" altLang="ru-RU" sz="1600" dirty="0" smtClean="0">
                <a:latin typeface="+mj-lt"/>
                <a:cs typeface="Times New Roman" panose="02020603050405020304" pitchFamily="18" charset="0"/>
              </a:rPr>
              <a:t>качеству потомства – </a:t>
            </a:r>
            <a:r>
              <a:rPr lang="ru-RU" altLang="ru-RU" sz="1600" b="1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315 + </a:t>
            </a:r>
            <a:r>
              <a:rPr lang="ru-RU" altLang="ru-RU" sz="16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4 </a:t>
            </a:r>
          </a:p>
          <a:p>
            <a:pPr marL="363538" indent="-363538"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altLang="ru-RU" sz="1600" dirty="0" smtClean="0">
                <a:latin typeface="+mj-lt"/>
                <a:cs typeface="Times New Roman" panose="02020603050405020304" pitchFamily="18" charset="0"/>
              </a:rPr>
              <a:t>молодых </a:t>
            </a:r>
            <a:r>
              <a:rPr lang="ru-RU" altLang="ru-RU" sz="1600" dirty="0">
                <a:latin typeface="+mj-lt"/>
                <a:cs typeface="Times New Roman" panose="02020603050405020304" pitchFamily="18" charset="0"/>
              </a:rPr>
              <a:t>быков – </a:t>
            </a:r>
            <a:r>
              <a:rPr lang="ru-RU" altLang="ru-RU" sz="1600" b="1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63 + </a:t>
            </a:r>
            <a:r>
              <a:rPr lang="ru-RU" altLang="ru-RU" sz="16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8</a:t>
            </a:r>
            <a:r>
              <a:rPr lang="en-US" altLang="ru-RU" sz="16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ru-RU" sz="1600" dirty="0">
                <a:latin typeface="+mj-lt"/>
                <a:cs typeface="Times New Roman" panose="02020603050405020304" pitchFamily="18" charset="0"/>
              </a:rPr>
              <a:t>(</a:t>
            </a:r>
            <a:r>
              <a:rPr lang="ru-RU" altLang="ru-RU" sz="1600" dirty="0">
                <a:latin typeface="+mj-lt"/>
                <a:cs typeface="Times New Roman" panose="02020603050405020304" pitchFamily="18" charset="0"/>
              </a:rPr>
              <a:t>оценка по родословной</a:t>
            </a:r>
            <a:r>
              <a:rPr lang="en-US" altLang="ru-RU" sz="1600" dirty="0">
                <a:latin typeface="+mj-lt"/>
                <a:cs typeface="Times New Roman" panose="02020603050405020304" pitchFamily="18" charset="0"/>
              </a:rPr>
              <a:t>)</a:t>
            </a:r>
            <a:endParaRPr lang="ru-RU" altLang="ru-RU" sz="1600" dirty="0">
              <a:latin typeface="+mj-lt"/>
              <a:cs typeface="Times New Roman" panose="02020603050405020304" pitchFamily="18" charset="0"/>
            </a:endParaRPr>
          </a:p>
          <a:p>
            <a:pPr marL="363538" indent="-363538"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altLang="ru-RU" sz="1600" dirty="0">
                <a:latin typeface="+mj-lt"/>
                <a:cs typeface="Times New Roman" panose="02020603050405020304" pitchFamily="18" charset="0"/>
              </a:rPr>
              <a:t>полиморфных маркеров на 1 быка (</a:t>
            </a:r>
            <a:r>
              <a:rPr lang="en-US" altLang="ru-RU" sz="1600" dirty="0">
                <a:latin typeface="+mj-lt"/>
                <a:cs typeface="Times New Roman" panose="02020603050405020304" pitchFamily="18" charset="0"/>
              </a:rPr>
              <a:t>SNPs</a:t>
            </a:r>
            <a:r>
              <a:rPr lang="ru-RU" altLang="ru-RU" sz="1600" dirty="0">
                <a:latin typeface="+mj-lt"/>
                <a:cs typeface="Times New Roman" panose="02020603050405020304" pitchFamily="18" charset="0"/>
              </a:rPr>
              <a:t>)</a:t>
            </a:r>
            <a:r>
              <a:rPr lang="en-US" altLang="ru-RU" sz="1600" dirty="0">
                <a:latin typeface="+mj-lt"/>
                <a:cs typeface="Times New Roman" panose="02020603050405020304" pitchFamily="18" charset="0"/>
              </a:rPr>
              <a:t> ≈</a:t>
            </a:r>
            <a:r>
              <a:rPr lang="en-US" altLang="ru-RU" sz="16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altLang="ru-RU" sz="1600" b="1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40000 </a:t>
            </a:r>
            <a:r>
              <a:rPr lang="en-US" altLang="ru-RU" sz="1600" b="1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SNPs</a:t>
            </a:r>
            <a:r>
              <a:rPr lang="ru-RU" altLang="ru-RU" sz="1600" b="1" dirty="0" smtClean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latin typeface="+mj-lt"/>
                <a:cs typeface="Times New Roman" panose="02020603050405020304" pitchFamily="18" charset="0"/>
              </a:rPr>
              <a:t>(из 54609)</a:t>
            </a:r>
            <a:endParaRPr lang="en-US" altLang="ru-RU" sz="16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895703" y="2244762"/>
            <a:ext cx="472004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sz="1600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Формирование </a:t>
            </a:r>
            <a:r>
              <a:rPr lang="ru-RU" sz="1600" dirty="0" err="1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референтной</a:t>
            </a:r>
            <a:r>
              <a:rPr lang="ru-RU" sz="1600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 группы</a:t>
            </a:r>
            <a:endParaRPr lang="ru-RU" sz="1600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sz="16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для популяции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Республики Казахстан</a:t>
            </a:r>
            <a:endParaRPr lang="ru-RU" sz="16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1600" dirty="0" smtClean="0">
                <a:latin typeface="+mj-lt"/>
                <a:cs typeface="Times New Roman" panose="02020603050405020304" pitchFamily="18" charset="0"/>
              </a:rPr>
              <a:t>Число </a:t>
            </a:r>
            <a:r>
              <a:rPr lang="ru-RU" altLang="ru-RU" sz="1600" dirty="0" err="1" smtClean="0">
                <a:latin typeface="+mj-lt"/>
                <a:cs typeface="Times New Roman" panose="02020603050405020304" pitchFamily="18" charset="0"/>
              </a:rPr>
              <a:t>генотипированных</a:t>
            </a:r>
            <a:r>
              <a:rPr lang="ru-RU" altLang="ru-RU" sz="1600" dirty="0" smtClean="0">
                <a:latin typeface="+mj-lt"/>
                <a:cs typeface="Times New Roman" panose="02020603050405020304" pitchFamily="18" charset="0"/>
              </a:rPr>
              <a:t> быков </a:t>
            </a:r>
          </a:p>
          <a:p>
            <a:pPr algn="ctr">
              <a:spcBef>
                <a:spcPct val="0"/>
              </a:spcBef>
              <a:buNone/>
              <a:defRPr/>
            </a:pPr>
            <a:r>
              <a:rPr lang="ru-RU" altLang="ru-RU" sz="1600" dirty="0" smtClean="0">
                <a:latin typeface="+mj-lt"/>
                <a:cs typeface="Times New Roman" panose="02020603050405020304" pitchFamily="18" charset="0"/>
              </a:rPr>
              <a:t>голштинской породы – </a:t>
            </a:r>
            <a:r>
              <a:rPr lang="ru-RU" altLang="ru-RU" sz="1600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12 </a:t>
            </a:r>
          </a:p>
          <a:p>
            <a:pPr algn="ctr">
              <a:spcBef>
                <a:spcPct val="0"/>
              </a:spcBef>
              <a:buNone/>
              <a:defRPr/>
            </a:pPr>
            <a:r>
              <a:rPr lang="ru-RU" sz="1400" dirty="0" smtClean="0">
                <a:ea typeface="Calibri" panose="020F0502020204030204" pitchFamily="34" charset="0"/>
              </a:rPr>
              <a:t>GGP </a:t>
            </a:r>
            <a:r>
              <a:rPr lang="ru-RU" sz="1400" dirty="0">
                <a:ea typeface="Calibri" panose="020F0502020204030204" pitchFamily="34" charset="0"/>
              </a:rPr>
              <a:t>HD150K </a:t>
            </a:r>
            <a:r>
              <a:rPr lang="en-US" sz="1400" u="sng" dirty="0">
                <a:solidFill>
                  <a:srgbClr val="FF0000"/>
                </a:solidFill>
              </a:rPr>
              <a:t>http</a:t>
            </a:r>
            <a:r>
              <a:rPr lang="ru-RU" sz="1400" u="sng" dirty="0">
                <a:solidFill>
                  <a:srgbClr val="FF0000"/>
                </a:solidFill>
              </a:rPr>
              <a:t>://</a:t>
            </a:r>
            <a:r>
              <a:rPr lang="en-US" sz="1400" u="sng" dirty="0">
                <a:solidFill>
                  <a:srgbClr val="FF0000"/>
                </a:solidFill>
              </a:rPr>
              <a:t>genomics</a:t>
            </a:r>
            <a:r>
              <a:rPr lang="ru-RU" sz="1400" u="sng" dirty="0">
                <a:solidFill>
                  <a:srgbClr val="FF0000"/>
                </a:solidFill>
              </a:rPr>
              <a:t>.</a:t>
            </a:r>
            <a:r>
              <a:rPr lang="en-US" sz="1400" u="sng" dirty="0" err="1">
                <a:solidFill>
                  <a:srgbClr val="FF0000"/>
                </a:solidFill>
              </a:rPr>
              <a:t>neogen</a:t>
            </a:r>
            <a:r>
              <a:rPr lang="ru-RU" sz="1400" u="sng" dirty="0">
                <a:solidFill>
                  <a:srgbClr val="FF0000"/>
                </a:solidFill>
              </a:rPr>
              <a:t>.</a:t>
            </a:r>
            <a:r>
              <a:rPr lang="en-US" sz="1400" u="sng" dirty="0">
                <a:solidFill>
                  <a:srgbClr val="FF0000"/>
                </a:solidFill>
              </a:rPr>
              <a:t>com</a:t>
            </a:r>
            <a:r>
              <a:rPr lang="ru-RU" sz="1400" u="sng" dirty="0" smtClean="0">
                <a:solidFill>
                  <a:srgbClr val="FF0000"/>
                </a:solidFill>
              </a:rPr>
              <a:t>/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77988" y="3614988"/>
            <a:ext cx="59131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j-lt"/>
              </a:rPr>
              <a:t>Оценка быков по качеству потомства (</a:t>
            </a:r>
            <a:r>
              <a:rPr lang="en-US" sz="1400" dirty="0">
                <a:latin typeface="+mj-lt"/>
              </a:rPr>
              <a:t>BLUP Sire Model</a:t>
            </a:r>
            <a:r>
              <a:rPr lang="en-US" sz="1400" dirty="0" smtClean="0">
                <a:latin typeface="+mj-lt"/>
              </a:rPr>
              <a:t>):</a:t>
            </a:r>
            <a:endParaRPr lang="ru-RU" sz="1400" dirty="0" smtClean="0">
              <a:latin typeface="+mj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atin typeface="+mj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dirty="0">
                <a:latin typeface="+mj-lt"/>
              </a:rPr>
              <a:t>п</a:t>
            </a:r>
            <a:r>
              <a:rPr lang="ru-RU" sz="1600" dirty="0" smtClean="0">
                <a:latin typeface="+mj-lt"/>
              </a:rPr>
              <a:t>римерно</a:t>
            </a:r>
            <a:r>
              <a:rPr lang="ru-RU" sz="16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+mj-lt"/>
              </a:rPr>
              <a:t>16 тыс.</a:t>
            </a:r>
            <a:r>
              <a:rPr lang="ru-RU" sz="1600" dirty="0" smtClean="0">
                <a:latin typeface="+mj-lt"/>
              </a:rPr>
              <a:t> </a:t>
            </a:r>
            <a:r>
              <a:rPr lang="ru-RU" sz="1400" dirty="0" smtClean="0">
                <a:latin typeface="+mj-lt"/>
              </a:rPr>
              <a:t>дочерей-первотелок (</a:t>
            </a:r>
            <a:r>
              <a:rPr lang="ru-RU" sz="1400" b="1" dirty="0" smtClean="0">
                <a:solidFill>
                  <a:srgbClr val="FF0000"/>
                </a:solidFill>
                <a:latin typeface="+mj-lt"/>
              </a:rPr>
              <a:t>40</a:t>
            </a:r>
            <a:r>
              <a:rPr lang="ru-RU" sz="1400" dirty="0" smtClean="0">
                <a:latin typeface="+mj-lt"/>
              </a:rPr>
              <a:t> гол. на быка);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 smtClean="0">
                <a:latin typeface="+mj-lt"/>
              </a:rPr>
              <a:t>число </a:t>
            </a:r>
            <a:r>
              <a:rPr lang="ru-RU" sz="1400" dirty="0">
                <a:latin typeface="+mj-lt"/>
              </a:rPr>
              <a:t>эффектов </a:t>
            </a:r>
            <a:r>
              <a:rPr lang="en-US" sz="1400" dirty="0">
                <a:latin typeface="+mj-lt"/>
              </a:rPr>
              <a:t>HYS</a:t>
            </a:r>
            <a:r>
              <a:rPr lang="ru-RU" sz="1400" dirty="0">
                <a:latin typeface="+mj-lt"/>
              </a:rPr>
              <a:t> (стадо-год-сезон)</a:t>
            </a:r>
            <a:r>
              <a:rPr lang="en-US" sz="1400" dirty="0">
                <a:latin typeface="+mj-lt"/>
              </a:rPr>
              <a:t> </a:t>
            </a:r>
            <a:r>
              <a:rPr lang="ru-RU" sz="1400" dirty="0">
                <a:latin typeface="+mj-lt"/>
              </a:rPr>
              <a:t>– </a:t>
            </a:r>
            <a:r>
              <a:rPr lang="ru-RU" sz="1600" b="1" dirty="0" smtClean="0">
                <a:solidFill>
                  <a:srgbClr val="FF0000"/>
                </a:solidFill>
                <a:latin typeface="+mj-lt"/>
              </a:rPr>
              <a:t>135</a:t>
            </a:r>
            <a:endParaRPr lang="ru-RU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778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ФГБНУ ФНЦ ВИЖ им. Л.К. Эрнст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7" r="78489"/>
          <a:stretch/>
        </p:blipFill>
        <p:spPr bwMode="auto">
          <a:xfrm>
            <a:off x="10990217" y="0"/>
            <a:ext cx="1201783" cy="1039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41837" y="319464"/>
            <a:ext cx="6644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Селекционно-генетические параметры популяции ГЧП РК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215852"/>
              </p:ext>
            </p:extLst>
          </p:nvPr>
        </p:nvGraphicFramePr>
        <p:xfrm>
          <a:off x="671100" y="1142378"/>
          <a:ext cx="8655779" cy="44210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9719"/>
                <a:gridCol w="1371212"/>
                <a:gridCol w="1371212"/>
                <a:gridCol w="1371212"/>
                <a:gridCol w="1371212"/>
                <a:gridCol w="1371212"/>
              </a:tblGrid>
              <a:tr h="7368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u="none" strike="noStrike" dirty="0" smtClean="0">
                          <a:effectLst/>
                        </a:rPr>
                        <a:t>Показатели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u="none" strike="noStrike" dirty="0">
                          <a:effectLst/>
                        </a:rPr>
                        <a:t>Удой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u="none" strike="noStrike" dirty="0">
                          <a:effectLst/>
                        </a:rPr>
                        <a:t>МДЖ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u="none" strike="noStrike" dirty="0">
                          <a:effectLst/>
                        </a:rPr>
                        <a:t>МДБ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u="none" strike="noStrike" dirty="0">
                          <a:effectLst/>
                        </a:rPr>
                        <a:t>SCC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u="none" strike="noStrike" dirty="0">
                          <a:effectLst/>
                        </a:rPr>
                        <a:t>SCS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7368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u="none" strike="noStrike" dirty="0">
                          <a:effectLst/>
                        </a:rPr>
                        <a:t>Удой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0.463</a:t>
                      </a:r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0.012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0.029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0.000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0.017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7368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u="none" strike="noStrike" dirty="0">
                          <a:effectLst/>
                        </a:rPr>
                        <a:t>МДЖ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0.054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0.152</a:t>
                      </a:r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0.262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0.043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0.069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7368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u="none" strike="noStrike" dirty="0">
                          <a:effectLst/>
                        </a:rPr>
                        <a:t>МДБ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-0.161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0.397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0.152</a:t>
                      </a:r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0.069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0.082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7368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u="none" strike="noStrike" dirty="0">
                          <a:effectLst/>
                        </a:rPr>
                        <a:t>SCC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0.117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-0.023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-0.035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0.080</a:t>
                      </a:r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0.693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7368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u="none" strike="noStrike" dirty="0">
                          <a:effectLst/>
                        </a:rPr>
                        <a:t>SCS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-0.230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0.068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-0.232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0.497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0.177</a:t>
                      </a:r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71100" y="5986204"/>
            <a:ext cx="8586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Примечание: 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Выше диагонали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– паратипические корреляции, 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диагонали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– коэффициенты наследуемости, 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ниже диагонали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– генетические корреляции.</a:t>
            </a:r>
            <a:endParaRPr lang="kk-KZ" sz="16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64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10178" y="784548"/>
            <a:ext cx="10537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Вывод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1663" y="1815048"/>
            <a:ext cx="941076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современном этапе научно-технический прогресс в животноводстве в огромной степени зависит от разработки, освоения и реализации, эффективных биотехнологических методов интенсификации разведения животных. Принятые в Казахстане в последние годы нормативные акты в области скотоводства создали реальные предпосылки для сохранения и увеличения генофонда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скота.</a:t>
            </a:r>
            <a:endParaRPr lang="ru-RU" dirty="0" smtClean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  <a:tabLst>
                <a:tab pos="630555" algn="l"/>
              </a:tabLst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Перспективность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использования геномной селекции в животноводстве республики состоит в том, что для его успешного развития имеются все необходимые факторы производства. Это внутренний и внешний спрос на продукцию данной отрасли, экономические ресурсы в виде земельных угодий, трудоспособного населения и возрастающая поддержка государства. Используя новые методы и достижения мировой селекционно-племенной работы можно успешно развивать животноводство как в Казахстане, так и на евразийском пространстве в целом.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58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0072" t="31619" r="46214" b="44889"/>
          <a:stretch/>
        </p:blipFill>
        <p:spPr>
          <a:xfrm>
            <a:off x="7752109" y="1988621"/>
            <a:ext cx="2139348" cy="2061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ФГБНУ ФНЦ ВИЖ им. Л.К. Эрнст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7" r="78489"/>
          <a:stretch/>
        </p:blipFill>
        <p:spPr bwMode="auto">
          <a:xfrm>
            <a:off x="515286" y="1952044"/>
            <a:ext cx="2139347" cy="2061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l="11943" t="13651" r="81718" b="75428"/>
          <a:stretch/>
        </p:blipFill>
        <p:spPr>
          <a:xfrm>
            <a:off x="4002198" y="1952044"/>
            <a:ext cx="2139347" cy="2061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341219" y="5301361"/>
            <a:ext cx="3976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Спасибо за внимание!</a:t>
            </a:r>
            <a:endParaRPr lang="kk-KZ" sz="28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2737" y="322593"/>
            <a:ext cx="102138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Благодарим коллег за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предоставленную информацию и сотрудничество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07167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1573</TotalTime>
  <Words>732</Words>
  <Application>Microsoft Office PowerPoint</Application>
  <PresentationFormat>Произвольный</PresentationFormat>
  <Paragraphs>143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ГНУ ВИЖ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92</cp:revision>
  <dcterms:created xsi:type="dcterms:W3CDTF">2017-11-08T08:19:32Z</dcterms:created>
  <dcterms:modified xsi:type="dcterms:W3CDTF">2019-02-28T07:25:22Z</dcterms:modified>
</cp:coreProperties>
</file>