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4" r:id="rId2"/>
    <p:sldId id="296" r:id="rId3"/>
    <p:sldId id="297" r:id="rId4"/>
    <p:sldId id="300" r:id="rId5"/>
    <p:sldId id="303" r:id="rId6"/>
    <p:sldId id="299" r:id="rId7"/>
    <p:sldId id="304" r:id="rId8"/>
    <p:sldId id="301" r:id="rId9"/>
    <p:sldId id="302" r:id="rId10"/>
    <p:sldId id="305" r:id="rId11"/>
  </p:sldIdLst>
  <p:sldSz cx="10691813" cy="7559675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41" autoAdjust="0"/>
  </p:normalViewPr>
  <p:slideViewPr>
    <p:cSldViewPr>
      <p:cViewPr>
        <p:scale>
          <a:sx n="100" d="100"/>
          <a:sy n="100" d="100"/>
        </p:scale>
        <p:origin x="-1344" y="-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24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9445351153081E-2"/>
          <c:y val="4.1333902139941626E-2"/>
          <c:w val="0.43871839039592064"/>
          <c:h val="0.9151487939713962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</c:spPr>
          <c:explosion val="3"/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</a:t>
                    </a:r>
                    <a:r>
                      <a:rPr lang="en-US" smtClean="0"/>
                      <a:t>5,</a:t>
                    </a:r>
                    <a:r>
                      <a:rPr lang="ru-RU" smtClean="0"/>
                      <a:t>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6</a:t>
                    </a:r>
                    <a:r>
                      <a:rPr lang="en-US" smtClean="0"/>
                      <a:t>8,</a:t>
                    </a:r>
                    <a:r>
                      <a:rPr lang="ru-RU" smtClean="0"/>
                      <a:t>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неиспользованная пашня, тыс. га</c:v>
                </c:pt>
                <c:pt idx="1">
                  <c:v>использованная пашня, тыс. га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15.6</c:v>
                </c:pt>
                <c:pt idx="1">
                  <c:v>68.7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271-4BAF-9DA8-B0CEA7292F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9"/>
      </c:doughnutChart>
    </c:plotArea>
    <c:legend>
      <c:legendPos val="b"/>
      <c:layout>
        <c:manualLayout>
          <c:xMode val="edge"/>
          <c:yMode val="edge"/>
          <c:x val="0.5399101409680096"/>
          <c:y val="0.30269400829940551"/>
          <c:w val="0.37050989950133051"/>
          <c:h val="0.40787831803299529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28612680765776"/>
          <c:y val="0.1990773686561827"/>
          <c:w val="0.40295510244751159"/>
          <c:h val="0.6793043665897753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008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4DF-4CA7-A0BB-6C71905F0E39}"/>
              </c:ext>
            </c:extLst>
          </c:dPt>
          <c:dPt>
            <c:idx val="1"/>
            <c:bubble3D val="0"/>
            <c:spPr>
              <a:solidFill>
                <a:srgbClr val="FF993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4DF-4CA7-A0BB-6C71905F0E39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005FAD"/>
              </a:solidFill>
            </c:spPr>
          </c:dPt>
          <c:dPt>
            <c:idx val="4"/>
            <c:bubble3D val="0"/>
            <c:spPr>
              <a:solidFill>
                <a:srgbClr val="92D050"/>
              </a:solidFill>
            </c:spPr>
          </c:dPt>
          <c:dPt>
            <c:idx val="5"/>
            <c:bubble3D val="0"/>
            <c:spPr>
              <a:solidFill>
                <a:srgbClr val="005FAD"/>
              </a:solidFill>
            </c:spPr>
          </c:dPt>
          <c:dPt>
            <c:idx val="6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>
                <c:manualLayout>
                  <c:x val="6.4185047434548753E-2"/>
                  <c:y val="-1.468354119619047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0,2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1777353667626662"/>
                  <c:y val="-0.20655933321941219"/>
                </c:manualLayout>
              </c:layout>
              <c:tx>
                <c:rich>
                  <a:bodyPr/>
                  <a:lstStyle/>
                  <a:p>
                    <a:r>
                      <a:rPr lang="ru-RU" b="1" smtClean="0">
                        <a:solidFill>
                          <a:schemeClr val="bg1"/>
                        </a:solidFill>
                      </a:rPr>
                      <a:t>12,3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8476230989294414E-2"/>
                  <c:y val="0.15570445690828374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3,1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 2-х лет</c:v>
                </c:pt>
                <c:pt idx="1">
                  <c:v>от 5 до 10 лет</c:v>
                </c:pt>
                <c:pt idx="2">
                  <c:v>более 10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</c:v>
                </c:pt>
                <c:pt idx="1">
                  <c:v>12.3</c:v>
                </c:pt>
                <c:pt idx="2">
                  <c:v>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DF-4CA7-A0BB-6C71905F0E3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62176930579427725"/>
          <c:y val="0.39638163898374235"/>
          <c:w val="0.36146695058047379"/>
          <c:h val="0.29797871958978089"/>
        </c:manualLayout>
      </c:layout>
      <c:overlay val="0"/>
      <c:txPr>
        <a:bodyPr/>
        <a:lstStyle/>
        <a:p>
          <a:pPr>
            <a:defRPr sz="1400" b="0">
              <a:latin typeface="Calibri" pitchFamily="34" charset="0"/>
              <a:cs typeface="Calibri" pitchFamily="34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9445351153081E-2"/>
          <c:y val="4.1333902139941626E-2"/>
          <c:w val="0.43871839039592064"/>
          <c:h val="0.9151487939713962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</c:spPr>
          <c:explosion val="1"/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4.6250126742214244E-2"/>
                  <c:y val="5.5854463339361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рабочие профессии, чел.</c:v>
                </c:pt>
                <c:pt idx="1">
                  <c:v>руководители и специалисты, чел.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3170</c:v>
                </c:pt>
                <c:pt idx="1">
                  <c:v>894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271-4BAF-9DA8-B0CEA7292F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9"/>
      </c:doughnutChart>
    </c:plotArea>
    <c:legend>
      <c:legendPos val="b"/>
      <c:layout>
        <c:manualLayout>
          <c:xMode val="edge"/>
          <c:yMode val="edge"/>
          <c:x val="0.57155496452847199"/>
          <c:y val="0.28746097284321614"/>
          <c:w val="0.37050989950133051"/>
          <c:h val="0.40787831803299529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407382800305615E-2"/>
          <c:y val="0.14164306681082312"/>
          <c:w val="0.55877062006889877"/>
          <c:h val="0.728533918631540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008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44DF-4CA7-A0BB-6C71905F0E39}"/>
              </c:ext>
            </c:extLst>
          </c:dPt>
          <c:dPt>
            <c:idx val="1"/>
            <c:bubble3D val="0"/>
            <c:spPr>
              <a:solidFill>
                <a:srgbClr val="FF993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4DF-4CA7-A0BB-6C71905F0E39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005FAD"/>
              </a:solidFill>
            </c:spPr>
          </c:dPt>
          <c:dPt>
            <c:idx val="4"/>
            <c:bubble3D val="0"/>
            <c:spPr>
              <a:solidFill>
                <a:srgbClr val="92D050"/>
              </a:solidFill>
            </c:spPr>
          </c:dPt>
          <c:dPt>
            <c:idx val="5"/>
            <c:bubble3D val="0"/>
            <c:spPr>
              <a:solidFill>
                <a:srgbClr val="005FAD"/>
              </a:solidFill>
            </c:spPr>
          </c:dPt>
          <c:dPt>
            <c:idx val="6"/>
            <c:bubble3D val="0"/>
            <c:spPr>
              <a:solidFill>
                <a:srgbClr val="FF99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smtClean="0">
                        <a:solidFill>
                          <a:schemeClr val="bg1"/>
                        </a:solidFill>
                      </a:rPr>
                      <a:t>16</a:t>
                    </a:r>
                    <a:r>
                      <a:rPr lang="en-US" b="1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smtClean="0">
                        <a:solidFill>
                          <a:schemeClr val="bg1"/>
                        </a:solidFill>
                      </a:rPr>
                      <a:t>25</a:t>
                    </a:r>
                    <a:r>
                      <a:rPr lang="en-US" b="1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59%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высшее профессиональное образование</c:v>
                </c:pt>
                <c:pt idx="1">
                  <c:v>среднее профессиональное образование</c:v>
                </c:pt>
                <c:pt idx="2">
                  <c:v>без профессионального образования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25</c:v>
                </c:pt>
                <c:pt idx="2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DF-4CA7-A0BB-6C71905F0E3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b"/>
      <c:layout>
        <c:manualLayout>
          <c:xMode val="edge"/>
          <c:yMode val="edge"/>
          <c:x val="0.62176925762582025"/>
          <c:y val="0.17074688173411537"/>
          <c:w val="0.36146695058047379"/>
          <c:h val="0.69181393224367516"/>
        </c:manualLayout>
      </c:layout>
      <c:overlay val="0"/>
      <c:txPr>
        <a:bodyPr/>
        <a:lstStyle/>
        <a:p>
          <a:pPr>
            <a:defRPr sz="1400" b="0">
              <a:latin typeface="Calibri" pitchFamily="34" charset="0"/>
              <a:cs typeface="Calibri" pitchFamily="34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0.18987</cdr:x>
      <cdr:y>0.34243</cdr:y>
    </cdr:from>
    <cdr:to>
      <cdr:x>0.37974</cdr:x>
      <cdr:y>0.65427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90600" y="856478"/>
          <a:ext cx="990599" cy="7799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/>
            <a:t>84,3</a:t>
          </a:r>
        </a:p>
        <a:p xmlns:a="http://schemas.openxmlformats.org/drawingml/2006/main">
          <a:pPr algn="ctr"/>
          <a:r>
            <a:rPr lang="ru-RU" sz="1600" b="1" dirty="0"/>
            <a:t>т</a:t>
          </a:r>
          <a:r>
            <a:rPr lang="ru-RU" sz="1600" b="1" dirty="0" smtClean="0"/>
            <a:t>ыс. га</a:t>
          </a:r>
          <a:endParaRPr lang="ru-RU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0.18987</cdr:x>
      <cdr:y>0.34243</cdr:y>
    </cdr:from>
    <cdr:to>
      <cdr:x>0.37974</cdr:x>
      <cdr:y>0.65427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90600" y="856478"/>
          <a:ext cx="990599" cy="7799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/>
            <a:t>Всего </a:t>
          </a:r>
          <a:r>
            <a:rPr lang="ru-RU" sz="2800" b="1" dirty="0" smtClean="0"/>
            <a:t>4064</a:t>
          </a:r>
          <a:endParaRPr lang="ru-RU" sz="28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85" y="0"/>
            <a:ext cx="4300806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8EDFFAE1-733B-495D-99DC-D05CAAF22645}" type="datetimeFigureOut">
              <a:rPr lang="ru-RU" smtClean="0"/>
              <a:t>28.02.2019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60713" y="509588"/>
            <a:ext cx="36068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86" tIns="41893" rIns="83786" bIns="4189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401" y="3228967"/>
            <a:ext cx="7941310" cy="3059097"/>
          </a:xfrm>
          <a:prstGeom prst="rect">
            <a:avLst/>
          </a:prstGeom>
        </p:spPr>
        <p:txBody>
          <a:bodyPr vert="horz" lIns="83786" tIns="41893" rIns="83786" bIns="4189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507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85" y="6456507"/>
            <a:ext cx="4300806" cy="339741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FD7F34FF-67B3-4368-A6B9-CF64892AD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208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dia.ru/text/category/novie_tehnologii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pandia.ru/text/category/veterinariya/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egalacts.ru/doc/prikaz-minekonomrazvitija-rossii-ot-01092014-n-540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Вологодский муниципальный район является одним из самых привлекательных районов области для инвестирования в аграрный бизнес и на протяжении последних 15 лет входит в тройку передовых муниципальных образований области по уровню развития и производства сельскохозяйственного сектора экономики области.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Доля продукции сельскохозяйственных предприятий Вологодского района составляет более 30 % от объема общего валового продукта, производимого на всех агропромышленных предприятиях области.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Агропромышленный комплекс является важной составной частью экономики района и вносит существенный вклад в ее социально-экономическое развитие. Основу агропромышленного комплекса района составляет молочная отрасль.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Молочное животноводство является основным видом  деятельности  17 сельскохозяйственных организаций района, в том числе 11 имеют статус племенных организаций. В племенных хозяйствах Вологодского района содержится 84% от общего поголовья коров или 15тыс. голов и производится 87% молока от общего производства по району.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27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Крупные инвестиционные проекты, реализованные в 2018 году. Это и реконструкция телятника в СПК (колхоз)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Племзавод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Пригородный», реконструкция кормокухни в СХПК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Присухонское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строительство нового родильного отделения и кормоцеха в СХПК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Племзавод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Майский» в д.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Дорково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модернизация коровника №3 в СПК «ПКЗ «Вологодский», реконструкция животноводческих помещений 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свинокомплексе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СПК «Агрофирма «Красная Звезда» в п.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Дубровское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11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62300" y="509588"/>
            <a:ext cx="36036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АО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Племзавод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Родина» первым не только в Вологодской области, но и в России, еще 10 лет назад, освоило автоматизированную систему доения роботами. В 2018 году введен в эксплуатацию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современный молочно-товарный комплекс с использованием 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Новые технологии"/>
              </a:rPr>
              <a:t>новейших технологий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 молочном скотоводстве: беспривязного содержания коров с добровольным доением станциями-роботами, с обеспечением компьютеризации процессов доения, идентификации зоотехнического и 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Ветеринария"/>
              </a:rPr>
              <a:t>ветеринарного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учета, приготовления и раздачи сбалансированных по всем компонентам кормов с помощью мобильных раздатчиков-смесителей. В составе комплекса -  коровник на 544 головы с молочным блоком, 8 роботов – дояров компании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здание перекачки навоза, водонапорная башня.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Количество создаваемых рабочих мест – 5 человек.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Строительство нового комплекса позволило увеличить поголовье маточного стада на 300 голов, валовое производство молока на 7 тонн в сутки (на 2-3 тыс. тонн в год), повысить качество молока, уменьшить затраты на производство продукции.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543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Одним из перспективных направлений повышения эффективности производства является проводимый Правительством области курс на стимулирование строительства новых современных производственных объектов, реконструкцию и модернизацию существующих объектов с внедрением современного технологического оборудования.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ближайшие три года на территории Вологодского района планируется реализация 12 инвестиционных проектов по строительству и модернизации животноводческих объектов и объектов по первичной переработке с/х продукции.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Реализация инвестиционных проектов в сфере АПК позволит создать дополнительные рабочие места, увеличить объемы производимой с/х продукции, доходность предприятий и в конечном итоге будет способствовать росту бюджетных поступлений.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981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Еще на начальной стадии реализации инвестиционных проектов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сельхозтоваропроизводители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сталкиваются с рядом проблем, которые сдерживают сроки выполнения работ, а сам процесс оформления разрешительных документов растягивается на годы.  Причины этих проблем кроются в основном в несовершенстве действующего законодательства. Особо обострилась данная ситуация в текущем году в связи с вступившими в силу изменениями в Градостроительный кодекс.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Одной из основных проблем является получение разрешения на строительство сельскохозяйственных производственных объектов на землях сельскохозяйственного назначения по причине несоответствия правил землепользования и застройки поселений (ПЗЗ)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Классификатору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видов разрешенного использования (Ври).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Согласно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Классификатору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видов разрешенного использования, утвержденному приказом Минэкономразвития России от 01.09.2014 N 540, вид разрешенного использования "сельскохозяйственное использование" включает в себя не только осуществление хозяйственной деятельности на сельскохозяйственных угодьях, но и размещение зданий и сооружений, используемых для производства, хранения и переработки сельскохозяйственной продукции, для содержания и разведения сельскохозяйственных животных.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тоже время в соответствии с нормами Градостроительного кодекса, технические регламенты на эту категорию земель не распространяются, следовательно разрешение на строительство получить невозможно.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Необходимо найти способ сокращения сроков  процедуры внесения изменений в ген. планы и правила землеустройства и застройки поселений.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Кроме того, сдерживающим фактором является высокая стоимость услуг проектных организаций по разработке проектов территориального планирования поселений.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Достаточно продолжительным по времени и затратным финансово для с/х организации являются следующие мероприятия, исполнение которых необходимо в соответствии с нормами действующего законодательства  при строительстве капитальных объектов: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Разработка проекта санитарно-защитных зон и процедура его согласования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проведения археологической разведки или полевых работ по археологическому обследованию земельного участка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проведение государственной историко-культурной экспертизы.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2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АПК Вологодского района занято 4064 человека, из них 3170 чел. рабочих профессий и 894 человека занимают должности руководителей и специалистов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Уровень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высшего профессионального образования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работающих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АПК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имеют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668 чел. или </a:t>
            </a:r>
            <a:r>
              <a:rPr lang="ru-RU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</a:t>
            </a:r>
            <a:r>
              <a:rPr lang="ru-RU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%;</a:t>
            </a:r>
            <a:r>
              <a:rPr lang="ru-RU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среднего профессионального - 25%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общего количества работающих. По состоянию на начало текущего года вакантно 301 рабочее место, в основном требуются работники животноводства и механизаторы.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Принято на работу в с/х организации в 2018 году 6 молодых специалистов, 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т.ч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с высшим образованием 4 чел. Повысили свою квалификацию с учетом всех форм обучения в 2018 г. 227 чел., прошли переподготовку на производстве 88 человек, из них обучено в учебно-курсовых комбинатах 19 человек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396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«Детская школа агробизнес-образования им. М.Г.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Лобытова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реализуется во исполнение Указа Президента России № 204, а также поручения Губернатора области об ориентации обучающихся на специальности, актуальные для региона.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Детская школа агробизнес-образования на территории Вологодского муниципального района – это комплекс образовательных программ, обеспечивающих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деятельностное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знакомство школьников с современными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агротехнологиями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агронаукой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Сегодня в школе более 300 детей осваивают данные программы. Разработаны и реализуются 21 программа дополнительного образования, в том числе «Азбука овощевода», «Ландшафтный дизайн», «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Агроробототехника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«Школа грамотного финансиста», «Основы бизнес-планирования», и др. для обучающихся всех возрастных категорий.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Основа проекта – сетевое взаимодействие школы, детского сада, предприятий, органов власти, ВУЗов, профессиональных образовательных организаций и др. Практика проекта охватит учреждения высшего и среднего профессионального образования учреждения дошкольного образования поселения. Базой проекта также станут предприятия и организации, входящие в инфраструктуру проекта «Живые уроки» (АО «Родина», в дальнейшем – цех садоводства Майский, КФХ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Дышлюк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«Вологодская зелень» и др.). Всего в реализации проекта примут участие 1000 человек.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летний период будет работать профильный лагерь агробизнес-образования. В рамках воспитательной работы запланированы молодежный сельский форум, встречи с руководителями сельхозпредприятий, экскурсии на предприятия, конкурсы проектов «Предприниматель глазами школьника», «Нарисуй свой бизнес» и др.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Приказом Министерства просвещения РФ школе присвоен статус федеральной инновационной площадки по разработке содержания дополнительного образования детей агроэкономической направленности с проектом «Школа агробизнес-образования имени М.Г.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Лобытова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94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63888" y="509588"/>
            <a:ext cx="36036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F34FF-67B3-4368-A6B9-CF64892AD0F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0" y="6756542"/>
            <a:ext cx="10692384" cy="8031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4906" y="1798637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ПЕРСПЕКТИВЫ РАЗВИТИЯ СЕЛЬСКОГО ХОЗЯЙСТВА ВОЛОГОДСКОГО МУНИЦИПАЛЬНОГО РАЙОНА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3906" y="5608637"/>
            <a:ext cx="952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Глава Вологодского муниципального района</a:t>
            </a:r>
          </a:p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Сергей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еннадьевич </a:t>
            </a: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Ж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естянников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384" cy="755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4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0" y="6756542"/>
            <a:ext cx="10692384" cy="8031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3906" y="1165843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</a:rPr>
              <a:t>СЕЛЬСКОЕ ХОЗЯЙСТВО</a:t>
            </a:r>
            <a:endParaRPr lang="ru-RU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/>
          <a:stretch>
            <a:fillRect/>
          </a:stretch>
        </p:blipFill>
        <p:spPr bwMode="auto">
          <a:xfrm>
            <a:off x="701352" y="1685279"/>
            <a:ext cx="4195614" cy="257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26"/>
          <a:stretch>
            <a:fillRect/>
          </a:stretch>
        </p:blipFill>
        <p:spPr bwMode="auto">
          <a:xfrm>
            <a:off x="6039376" y="1396675"/>
            <a:ext cx="4258728" cy="267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140" y="4429487"/>
            <a:ext cx="4267200" cy="267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96" y="4449253"/>
            <a:ext cx="4212527" cy="263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13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0" y="6756542"/>
            <a:ext cx="10692384" cy="803133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0" y="2381453"/>
            <a:ext cx="10600599" cy="3531984"/>
            <a:chOff x="27781" y="2381453"/>
            <a:chExt cx="10600599" cy="3531984"/>
          </a:xfrm>
        </p:grpSpPr>
        <p:sp>
          <p:nvSpPr>
            <p:cNvPr id="14" name="Rectangle 52"/>
            <p:cNvSpPr>
              <a:spLocks noChangeArrowheads="1"/>
            </p:cNvSpPr>
            <p:nvPr/>
          </p:nvSpPr>
          <p:spPr bwMode="auto">
            <a:xfrm>
              <a:off x="581814" y="4868250"/>
              <a:ext cx="4764378" cy="9355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48"/>
            <p:cNvSpPr>
              <a:spLocks noChangeArrowheads="1"/>
            </p:cNvSpPr>
            <p:nvPr/>
          </p:nvSpPr>
          <p:spPr bwMode="auto">
            <a:xfrm>
              <a:off x="1078706" y="4987981"/>
              <a:ext cx="4043767" cy="721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sz="1600" dirty="0"/>
                <a:t>Реконструкция кормокухни под комбикормовый завод в СХПК «</a:t>
              </a:r>
              <a:r>
                <a:rPr lang="ru-RU" sz="1600" dirty="0" err="1"/>
                <a:t>Присухонское</a:t>
              </a:r>
              <a:r>
                <a:rPr lang="ru-RU" sz="1600" dirty="0" smtClean="0"/>
                <a:t>»</a:t>
              </a:r>
              <a:endParaRPr lang="ru-RU" altLang="ru-RU" sz="16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16" name="Oval 218"/>
            <p:cNvSpPr>
              <a:spLocks noChangeArrowheads="1"/>
            </p:cNvSpPr>
            <p:nvPr/>
          </p:nvSpPr>
          <p:spPr bwMode="auto">
            <a:xfrm>
              <a:off x="27781" y="4799420"/>
              <a:ext cx="1081881" cy="1114017"/>
            </a:xfrm>
            <a:prstGeom prst="ellipse">
              <a:avLst/>
            </a:prstGeom>
            <a:solidFill>
              <a:srgbClr val="336699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75000"/>
                </a:lnSpc>
                <a:defRPr/>
              </a:pPr>
              <a:r>
                <a:rPr lang="ru-RU" sz="2400" b="1" dirty="0">
                  <a:solidFill>
                    <a:schemeClr val="bg1"/>
                  </a:solidFill>
                  <a:latin typeface="Calibri" pitchFamily="34" charset="0"/>
                </a:rPr>
                <a:t>32,5</a:t>
              </a:r>
            </a:p>
            <a:p>
              <a:pPr algn="ctr">
                <a:lnSpc>
                  <a:spcPct val="75000"/>
                </a:lnSpc>
                <a:defRPr/>
              </a:pPr>
              <a:r>
                <a:rPr lang="ru-RU" sz="1400" b="1" dirty="0" smtClean="0">
                  <a:solidFill>
                    <a:schemeClr val="bg1"/>
                  </a:solidFill>
                  <a:latin typeface="Calibri" pitchFamily="34" charset="0"/>
                </a:rPr>
                <a:t>млн</a:t>
              </a:r>
              <a:r>
                <a:rPr lang="ru-RU" sz="1400" b="1" dirty="0">
                  <a:solidFill>
                    <a:schemeClr val="bg1"/>
                  </a:solidFill>
                  <a:latin typeface="Calibri" pitchFamily="34" charset="0"/>
                </a:rPr>
                <a:t>. руб.</a:t>
              </a:r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613777" y="2449025"/>
              <a:ext cx="4732415" cy="93556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47"/>
            <p:cNvSpPr>
              <a:spLocks noChangeArrowheads="1"/>
            </p:cNvSpPr>
            <p:nvPr/>
          </p:nvSpPr>
          <p:spPr bwMode="auto">
            <a:xfrm>
              <a:off x="1109662" y="2592582"/>
              <a:ext cx="4095611" cy="72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sz="1600" dirty="0" smtClean="0"/>
                <a:t>Строительство </a:t>
              </a:r>
              <a:r>
                <a:rPr lang="ru-RU" sz="1600" dirty="0"/>
                <a:t>коровника на 544 головы с молочным блоком в АО «</a:t>
              </a:r>
              <a:r>
                <a:rPr lang="ru-RU" sz="1600" dirty="0" err="1"/>
                <a:t>Племзавод</a:t>
              </a:r>
              <a:r>
                <a:rPr lang="ru-RU" sz="1600" dirty="0"/>
                <a:t> «Родина» в п. </a:t>
              </a:r>
              <a:r>
                <a:rPr lang="ru-RU" sz="1600" dirty="0" err="1" smtClean="0"/>
                <a:t>Харачево</a:t>
              </a:r>
              <a:endParaRPr lang="ru-RU" altLang="ru-RU" sz="16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25" name="Oval 218"/>
            <p:cNvSpPr>
              <a:spLocks noChangeArrowheads="1"/>
            </p:cNvSpPr>
            <p:nvPr/>
          </p:nvSpPr>
          <p:spPr bwMode="auto">
            <a:xfrm>
              <a:off x="27781" y="2408237"/>
              <a:ext cx="1081881" cy="1111467"/>
            </a:xfrm>
            <a:prstGeom prst="ellipse">
              <a:avLst/>
            </a:prstGeom>
            <a:solidFill>
              <a:srgbClr val="336699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75000"/>
                </a:lnSpc>
                <a:defRPr/>
              </a:pPr>
              <a:r>
                <a:rPr lang="ru-RU" sz="2400" b="1" dirty="0" smtClean="0">
                  <a:solidFill>
                    <a:schemeClr val="bg1"/>
                  </a:solidFill>
                  <a:latin typeface="Calibri" pitchFamily="34" charset="0"/>
                </a:rPr>
                <a:t>191</a:t>
              </a:r>
              <a:endParaRPr lang="ru-RU" sz="2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lnSpc>
                  <a:spcPct val="75000"/>
                </a:lnSpc>
                <a:defRPr/>
              </a:pPr>
              <a:r>
                <a:rPr lang="ru-RU" sz="1400" b="1" dirty="0">
                  <a:solidFill>
                    <a:schemeClr val="bg1"/>
                  </a:solidFill>
                  <a:latin typeface="Calibri" pitchFamily="34" charset="0"/>
                </a:rPr>
                <a:t>млн. руб.</a:t>
              </a:r>
            </a:p>
          </p:txBody>
        </p:sp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588206" y="3634419"/>
              <a:ext cx="4757986" cy="933021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47"/>
            <p:cNvSpPr>
              <a:spLocks noChangeArrowheads="1"/>
            </p:cNvSpPr>
            <p:nvPr/>
          </p:nvSpPr>
          <p:spPr bwMode="auto">
            <a:xfrm>
              <a:off x="1102720" y="3726853"/>
              <a:ext cx="4102553" cy="72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altLang="ru-RU" sz="1600" dirty="0">
                  <a:latin typeface="Calibri" pitchFamily="34" charset="0"/>
                </a:rPr>
                <a:t>Реконструкция телятников, приобретение сельхозтехники и оборудования в СПК (колхоз) «</a:t>
              </a:r>
              <a:r>
                <a:rPr lang="ru-RU" altLang="ru-RU" sz="1600" dirty="0" err="1">
                  <a:latin typeface="Calibri" pitchFamily="34" charset="0"/>
                </a:rPr>
                <a:t>Племзавод</a:t>
              </a:r>
              <a:r>
                <a:rPr lang="ru-RU" altLang="ru-RU" sz="1600" dirty="0">
                  <a:latin typeface="Calibri" pitchFamily="34" charset="0"/>
                </a:rPr>
                <a:t> Пригородный»</a:t>
              </a:r>
              <a:endParaRPr lang="ru-RU" altLang="ru-RU" sz="16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28" name="Oval 218"/>
            <p:cNvSpPr>
              <a:spLocks noChangeArrowheads="1"/>
            </p:cNvSpPr>
            <p:nvPr/>
          </p:nvSpPr>
          <p:spPr bwMode="auto">
            <a:xfrm>
              <a:off x="29911" y="3575788"/>
              <a:ext cx="1079751" cy="1114016"/>
            </a:xfrm>
            <a:prstGeom prst="ellipse">
              <a:avLst/>
            </a:prstGeom>
            <a:solidFill>
              <a:srgbClr val="336699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75000"/>
                </a:lnSpc>
                <a:defRPr/>
              </a:pPr>
              <a:r>
                <a:rPr lang="ru-RU" sz="2400" b="1" dirty="0" smtClean="0">
                  <a:solidFill>
                    <a:schemeClr val="bg1"/>
                  </a:solidFill>
                  <a:latin typeface="Calibri" pitchFamily="34" charset="0"/>
                </a:rPr>
                <a:t>99</a:t>
              </a:r>
              <a:endParaRPr lang="ru-RU" sz="2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lnSpc>
                  <a:spcPct val="75000"/>
                </a:lnSpc>
                <a:defRPr/>
              </a:pPr>
              <a:r>
                <a:rPr lang="ru-RU" sz="1400" b="1" dirty="0">
                  <a:solidFill>
                    <a:schemeClr val="bg1"/>
                  </a:solidFill>
                  <a:latin typeface="Calibri" pitchFamily="34" charset="0"/>
                </a:rPr>
                <a:t>млн. руб.</a:t>
              </a:r>
            </a:p>
          </p:txBody>
        </p:sp>
        <p:sp>
          <p:nvSpPr>
            <p:cNvPr id="17" name="Rectangle 52"/>
            <p:cNvSpPr>
              <a:spLocks noChangeArrowheads="1"/>
            </p:cNvSpPr>
            <p:nvPr/>
          </p:nvSpPr>
          <p:spPr bwMode="auto">
            <a:xfrm>
              <a:off x="5918277" y="2381453"/>
              <a:ext cx="4533029" cy="98447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Oval 218"/>
            <p:cNvSpPr>
              <a:spLocks noChangeArrowheads="1"/>
            </p:cNvSpPr>
            <p:nvPr/>
          </p:nvSpPr>
          <p:spPr bwMode="auto">
            <a:xfrm>
              <a:off x="5376841" y="2381453"/>
              <a:ext cx="1112065" cy="1099821"/>
            </a:xfrm>
            <a:prstGeom prst="ellipse">
              <a:avLst/>
            </a:prstGeom>
            <a:solidFill>
              <a:srgbClr val="336699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75000"/>
                </a:lnSpc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Calibri" pitchFamily="34" charset="0"/>
                </a:rPr>
                <a:t>22</a:t>
              </a:r>
            </a:p>
            <a:p>
              <a:pPr algn="ctr">
                <a:lnSpc>
                  <a:spcPct val="75000"/>
                </a:lnSpc>
                <a:defRPr/>
              </a:pPr>
              <a:r>
                <a:rPr lang="ru-RU" sz="1400" b="1" dirty="0" smtClean="0">
                  <a:solidFill>
                    <a:schemeClr val="bg1"/>
                  </a:solidFill>
                  <a:latin typeface="Calibri" pitchFamily="34" charset="0"/>
                </a:rPr>
                <a:t>млн</a:t>
              </a:r>
              <a:r>
                <a:rPr lang="ru-RU" sz="1400" b="1" dirty="0">
                  <a:solidFill>
                    <a:schemeClr val="bg1"/>
                  </a:solidFill>
                  <a:latin typeface="Calibri" pitchFamily="34" charset="0"/>
                </a:rPr>
                <a:t>. руб.</a:t>
              </a:r>
            </a:p>
          </p:txBody>
        </p:sp>
        <p:sp>
          <p:nvSpPr>
            <p:cNvPr id="30" name="Rectangle 52"/>
            <p:cNvSpPr>
              <a:spLocks noChangeArrowheads="1"/>
            </p:cNvSpPr>
            <p:nvPr/>
          </p:nvSpPr>
          <p:spPr bwMode="auto">
            <a:xfrm>
              <a:off x="5899534" y="3572479"/>
              <a:ext cx="4551772" cy="98447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218"/>
            <p:cNvSpPr>
              <a:spLocks noChangeArrowheads="1"/>
            </p:cNvSpPr>
            <p:nvPr/>
          </p:nvSpPr>
          <p:spPr bwMode="auto">
            <a:xfrm>
              <a:off x="5358098" y="3519703"/>
              <a:ext cx="1130808" cy="1149913"/>
            </a:xfrm>
            <a:prstGeom prst="ellipse">
              <a:avLst/>
            </a:prstGeom>
            <a:solidFill>
              <a:srgbClr val="336699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75000"/>
                </a:lnSpc>
                <a:defRPr/>
              </a:pPr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19,6</a:t>
              </a:r>
              <a:endParaRPr lang="ru-RU" sz="2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lnSpc>
                  <a:spcPct val="75000"/>
                </a:lnSpc>
                <a:defRPr/>
              </a:pPr>
              <a:r>
                <a:rPr lang="ru-RU" sz="1400" b="1" dirty="0">
                  <a:solidFill>
                    <a:schemeClr val="bg1"/>
                  </a:solidFill>
                  <a:latin typeface="Calibri" pitchFamily="34" charset="0"/>
                </a:rPr>
                <a:t>млн. руб.</a:t>
              </a:r>
            </a:p>
          </p:txBody>
        </p:sp>
        <p:sp>
          <p:nvSpPr>
            <p:cNvPr id="33" name="Rectangle 52"/>
            <p:cNvSpPr>
              <a:spLocks noChangeArrowheads="1"/>
            </p:cNvSpPr>
            <p:nvPr/>
          </p:nvSpPr>
          <p:spPr bwMode="auto">
            <a:xfrm>
              <a:off x="5920359" y="4795694"/>
              <a:ext cx="4530948" cy="98447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Rectangle 48"/>
            <p:cNvSpPr>
              <a:spLocks noChangeArrowheads="1"/>
            </p:cNvSpPr>
            <p:nvPr/>
          </p:nvSpPr>
          <p:spPr bwMode="auto">
            <a:xfrm>
              <a:off x="6565106" y="3754888"/>
              <a:ext cx="3810000" cy="51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altLang="ru-RU" sz="1600" dirty="0" smtClean="0">
                  <a:latin typeface="Calibri" pitchFamily="34" charset="0"/>
                </a:rPr>
                <a:t>Модернизация коровника №3 в </a:t>
              </a:r>
              <a:r>
                <a:rPr lang="ru-RU" altLang="ru-RU" sz="1600" dirty="0">
                  <a:latin typeface="Calibri" pitchFamily="34" charset="0"/>
                </a:rPr>
                <a:t>СПК «ПКЗ «Вологодский» </a:t>
              </a:r>
              <a:endParaRPr lang="ru-RU" altLang="ru-RU" sz="16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35" name="Oval 218"/>
            <p:cNvSpPr>
              <a:spLocks noChangeArrowheads="1"/>
            </p:cNvSpPr>
            <p:nvPr/>
          </p:nvSpPr>
          <p:spPr bwMode="auto">
            <a:xfrm>
              <a:off x="5378922" y="4795694"/>
              <a:ext cx="1109984" cy="1097138"/>
            </a:xfrm>
            <a:prstGeom prst="ellipse">
              <a:avLst/>
            </a:prstGeom>
            <a:solidFill>
              <a:srgbClr val="336699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75000"/>
                </a:lnSpc>
                <a:defRPr/>
              </a:pPr>
              <a:r>
                <a:rPr lang="en-US" sz="2400" b="1" dirty="0" smtClean="0">
                  <a:solidFill>
                    <a:schemeClr val="bg1"/>
                  </a:solidFill>
                  <a:latin typeface="Calibri" pitchFamily="34" charset="0"/>
                </a:rPr>
                <a:t>17</a:t>
              </a:r>
              <a:r>
                <a:rPr lang="ru-RU" sz="2400" b="1" dirty="0" smtClean="0">
                  <a:solidFill>
                    <a:schemeClr val="bg1"/>
                  </a:solidFill>
                  <a:latin typeface="Calibri" pitchFamily="34" charset="0"/>
                </a:rPr>
                <a:t>,6</a:t>
              </a:r>
              <a:endParaRPr lang="ru-RU" sz="2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lnSpc>
                  <a:spcPct val="75000"/>
                </a:lnSpc>
                <a:defRPr/>
              </a:pPr>
              <a:r>
                <a:rPr lang="ru-RU" sz="1400" b="1" dirty="0">
                  <a:solidFill>
                    <a:schemeClr val="bg1"/>
                  </a:solidFill>
                  <a:latin typeface="Calibri" pitchFamily="34" charset="0"/>
                </a:rPr>
                <a:t>млн. руб.</a:t>
              </a:r>
            </a:p>
          </p:txBody>
        </p:sp>
        <p:sp>
          <p:nvSpPr>
            <p:cNvPr id="37" name="Rectangle 48"/>
            <p:cNvSpPr>
              <a:spLocks noChangeArrowheads="1"/>
            </p:cNvSpPr>
            <p:nvPr/>
          </p:nvSpPr>
          <p:spPr bwMode="auto">
            <a:xfrm>
              <a:off x="6488906" y="2535050"/>
              <a:ext cx="3962400" cy="720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sz="1600" dirty="0" smtClean="0"/>
                <a:t>Строительство нового родильного отделения и кормоцеха в СХПК «</a:t>
              </a:r>
              <a:r>
                <a:rPr lang="ru-RU" sz="1600" dirty="0" err="1" smtClean="0"/>
                <a:t>Племзавод</a:t>
              </a:r>
              <a:r>
                <a:rPr lang="ru-RU" sz="1600" dirty="0" smtClean="0"/>
                <a:t> Майский» в д. </a:t>
              </a:r>
              <a:r>
                <a:rPr lang="ru-RU" sz="1600" dirty="0" err="1" smtClean="0"/>
                <a:t>Дорково</a:t>
              </a:r>
              <a:endParaRPr lang="ru-RU" altLang="ru-RU" sz="16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31" name="Rectangle 48"/>
            <p:cNvSpPr>
              <a:spLocks noChangeArrowheads="1"/>
            </p:cNvSpPr>
            <p:nvPr/>
          </p:nvSpPr>
          <p:spPr bwMode="auto">
            <a:xfrm>
              <a:off x="6538912" y="4843306"/>
              <a:ext cx="4089468" cy="929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sz="1600" dirty="0" smtClean="0"/>
                <a:t>Реконструкция животноводческих помещений на </a:t>
              </a:r>
              <a:r>
                <a:rPr lang="ru-RU" sz="1600" dirty="0" err="1" smtClean="0"/>
                <a:t>свинокомплексе</a:t>
              </a:r>
              <a:r>
                <a:rPr lang="ru-RU" sz="1600" dirty="0" smtClean="0"/>
                <a:t> в СПК «Агрофирма «Красная Звезда» </a:t>
              </a:r>
            </a:p>
            <a:p>
              <a:pPr>
                <a:lnSpc>
                  <a:spcPct val="85000"/>
                </a:lnSpc>
                <a:defRPr/>
              </a:pPr>
              <a:r>
                <a:rPr lang="ru-RU" sz="1600" dirty="0" smtClean="0"/>
                <a:t>в п. </a:t>
              </a:r>
              <a:r>
                <a:rPr lang="ru-RU" sz="1600" dirty="0" err="1" smtClean="0"/>
                <a:t>Дубровское</a:t>
              </a:r>
              <a:endParaRPr lang="ru-RU" altLang="ru-RU" sz="16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7781" y="1216896"/>
            <a:ext cx="1013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4D4D4D"/>
                </a:solidFill>
              </a:rPr>
              <a:t>КРУПНЫЕ ИНВЕСТИЦИОННЫЕ ПРОЕКТЫ  В СФЕРЕ СЕЛЬСКОГО ХОЗЯЙСТВА, РЕАЛИЗОВАННЫЕ В 2018 ГОДУ</a:t>
            </a:r>
          </a:p>
        </p:txBody>
      </p:sp>
    </p:spTree>
    <p:extLst>
      <p:ext uri="{BB962C8B-B14F-4D97-AF65-F5344CB8AC3E}">
        <p14:creationId xmlns:p14="http://schemas.microsoft.com/office/powerpoint/2010/main" val="356916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2" y="1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2" y="6756542"/>
            <a:ext cx="10692384" cy="803133"/>
          </a:xfrm>
          <a:prstGeom prst="rect">
            <a:avLst/>
          </a:prstGeom>
        </p:spPr>
      </p:pic>
      <p:pic>
        <p:nvPicPr>
          <p:cNvPr id="6" name="Image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6" t="31935" r="13179" b="7221"/>
          <a:stretch/>
        </p:blipFill>
        <p:spPr>
          <a:xfrm>
            <a:off x="1355844" y="2103437"/>
            <a:ext cx="7980695" cy="4653105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8470109" y="5159374"/>
            <a:ext cx="2195513" cy="1071704"/>
          </a:xfrm>
          <a:prstGeom prst="wedgeEllipseCallout">
            <a:avLst>
              <a:gd name="adj1" fmla="val -57622"/>
              <a:gd name="adj2" fmla="val 9391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chemeClr val="bg1"/>
                </a:solidFill>
              </a:rPr>
              <a:t>Объем финансирования 191  млн. рублей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2906" y="1244798"/>
            <a:ext cx="10134600" cy="848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4D4D4D"/>
                </a:solidFill>
              </a:rPr>
              <a:t>ВВЕДЕНА В ЭКСПЛУАТАЦИЮ РОБОТИЗИРОВАННАЯ ФЕРМА</a:t>
            </a:r>
          </a:p>
          <a:p>
            <a:pPr algn="ctr"/>
            <a:r>
              <a:rPr lang="ru-RU" sz="2400" b="1" dirty="0">
                <a:solidFill>
                  <a:srgbClr val="4D4D4D"/>
                </a:solidFill>
              </a:rPr>
              <a:t>В АО «ПЛЕМЗАВОД РОДИНА»</a:t>
            </a:r>
          </a:p>
        </p:txBody>
      </p:sp>
    </p:spTree>
    <p:extLst>
      <p:ext uri="{BB962C8B-B14F-4D97-AF65-F5344CB8AC3E}">
        <p14:creationId xmlns:p14="http://schemas.microsoft.com/office/powerpoint/2010/main" val="32070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0" y="6756542"/>
            <a:ext cx="10692384" cy="8031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4140" y="1036637"/>
            <a:ext cx="9875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4D4D4D"/>
                </a:solidFill>
              </a:rPr>
              <a:t>КРУПНЫЕ ИНВЕСТИЦИОННЫЕ ПРОЕКТЫ  В СФЕРЕ СЕЛЬСКОГО </a:t>
            </a:r>
            <a:r>
              <a:rPr lang="ru-RU" sz="2400" b="1" dirty="0" smtClean="0">
                <a:solidFill>
                  <a:srgbClr val="4D4D4D"/>
                </a:solidFill>
              </a:rPr>
              <a:t>ХОЗЯЙСТВА, ПЛАНИРУЕМЫЕ К РЕАЛИЗАЦИИ НА </a:t>
            </a:r>
            <a:r>
              <a:rPr lang="ru-RU" sz="2400" b="1" dirty="0">
                <a:solidFill>
                  <a:srgbClr val="4D4D4D"/>
                </a:solidFill>
              </a:rPr>
              <a:t>2019-2021 ГОДЫ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10809" y="2021800"/>
            <a:ext cx="32554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молочно-товарной фермы на 800 коров с системой роботизированного доения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LELY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СПК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«ПКЗ «Вологодский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 в с.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Погорелово</a:t>
            </a:r>
          </a:p>
        </p:txBody>
      </p:sp>
      <p:pic>
        <p:nvPicPr>
          <p:cNvPr id="8194" name="Picture 2" descr="https://primamedia.ru/f/big/1089/10889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29" y="4484696"/>
            <a:ext cx="1513477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910809" y="4511643"/>
            <a:ext cx="2857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2-ой очереди животноводческой фермы на 1400 коров и 1728 голов молодняка в ОАО «Заря» в близи д.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Гончарка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http://www.molsib.com/images/delaval/kapitalnoe_oborudovanie/doenie/hb30_comfort_sta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06" y="3265568"/>
            <a:ext cx="1518523" cy="101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910809" y="3510132"/>
            <a:ext cx="28956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фермы на 600 голов в АО «Родина» в п. Васильевское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0" t="27579" r="34006" b="23482"/>
          <a:stretch/>
        </p:blipFill>
        <p:spPr bwMode="auto">
          <a:xfrm>
            <a:off x="5592290" y="5872274"/>
            <a:ext cx="1512000" cy="96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7174706" y="5879333"/>
            <a:ext cx="29527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Рыбоводное хозяйство индустриального типа по выращиванию семги в УЗВ ООО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Аквапродукт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в п.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Грибково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10809" y="5987054"/>
            <a:ext cx="28575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цеха по первичной переработке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молока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КФХ Оганесян Г.А.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ranpress.ru/wp-content/uploads/2018/10/3v59JYlbDc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22" y="1995023"/>
            <a:ext cx="1511490" cy="100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gro-matik.ru/netcat_files/multifile/2567/1052/20180824_Beletskaya_SibirskoeMoloko_4000px_013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344" y="1994853"/>
            <a:ext cx="1513893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7174706" y="2129521"/>
            <a:ext cx="3255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животноводческой фермы на 800 коров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СХПК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Племзавод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Майский»</a:t>
            </a:r>
          </a:p>
        </p:txBody>
      </p:sp>
      <p:pic>
        <p:nvPicPr>
          <p:cNvPr id="1032" name="Picture 8" descr="https://static.ngs.ru/news/54/preview/3fdaaab98ed50b2f31fc5b63442a5ec2121aed26_120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2667" y="5852386"/>
            <a:ext cx="1512000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agrorm.ru/wp-content/uploads/2018/05/%D0%9E%D0%B1%D0%BE%D1%80%D1%83%D0%B4%D0%BE%D0%B2%D0%B0%D0%BD%D0%B8%D0%B5-%D0%B4%D0%BB%D1%8F-%D0%BA%D1%80%D0%BE%D0%B2%D0%BD%D0%B8%D0%BA%D0%BE%D0%B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325" y="3267742"/>
            <a:ext cx="1517930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7174706" y="3510132"/>
            <a:ext cx="32554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телятника на 661 голову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СХПК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«Пригородный»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6" name="Picture 12" descr="http://roshoz.ru/image/9/20161031122038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396" y="4484696"/>
            <a:ext cx="1515789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7174706" y="4619364"/>
            <a:ext cx="3255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цеха по переработке мяса в СПК «Агрофирма Красная Звезда»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7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58737" y="6735904"/>
            <a:ext cx="10692384" cy="803133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613777" y="2015094"/>
            <a:ext cx="4734796" cy="3367322"/>
            <a:chOff x="641558" y="1939575"/>
            <a:chExt cx="4734796" cy="3280607"/>
          </a:xfrm>
        </p:grpSpPr>
        <p:sp>
          <p:nvSpPr>
            <p:cNvPr id="14" name="Rectangle 52"/>
            <p:cNvSpPr>
              <a:spLocks noChangeArrowheads="1"/>
            </p:cNvSpPr>
            <p:nvPr/>
          </p:nvSpPr>
          <p:spPr bwMode="auto">
            <a:xfrm>
              <a:off x="641558" y="4356010"/>
              <a:ext cx="4718523" cy="86417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48"/>
            <p:cNvSpPr>
              <a:spLocks noChangeArrowheads="1"/>
            </p:cNvSpPr>
            <p:nvPr/>
          </p:nvSpPr>
          <p:spPr bwMode="auto">
            <a:xfrm>
              <a:off x="772716" y="4488245"/>
              <a:ext cx="4043767" cy="599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sz="2000" dirty="0" smtClean="0"/>
                <a:t>Наличие неиспользованных земель </a:t>
              </a:r>
              <a:r>
                <a:rPr lang="ru-RU" sz="2000" dirty="0" err="1" smtClean="0"/>
                <a:t>сельхозназначения</a:t>
              </a:r>
              <a:endParaRPr lang="ru-RU" altLang="ru-RU" sz="20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641558" y="1939575"/>
              <a:ext cx="4732415" cy="1051159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47"/>
            <p:cNvSpPr>
              <a:spLocks noChangeArrowheads="1"/>
            </p:cNvSpPr>
            <p:nvPr/>
          </p:nvSpPr>
          <p:spPr bwMode="auto">
            <a:xfrm>
              <a:off x="772716" y="2036743"/>
              <a:ext cx="4524771" cy="856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altLang="ru-RU" sz="2000" dirty="0" smtClean="0">
                  <a:latin typeface="Calibri" pitchFamily="34" charset="0"/>
                </a:rPr>
                <a:t>Длительный процесс оформления разрешительной </a:t>
              </a:r>
              <a:r>
                <a:rPr lang="ru-RU" altLang="ru-RU" sz="2000" dirty="0" smtClean="0">
                  <a:latin typeface="Calibri" pitchFamily="34" charset="0"/>
                </a:rPr>
                <a:t>документации и высокая стоимость проектных услуг</a:t>
              </a:r>
              <a:endParaRPr lang="ru-RU" altLang="ru-RU" sz="2000" dirty="0">
                <a:latin typeface="Calibri" pitchFamily="34" charset="0"/>
              </a:endParaRPr>
            </a:p>
          </p:txBody>
        </p:sp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655447" y="3124968"/>
              <a:ext cx="4704634" cy="111430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47"/>
            <p:cNvSpPr>
              <a:spLocks noChangeArrowheads="1"/>
            </p:cNvSpPr>
            <p:nvPr/>
          </p:nvSpPr>
          <p:spPr bwMode="auto">
            <a:xfrm>
              <a:off x="741760" y="3254831"/>
              <a:ext cx="4634594" cy="854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altLang="ru-RU" sz="2000" dirty="0" smtClean="0">
                  <a:latin typeface="Calibri" pitchFamily="34" charset="0"/>
                </a:rPr>
                <a:t>Высокие процентные ставки, </a:t>
              </a:r>
              <a:r>
                <a:rPr lang="ru-RU" altLang="ru-RU" sz="2000" dirty="0" err="1" smtClean="0">
                  <a:latin typeface="Calibri" pitchFamily="34" charset="0"/>
                </a:rPr>
                <a:t>закредитованность</a:t>
              </a:r>
              <a:r>
                <a:rPr lang="ru-RU" altLang="ru-RU" sz="2000" dirty="0" smtClean="0">
                  <a:latin typeface="Calibri" pitchFamily="34" charset="0"/>
                </a:rPr>
                <a:t> сельхозпредприятий и низкий уровень доходности</a:t>
              </a:r>
              <a:endParaRPr lang="ru-RU" altLang="ru-RU" sz="20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7781" y="1216896"/>
            <a:ext cx="1013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D4D4D"/>
                </a:solidFill>
              </a:rPr>
              <a:t>ПРОБЛЕМНЫЕ ВОПРОСЫ ПРИ РЕАЛИЗАЦИИ ИНВЕСТИЦИОННЫХ ПРОЕКТОВ В АПК</a:t>
            </a:r>
            <a:endParaRPr lang="ru-RU" sz="2400" b="1" dirty="0">
              <a:solidFill>
                <a:srgbClr val="4D4D4D"/>
              </a:solidFill>
            </a:endParaRPr>
          </a:p>
        </p:txBody>
      </p:sp>
      <p:pic>
        <p:nvPicPr>
          <p:cNvPr id="1026" name="Picture 2" descr="http://www.severtrans.ru/upload/medialibrary/a4f/a4fd2938f10949af986a248a11fcc6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18" y="2015093"/>
            <a:ext cx="2950367" cy="107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rosobstvennost.ru/wp-content/uploads/2017/03/%D1%80%D0%B5%D0%B3%D0%B8%D1%81%D1%82%D1%80%D0%B0%D1%86%D0%B8%D1%8F-%D0%B4%D0%BE%D0%BA%D1%83%D0%BC%D0%B5%D0%BD%D1%82%D0%BE%D0%B2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0" r="9335" b="11899"/>
          <a:stretch/>
        </p:blipFill>
        <p:spPr bwMode="auto">
          <a:xfrm>
            <a:off x="6093618" y="3266293"/>
            <a:ext cx="2967038" cy="97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ryansku.ru/wp-content/uploads/2018/10/4adfd8370fcfda7ab752a20618c2d427_l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6" b="22299"/>
          <a:stretch/>
        </p:blipFill>
        <p:spPr bwMode="auto">
          <a:xfrm>
            <a:off x="6093617" y="4495401"/>
            <a:ext cx="2950369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625778" y="5684837"/>
            <a:ext cx="4710794" cy="1150937"/>
            <a:chOff x="621506" y="5911060"/>
            <a:chExt cx="4710794" cy="840577"/>
          </a:xfrm>
        </p:grpSpPr>
        <p:sp>
          <p:nvSpPr>
            <p:cNvPr id="16" name="Rectangle 52"/>
            <p:cNvSpPr>
              <a:spLocks noChangeArrowheads="1"/>
            </p:cNvSpPr>
            <p:nvPr/>
          </p:nvSpPr>
          <p:spPr bwMode="auto">
            <a:xfrm>
              <a:off x="621506" y="5911060"/>
              <a:ext cx="4710794" cy="84057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744935" y="6022418"/>
              <a:ext cx="4043767" cy="617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r>
                <a:rPr lang="ru-RU" altLang="ru-RU" sz="2000" dirty="0" smtClean="0"/>
                <a:t>Дефицит квалифицированных кадров в сельхозпредприятия </a:t>
              </a:r>
              <a:endParaRPr lang="ru-RU" altLang="ru-RU" sz="20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</p:grpSp>
      <p:pic>
        <p:nvPicPr>
          <p:cNvPr id="5" name="Picture 4" descr="https://im0-tub-ru.yandex.net/i?id=f0b2e8bad6db828629b9bdb8124355c9-l&amp;n=1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50" b="20789"/>
          <a:stretch/>
        </p:blipFill>
        <p:spPr bwMode="auto">
          <a:xfrm>
            <a:off x="6076948" y="5684837"/>
            <a:ext cx="2983707" cy="115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0" y="6735904"/>
            <a:ext cx="10692384" cy="80313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7781" y="1036637"/>
            <a:ext cx="1013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D4D4D"/>
                </a:solidFill>
              </a:rPr>
              <a:t>Использование земель сельскохозяйственного назначения</a:t>
            </a:r>
            <a:endParaRPr lang="ru-RU" sz="2400" b="1" dirty="0">
              <a:solidFill>
                <a:srgbClr val="4D4D4D"/>
              </a:solidFill>
            </a:endParaRPr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1027859592"/>
              </p:ext>
            </p:extLst>
          </p:nvPr>
        </p:nvGraphicFramePr>
        <p:xfrm>
          <a:off x="168167" y="2408237"/>
          <a:ext cx="5217283" cy="250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20651" y="1722437"/>
            <a:ext cx="4712316" cy="50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2F4D71"/>
            </a:prstShdw>
          </a:effectLst>
        </p:spPr>
        <p:txBody>
          <a:bodyPr wrap="square" lIns="110760" tIns="55379" rIns="110760" bIns="55379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Calibri" pitchFamily="34" charset="0"/>
              </a:rPr>
              <a:t>Наличие неиспользуемой пашни  по состоянию на 01.01.2018 года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19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2958644"/>
              </p:ext>
            </p:extLst>
          </p:nvPr>
        </p:nvGraphicFramePr>
        <p:xfrm>
          <a:off x="5132967" y="2029239"/>
          <a:ext cx="5218770" cy="3095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5529261" y="1722437"/>
            <a:ext cx="4845845" cy="50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2F4D71"/>
            </a:prstShdw>
          </a:effectLst>
        </p:spPr>
        <p:txBody>
          <a:bodyPr wrap="square" lIns="110760" tIns="55379" rIns="110760" bIns="55379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Calibri" pitchFamily="34" charset="0"/>
              </a:rPr>
              <a:t>Площадь неиспользованной пашни по периодам, тыс. га 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1356798" y="5505221"/>
            <a:ext cx="3702172" cy="565261"/>
          </a:xfrm>
          <a:prstGeom prst="roundRect">
            <a:avLst/>
          </a:prstGeom>
          <a:solidFill>
            <a:srgbClr val="FFFFFF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ru-RU" sz="1600" dirty="0" smtClean="0">
                <a:latin typeface="Calibri" pitchFamily="34" charset="0"/>
              </a:rPr>
              <a:t>За период 2017-2018 годов введено земель в сельскохозяйственный оборот</a:t>
            </a:r>
            <a:endParaRPr lang="ru-RU" sz="1600" dirty="0">
              <a:latin typeface="Calibri" pitchFamily="34" charset="0"/>
            </a:endParaRPr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240506" y="5220855"/>
            <a:ext cx="1152011" cy="1149782"/>
          </a:xfrm>
          <a:prstGeom prst="ellipse">
            <a:avLst/>
          </a:prstGeom>
          <a:solidFill>
            <a:srgbClr val="EAEAEA">
              <a:alpha val="59999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400" b="1">
              <a:latin typeface="Calibri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81006" y="5352003"/>
            <a:ext cx="879311" cy="871698"/>
          </a:xfrm>
          <a:prstGeom prst="ellipse">
            <a:avLst/>
          </a:prstGeom>
          <a:solidFill>
            <a:srgbClr val="288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</a:rPr>
              <a:t>5,5 </a:t>
            </a:r>
            <a:endParaRPr lang="ru-RU" sz="2000" dirty="0">
              <a:solidFill>
                <a:schemeClr val="bg1"/>
              </a:solidFill>
              <a:latin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</a:rPr>
              <a:t>тыс. га</a:t>
            </a: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Rectangle 13"/>
          <p:cNvSpPr>
            <a:spLocks noChangeArrowheads="1"/>
          </p:cNvSpPr>
          <p:nvPr/>
        </p:nvSpPr>
        <p:spPr bwMode="auto">
          <a:xfrm>
            <a:off x="6737246" y="5513115"/>
            <a:ext cx="3955138" cy="565261"/>
          </a:xfrm>
          <a:prstGeom prst="roundRect">
            <a:avLst/>
          </a:prstGeom>
          <a:solidFill>
            <a:srgbClr val="FFFFFF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</a:pPr>
            <a:r>
              <a:rPr lang="ru-RU" sz="1600" dirty="0">
                <a:latin typeface="Calibri" pitchFamily="34" charset="0"/>
              </a:rPr>
              <a:t>Площадь </a:t>
            </a:r>
            <a:r>
              <a:rPr lang="ru-RU" sz="1600" dirty="0" smtClean="0">
                <a:latin typeface="Calibri" pitchFamily="34" charset="0"/>
              </a:rPr>
              <a:t>неиспользуемой пашни, которая подобрана инвесторам для приобретения</a:t>
            </a:r>
            <a:endParaRPr lang="ru-RU" sz="1600" dirty="0">
              <a:latin typeface="Calibri" pitchFamily="34" charset="0"/>
            </a:endParaRPr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5588813" y="5212485"/>
            <a:ext cx="1152011" cy="1149782"/>
          </a:xfrm>
          <a:prstGeom prst="ellipse">
            <a:avLst/>
          </a:prstGeom>
          <a:solidFill>
            <a:srgbClr val="EAEAEA">
              <a:alpha val="59999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400" b="1">
              <a:latin typeface="Calibri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725164" y="5352003"/>
            <a:ext cx="879311" cy="871698"/>
          </a:xfrm>
          <a:prstGeom prst="ellipse">
            <a:avLst/>
          </a:prstGeom>
          <a:solidFill>
            <a:srgbClr val="288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</a:rPr>
              <a:t>8,0 </a:t>
            </a:r>
            <a:endParaRPr lang="ru-RU" sz="2000" dirty="0">
              <a:solidFill>
                <a:schemeClr val="bg1"/>
              </a:solidFill>
              <a:latin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</a:rPr>
              <a:t>тыс. га</a:t>
            </a: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49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58737" y="6735904"/>
            <a:ext cx="10692384" cy="80313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6159" y="1216896"/>
            <a:ext cx="1013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D4D4D"/>
                </a:solidFill>
              </a:rPr>
              <a:t>КАДРОВОЕ ОБЕСПЕЧЕНИЕ СЕЛЬСКОГО ХОЗЯЙСТВА РАЙОНА</a:t>
            </a:r>
            <a:endParaRPr lang="ru-RU" sz="2400" b="1" dirty="0">
              <a:solidFill>
                <a:srgbClr val="4D4D4D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713" y="2085159"/>
            <a:ext cx="3692627" cy="205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322996515"/>
              </p:ext>
            </p:extLst>
          </p:nvPr>
        </p:nvGraphicFramePr>
        <p:xfrm>
          <a:off x="199552" y="2046243"/>
          <a:ext cx="5217283" cy="250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420651" y="1776342"/>
            <a:ext cx="4712316" cy="3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2F4D71"/>
            </a:prstShdw>
          </a:effectLst>
        </p:spPr>
        <p:txBody>
          <a:bodyPr wrap="square" lIns="110760" tIns="55379" rIns="110760" bIns="55379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Calibri" pitchFamily="34" charset="0"/>
              </a:rPr>
              <a:t>Трудовой потенциал АПК Вологодского района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19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4069587"/>
              </p:ext>
            </p:extLst>
          </p:nvPr>
        </p:nvGraphicFramePr>
        <p:xfrm>
          <a:off x="-64372" y="4521199"/>
          <a:ext cx="5218770" cy="3095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6700956" y="5341223"/>
            <a:ext cx="3702172" cy="1028367"/>
          </a:xfrm>
          <a:prstGeom prst="roundRect">
            <a:avLst/>
          </a:prstGeom>
          <a:solidFill>
            <a:srgbClr val="FFFFFF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dirty="0" smtClean="0">
                <a:latin typeface="Calibri" pitchFamily="34" charset="0"/>
              </a:rPr>
              <a:t>По состоянию на 01.01.2019 года на предприятиях АПК Вологодского района требуются работники в сфере животноводства и механизаторы</a:t>
            </a:r>
            <a:endParaRPr lang="ru-RU" sz="1600" dirty="0">
              <a:latin typeface="Calibri" pitchFamily="34" charset="0"/>
            </a:endParaRPr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5584664" y="5220855"/>
            <a:ext cx="1152011" cy="1149782"/>
          </a:xfrm>
          <a:prstGeom prst="ellipse">
            <a:avLst/>
          </a:prstGeom>
          <a:solidFill>
            <a:srgbClr val="EAEAEA">
              <a:alpha val="59999"/>
            </a:srgb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sz="400" b="1">
              <a:latin typeface="Calibri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725164" y="5352003"/>
            <a:ext cx="879311" cy="871698"/>
          </a:xfrm>
          <a:prstGeom prst="ellipse">
            <a:avLst/>
          </a:prstGeom>
          <a:solidFill>
            <a:srgbClr val="288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</a:rPr>
              <a:t>301 </a:t>
            </a:r>
            <a:endParaRPr lang="ru-RU" sz="2000" dirty="0">
              <a:solidFill>
                <a:schemeClr val="bg1"/>
              </a:solidFill>
              <a:latin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</a:rPr>
              <a:t>вакансия</a:t>
            </a:r>
            <a:endParaRPr lang="ru-RU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16706" y="4465637"/>
            <a:ext cx="4712316" cy="50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2F4D71"/>
            </a:prstShdw>
          </a:effectLst>
        </p:spPr>
        <p:txBody>
          <a:bodyPr wrap="square" lIns="110760" tIns="55379" rIns="110760" bIns="55379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b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Calibri" pitchFamily="34" charset="0"/>
              </a:rPr>
              <a:t>Уровень образования трудового потенциала </a:t>
            </a:r>
          </a:p>
          <a:p>
            <a:pPr algn="ctr" fontAlgn="b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Calibri" pitchFamily="34" charset="0"/>
              </a:rPr>
              <a:t>АПК Вологодского района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28"/>
          <a:stretch/>
        </p:blipFill>
        <p:spPr>
          <a:xfrm>
            <a:off x="0" y="0"/>
            <a:ext cx="10692384" cy="1207363"/>
          </a:xfrm>
          <a:prstGeom prst="rect">
            <a:avLst/>
          </a:prstGeom>
        </p:spPr>
      </p:pic>
      <p:pic>
        <p:nvPicPr>
          <p:cNvPr id="3" name="Imag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375"/>
          <a:stretch/>
        </p:blipFill>
        <p:spPr>
          <a:xfrm>
            <a:off x="58737" y="6735904"/>
            <a:ext cx="10692384" cy="803133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0506" y="2096775"/>
            <a:ext cx="5189615" cy="4674052"/>
            <a:chOff x="184358" y="1939574"/>
            <a:chExt cx="5189615" cy="4553687"/>
          </a:xfrm>
        </p:grpSpPr>
        <p:sp>
          <p:nvSpPr>
            <p:cNvPr id="14" name="Rectangle 52"/>
            <p:cNvSpPr>
              <a:spLocks noChangeArrowheads="1"/>
            </p:cNvSpPr>
            <p:nvPr/>
          </p:nvSpPr>
          <p:spPr bwMode="auto">
            <a:xfrm>
              <a:off x="260559" y="5067074"/>
              <a:ext cx="5113414" cy="142618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48"/>
            <p:cNvSpPr>
              <a:spLocks noChangeArrowheads="1"/>
            </p:cNvSpPr>
            <p:nvPr/>
          </p:nvSpPr>
          <p:spPr bwMode="auto">
            <a:xfrm>
              <a:off x="1132112" y="5479191"/>
              <a:ext cx="4043767" cy="347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endParaRPr lang="ru-RU" altLang="ru-RU" sz="20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  <p:sp>
          <p:nvSpPr>
            <p:cNvPr id="21" name="Rectangle 51"/>
            <p:cNvSpPr>
              <a:spLocks noChangeArrowheads="1"/>
            </p:cNvSpPr>
            <p:nvPr/>
          </p:nvSpPr>
          <p:spPr bwMode="auto">
            <a:xfrm>
              <a:off x="184358" y="1939574"/>
              <a:ext cx="5189615" cy="131019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47"/>
            <p:cNvSpPr>
              <a:spLocks noChangeArrowheads="1"/>
            </p:cNvSpPr>
            <p:nvPr/>
          </p:nvSpPr>
          <p:spPr bwMode="auto">
            <a:xfrm>
              <a:off x="1019718" y="1960406"/>
              <a:ext cx="4095611" cy="347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endParaRPr lang="ru-RU" altLang="ru-RU" sz="2000" dirty="0">
                <a:latin typeface="Calibri" pitchFamily="34" charset="0"/>
              </a:endParaRPr>
            </a:p>
          </p:txBody>
        </p:sp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184358" y="3543831"/>
              <a:ext cx="5161834" cy="112482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47"/>
            <p:cNvSpPr>
              <a:spLocks noChangeArrowheads="1"/>
            </p:cNvSpPr>
            <p:nvPr/>
          </p:nvSpPr>
          <p:spPr bwMode="auto">
            <a:xfrm>
              <a:off x="1094757" y="3556954"/>
              <a:ext cx="4102553" cy="347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square">
              <a:spAutoFit/>
            </a:bodyPr>
            <a:lstStyle/>
            <a:p>
              <a:pPr>
                <a:lnSpc>
                  <a:spcPct val="85000"/>
                </a:lnSpc>
                <a:defRPr/>
              </a:pPr>
              <a:endParaRPr lang="ru-RU" altLang="ru-RU" sz="2000" dirty="0">
                <a:solidFill>
                  <a:srgbClr val="336699"/>
                </a:solidFill>
                <a:latin typeface="Calibri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7781" y="1216896"/>
            <a:ext cx="1013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D4D4D"/>
                </a:solidFill>
              </a:rPr>
              <a:t>ИННОВАЦИОННЫЙ ПРОЕКТ ДОПОЛНИТЕЛЬНОГО ОБРАЗОВАНИЯ «ШКОЛА АГРОБИЗНЕС ОБРАЗОВАНИЯ ИМЕНИ М.Г. ЛОБЫТОВА»</a:t>
            </a:r>
            <a:endParaRPr lang="ru-RU" sz="2400" b="1" dirty="0">
              <a:solidFill>
                <a:srgbClr val="4D4D4D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06" y="2084405"/>
            <a:ext cx="5015301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907" y="2118158"/>
            <a:ext cx="4860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Основа проекта – сетевое взаимодействие школы, детского сада, предприятий, органов власти, ВУЗов, профессиональных образовательных </a:t>
            </a:r>
            <a:r>
              <a:rPr lang="ru-RU" sz="2000" dirty="0" smtClean="0"/>
              <a:t>организаций</a:t>
            </a:r>
            <a:endParaRPr lang="ru-RU" sz="2000" dirty="0"/>
          </a:p>
        </p:txBody>
      </p:sp>
      <p:sp>
        <p:nvSpPr>
          <p:cNvPr id="18" name="Rectangle 52"/>
          <p:cNvSpPr>
            <a:spLocks noChangeArrowheads="1"/>
          </p:cNvSpPr>
          <p:nvPr/>
        </p:nvSpPr>
        <p:spPr bwMode="auto">
          <a:xfrm>
            <a:off x="5933383" y="5456237"/>
            <a:ext cx="4544505" cy="15240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9" name="Rectangle 48"/>
          <p:cNvSpPr>
            <a:spLocks noChangeArrowheads="1"/>
          </p:cNvSpPr>
          <p:nvPr/>
        </p:nvSpPr>
        <p:spPr bwMode="auto">
          <a:xfrm>
            <a:off x="6091573" y="5528628"/>
            <a:ext cx="40437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r>
              <a:rPr lang="ru-RU" dirty="0"/>
              <a:t>Сегодня в школе более </a:t>
            </a:r>
            <a:r>
              <a:rPr lang="ru-RU" b="1" dirty="0"/>
              <a:t>300 детей </a:t>
            </a:r>
            <a:r>
              <a:rPr lang="ru-RU" dirty="0"/>
              <a:t>осваивают данные </a:t>
            </a:r>
            <a:r>
              <a:rPr lang="ru-RU" dirty="0" smtClean="0"/>
              <a:t>программы </a:t>
            </a:r>
            <a:r>
              <a:rPr lang="ru-RU" dirty="0"/>
              <a:t>Всего в реализации проекта примут участие </a:t>
            </a:r>
            <a:r>
              <a:rPr lang="ru-RU" b="1" dirty="0"/>
              <a:t>1000 человек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7674" y="5306942"/>
            <a:ext cx="50506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21 </a:t>
            </a:r>
            <a:r>
              <a:rPr lang="ru-RU" b="1" dirty="0"/>
              <a:t>программа </a:t>
            </a:r>
            <a:r>
              <a:rPr lang="ru-RU" dirty="0"/>
              <a:t>дополнительного образования, в том числе «Азбука овощевода», «Ландшафтный дизайн», «</a:t>
            </a:r>
            <a:r>
              <a:rPr lang="ru-RU" dirty="0" err="1"/>
              <a:t>Агроробототехника</a:t>
            </a:r>
            <a:r>
              <a:rPr lang="ru-RU" dirty="0"/>
              <a:t>», «Школа грамотного финансиста», «Основы бизнес-планирования»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227" y="3743436"/>
            <a:ext cx="534352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База </a:t>
            </a:r>
            <a:r>
              <a:rPr lang="ru-RU" sz="2000" dirty="0"/>
              <a:t>проекта </a:t>
            </a:r>
            <a:r>
              <a:rPr lang="ru-RU" sz="2000" dirty="0" smtClean="0"/>
              <a:t>- АО </a:t>
            </a:r>
            <a:r>
              <a:rPr lang="ru-RU" sz="2000" dirty="0"/>
              <a:t>«Родина», в дальнейшем – цех садоводства Майский, КФХ </a:t>
            </a:r>
            <a:r>
              <a:rPr lang="ru-RU" sz="2000" dirty="0" err="1"/>
              <a:t>Дышлюк</a:t>
            </a:r>
            <a:r>
              <a:rPr lang="ru-RU" sz="2000" dirty="0"/>
              <a:t>, </a:t>
            </a:r>
            <a:r>
              <a:rPr lang="ru-RU" sz="2000" dirty="0" smtClean="0"/>
              <a:t>ООО «Вологодская </a:t>
            </a:r>
            <a:r>
              <a:rPr lang="ru-RU" sz="2000" dirty="0"/>
              <a:t>зелень» </a:t>
            </a:r>
          </a:p>
        </p:txBody>
      </p:sp>
    </p:spTree>
    <p:extLst>
      <p:ext uri="{BB962C8B-B14F-4D97-AF65-F5344CB8AC3E}">
        <p14:creationId xmlns:p14="http://schemas.microsoft.com/office/powerpoint/2010/main" val="269295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</TotalTime>
  <Words>1044</Words>
  <Application>Microsoft Office PowerPoint</Application>
  <PresentationFormat>Произвольный</PresentationFormat>
  <Paragraphs>106</Paragraphs>
  <Slides>10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Овсянкина Наталья Михайловна</dc:creator>
  <cp:lastModifiedBy>Овсянкина Наталья Михайловна</cp:lastModifiedBy>
  <cp:revision>117</cp:revision>
  <cp:lastPrinted>2019-02-27T13:13:19Z</cp:lastPrinted>
  <dcterms:created xsi:type="dcterms:W3CDTF">2018-12-22T08:14:11Z</dcterms:created>
  <dcterms:modified xsi:type="dcterms:W3CDTF">2019-02-28T05:38:59Z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2018-12-22T00:00:00Z</vt:filetime>
  </property>
  <property fmtid="{D5CDD505-2E9C-101B-9397-08002B2CF9AE}" pid="3" name="LastSaved">
    <vt:filetime>2018-12-22T00:00:00Z</vt:filetime>
  </property>
</Properties>
</file>