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1"/>
  </p:notesMasterIdLst>
  <p:sldIdLst>
    <p:sldId id="279" r:id="rId2"/>
    <p:sldId id="334" r:id="rId3"/>
    <p:sldId id="335" r:id="rId4"/>
    <p:sldId id="303" r:id="rId5"/>
    <p:sldId id="336" r:id="rId6"/>
    <p:sldId id="337" r:id="rId7"/>
    <p:sldId id="315" r:id="rId8"/>
    <p:sldId id="338" r:id="rId9"/>
    <p:sldId id="339" r:id="rId10"/>
    <p:sldId id="340" r:id="rId11"/>
    <p:sldId id="342" r:id="rId12"/>
    <p:sldId id="341" r:id="rId13"/>
    <p:sldId id="343" r:id="rId14"/>
    <p:sldId id="345" r:id="rId15"/>
    <p:sldId id="344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32" r:id="rId29"/>
    <p:sldId id="276" r:id="rId30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94660"/>
  </p:normalViewPr>
  <p:slideViewPr>
    <p:cSldViewPr>
      <p:cViewPr varScale="1">
        <p:scale>
          <a:sx n="105" d="100"/>
          <a:sy n="105" d="100"/>
        </p:scale>
        <p:origin x="-10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ED54C-BD0E-4447-983B-375C68DCAA2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74002-703B-459A-974B-167E164C34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052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3094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3592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8213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DE312-6053-4AC1-A7B1-27A6D034D15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2B332-306B-47E0-91DD-84D728EFF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Александр\Pictures\2008-04-03\009.JPG"/>
          <p:cNvPicPr>
            <a:picLocks noChangeAspect="1" noChangeArrowheads="1"/>
          </p:cNvPicPr>
          <p:nvPr/>
        </p:nvPicPr>
        <p:blipFill>
          <a:blip r:embed="rId3" cstate="screen"/>
          <a:srcRect b="25989"/>
          <a:stretch>
            <a:fillRect/>
          </a:stretch>
        </p:blipFill>
        <p:spPr bwMode="auto">
          <a:xfrm>
            <a:off x="2609" y="6948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Содержимое 2"/>
          <p:cNvSpPr txBox="1">
            <a:spLocks/>
          </p:cNvSpPr>
          <p:nvPr/>
        </p:nvSpPr>
        <p:spPr bwMode="auto">
          <a:xfrm>
            <a:off x="899592" y="2155029"/>
            <a:ext cx="7848370" cy="264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Докладчик: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Боголюбова Н.В., кандидат биологических наук, ведущий 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научный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сотрудник, заведующий 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отдела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физиологии и биохимии с/х животных ФГБНУ ФНЦ 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ВИЖ им. </a:t>
            </a:r>
            <a:r>
              <a:rPr lang="ru-RU" sz="1600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Л.К.Эрнста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Доклад 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подготовили:  Гусев И.В.,  к.б.н., </a:t>
            </a:r>
            <a:r>
              <a:rPr lang="ru-RU" sz="1600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в.н.с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Романов В.Н., к.б.н., </a:t>
            </a:r>
            <a:r>
              <a:rPr lang="ru-RU" sz="1600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в.н.с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Рыков </a:t>
            </a:r>
            <a:r>
              <a:rPr lang="ru-RU" sz="1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Р.А.,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с.н.с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G:\Austria\logo-vij-01eng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bg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9512" y="188640"/>
            <a:ext cx="1585590" cy="1454410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513664" y="2155029"/>
            <a:ext cx="68845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3305" y="1088534"/>
            <a:ext cx="7426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РОЛЬ БИОХИМИЧЕСКИХ МЕТОДОВ В  КОНТРОЛЕ ПОЛНОЦЕННОСТИ КОРМЛЕНИЯ СЕЛЬСКОХОЗЯЙСТВЕННЫХ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739552"/>
            <a:ext cx="583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Белковый обмен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2424570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Общий белок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571039" y="4437112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Креатинин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516216" y="2424570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Мочевина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9512" y="3717032"/>
            <a:ext cx="10801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Альбумины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584646" y="3717032"/>
            <a:ext cx="108012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Глобулины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58432" y="1653952"/>
            <a:ext cx="2653938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763560" y="1646245"/>
            <a:ext cx="2664296" cy="7706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4"/>
            <a:endCxn id="7" idx="0"/>
          </p:cNvCxnSpPr>
          <p:nvPr/>
        </p:nvCxnSpPr>
        <p:spPr>
          <a:xfrm flipH="1">
            <a:off x="719572" y="3338970"/>
            <a:ext cx="648072" cy="378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4"/>
          </p:cNvCxnSpPr>
          <p:nvPr/>
        </p:nvCxnSpPr>
        <p:spPr>
          <a:xfrm>
            <a:off x="1367644" y="3338970"/>
            <a:ext cx="612068" cy="450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384574" y="1312155"/>
            <a:ext cx="86565" cy="31010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33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22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Общий белок</a:t>
            </a:r>
            <a:r>
              <a:rPr lang="ru-RU" dirty="0"/>
              <a:t> </a:t>
            </a:r>
            <a:endParaRPr lang="ru-RU" dirty="0" smtClean="0"/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крови. </a:t>
            </a:r>
            <a:r>
              <a:rPr lang="ru-RU" dirty="0"/>
              <a:t>Встречается часто при белковом перекорме, </a:t>
            </a:r>
            <a:r>
              <a:rPr lang="ru-RU" dirty="0" err="1"/>
              <a:t>кетозе</a:t>
            </a:r>
            <a:r>
              <a:rPr lang="ru-RU" dirty="0"/>
              <a:t>, токсикозах и воспалительных процессах. Повышение содержания общего белка в сыворотке крови идет за счет глобулиновых фракций при уменьшении концентрации альбуминов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 </a:t>
            </a:r>
            <a:endParaRPr lang="ru-RU" dirty="0"/>
          </a:p>
          <a:p>
            <a:pPr lvl="0" algn="ctr"/>
            <a:r>
              <a:rPr lang="ru-RU" i="1" dirty="0"/>
              <a:t>Снижение </a:t>
            </a:r>
            <a:r>
              <a:rPr lang="ru-RU" i="1" dirty="0" smtClean="0"/>
              <a:t>концентрации </a:t>
            </a:r>
            <a:r>
              <a:rPr lang="ru-RU" i="1" dirty="0"/>
              <a:t>в сыворотке крови. </a:t>
            </a:r>
            <a:r>
              <a:rPr lang="ru-RU" dirty="0"/>
              <a:t>Отмечается при недокорме животных, нарушении функций желудочно-кишечного тракта, подавлении  синтеза белка в печени.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6767" y="270892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Альбумин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i="1" dirty="0" smtClean="0"/>
              <a:t>Повышение концентрации в </a:t>
            </a:r>
            <a:r>
              <a:rPr lang="ru-RU" i="1" dirty="0"/>
              <a:t>сыворотке крови. </a:t>
            </a:r>
            <a:r>
              <a:rPr lang="ru-RU" dirty="0"/>
              <a:t>Практически не встречается  и связано со снижением воды в плазме крови. </a:t>
            </a:r>
            <a:endParaRPr lang="ru-RU" dirty="0" smtClean="0"/>
          </a:p>
          <a:p>
            <a:pPr lvl="0" algn="ctr"/>
            <a:r>
              <a:rPr lang="ru-RU" i="1" dirty="0" smtClean="0"/>
              <a:t>Снижение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- </a:t>
            </a:r>
            <a:r>
              <a:rPr lang="ru-RU" dirty="0"/>
              <a:t>недостаточное поступление белка с кормами, нарушение всасывания белка в желудочно-кишечном тракте, пониженный синтез альбумина в печени и др.</a:t>
            </a:r>
            <a:r>
              <a:rPr lang="ru-RU" i="1" dirty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013176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Глобулин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</a:t>
            </a:r>
            <a:r>
              <a:rPr lang="ru-RU" i="1" dirty="0" smtClean="0"/>
              <a:t>крови - </a:t>
            </a:r>
            <a:r>
              <a:rPr lang="ru-RU" dirty="0" smtClean="0"/>
              <a:t> </a:t>
            </a:r>
            <a:r>
              <a:rPr lang="ru-RU" dirty="0"/>
              <a:t>при воспалительных процессах. </a:t>
            </a:r>
          </a:p>
          <a:p>
            <a:pPr lvl="0" algn="ctr"/>
            <a:r>
              <a:rPr lang="ru-RU" i="1" dirty="0"/>
              <a:t>Снижение 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отсутствие пассивного переноса иммуноглобулинов у новорожденных, нарушение синтеза иммуноглобулинов. </a:t>
            </a:r>
            <a:r>
              <a:rPr lang="ru-RU" i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317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31"/>
            <a:ext cx="9144000" cy="707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21597"/>
              </p:ext>
            </p:extLst>
          </p:nvPr>
        </p:nvGraphicFramePr>
        <p:xfrm>
          <a:off x="323528" y="1636350"/>
          <a:ext cx="8568951" cy="3153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124"/>
                <a:gridCol w="3258161"/>
                <a:gridCol w="1810845"/>
                <a:gridCol w="2171821"/>
              </a:tblGrid>
              <a:tr h="7153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Низкая концентрация глобулинов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Нормальная концентрация глобулинов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</a:t>
                      </a:r>
                      <a:endParaRPr lang="ru-RU" sz="11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концентрация глобулинов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865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Нормальная концентрация альбумина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пассивного переноса у новорожденных, приобретенные или наследственные дефекты синтеза иммуноглобулинов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Нормальное состояние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синтеза глобулинов, маскируемая дегидратацией гипоальбунемия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48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 концентрация альбумина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Ошибка определения, приводящая к ложному завышению концентрации альбумина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Маскируемая дегидратацией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гипоальбунемия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Дегидратация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865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Низкая концентрация альбумина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Значительная кровопотеря, массовая экссудация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Нефропатия с потерей белка,  конечная стадия болезни печени, нарушение питания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Воспаление,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лимфопролифератив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заболевания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5555" y="620688"/>
            <a:ext cx="82089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Интерпретация данных, полученных при одновременном определении концентраций  альбумина и общего глобулина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085184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</a:t>
            </a:r>
            <a:r>
              <a:rPr lang="ru-RU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Д.Мейер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Дж.Харви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Ветеринарная 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лабораторная медицина. Интерпретация и диагностика. Пер. с англ.- м.:</a:t>
            </a:r>
            <a:r>
              <a:rPr lang="ru-RU" sz="1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Софион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2007, 456 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73460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31"/>
            <a:ext cx="9144000" cy="707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12845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Мочевина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i="1" dirty="0" smtClean="0"/>
              <a:t>Повышение концентрации </a:t>
            </a:r>
            <a:r>
              <a:rPr lang="ru-RU" i="1" dirty="0"/>
              <a:t>в сыворотке крови. </a:t>
            </a:r>
            <a:r>
              <a:rPr lang="ru-RU" dirty="0"/>
              <a:t>Наблюдается при снижении функции почек, алкалозе рубца, скармливании животным кормов с высоким содержанием протеина. </a:t>
            </a:r>
          </a:p>
          <a:p>
            <a:pPr lvl="0" algn="ctr"/>
            <a:r>
              <a:rPr lang="ru-RU" i="1" dirty="0"/>
              <a:t>Снижение 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длительный белковый недокорм, нарушение синтеза мочевины при тяжелых заболеваниях печени.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887682"/>
            <a:ext cx="88086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/>
              <a:t>Креатинин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нарушение функции почек при острых и хронических заболеваниях, заболевания желез внутренней секреции.</a:t>
            </a:r>
            <a:r>
              <a:rPr lang="ru-RU" i="1" dirty="0"/>
              <a:t>  </a:t>
            </a:r>
            <a:endParaRPr lang="ru-RU" i="1" dirty="0" smtClean="0"/>
          </a:p>
          <a:p>
            <a:endParaRPr lang="ru-RU" i="1" dirty="0"/>
          </a:p>
          <a:p>
            <a:r>
              <a:rPr lang="ru-RU" i="1" dirty="0" smtClean="0"/>
              <a:t>Снижение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диагностического значения не имеет. </a:t>
            </a:r>
          </a:p>
        </p:txBody>
      </p:sp>
    </p:spTree>
    <p:extLst>
      <p:ext uri="{BB962C8B-B14F-4D97-AF65-F5344CB8AC3E}">
        <p14:creationId xmlns:p14="http://schemas.microsoft.com/office/powerpoint/2010/main" val="375393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144" y="0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739552"/>
            <a:ext cx="583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Углеводно-жировой  обмен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2424570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Глюкоза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48034" y="4584332"/>
            <a:ext cx="23375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Фосфолипиды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72200" y="2424570"/>
            <a:ext cx="19442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Холестерин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58432" y="1653952"/>
            <a:ext cx="2653938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763560" y="1646245"/>
            <a:ext cx="2664296" cy="7706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655075" y="1312155"/>
            <a:ext cx="1900806" cy="3272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167927" y="4474343"/>
            <a:ext cx="23375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Триглицериды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endCxn id="14" idx="0"/>
          </p:cNvCxnSpPr>
          <p:nvPr/>
        </p:nvCxnSpPr>
        <p:spPr>
          <a:xfrm>
            <a:off x="4358432" y="1646245"/>
            <a:ext cx="1978264" cy="2828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387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52" y="17755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687" y="332656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Глюкоза</a:t>
            </a:r>
            <a:r>
              <a:rPr lang="ru-RU" dirty="0"/>
              <a:t> </a:t>
            </a:r>
          </a:p>
          <a:p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снижение функций щитовидной железы, при скармливании  животным  больших количеств сахаристых кормов, стрессовое состояние.</a:t>
            </a:r>
            <a:r>
              <a:rPr lang="ru-RU" i="1" dirty="0"/>
              <a:t> </a:t>
            </a:r>
            <a:endParaRPr lang="ru-RU" dirty="0"/>
          </a:p>
          <a:p>
            <a:pPr lvl="0"/>
            <a:r>
              <a:rPr lang="ru-RU" i="1" dirty="0"/>
              <a:t>Снижение 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 err="1"/>
              <a:t>кетоз</a:t>
            </a:r>
            <a:r>
              <a:rPr lang="ru-RU" dirty="0"/>
              <a:t>, послеродовый порез, недостаток в кормах легкоусвояемых углеводов.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687" y="24394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Холестерин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при заболевании поджелудочной железы и печени, ожирение, использовании кормов богатыми жирами.</a:t>
            </a:r>
            <a:r>
              <a:rPr lang="ru-RU" i="1" dirty="0"/>
              <a:t> </a:t>
            </a:r>
            <a:endParaRPr lang="ru-RU" dirty="0"/>
          </a:p>
          <a:p>
            <a:pPr lvl="0" algn="just"/>
            <a:r>
              <a:rPr lang="ru-RU" i="1" dirty="0"/>
              <a:t>Снижение 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низкий уровень кормления, острые инфекционные заболевания.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7768" y="4509120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Триглицериды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при использовании кормов богатыми жирами или легкодоступными  углеводами, острые гепатиты, жировая дистрофия печени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 </a:t>
            </a:r>
            <a:endParaRPr lang="ru-RU" dirty="0"/>
          </a:p>
          <a:p>
            <a:pPr lvl="0"/>
            <a:r>
              <a:rPr lang="ru-RU" i="1" dirty="0"/>
              <a:t>Снижение 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низкий уровень кормления.</a:t>
            </a:r>
          </a:p>
        </p:txBody>
      </p:sp>
    </p:spTree>
    <p:extLst>
      <p:ext uri="{BB962C8B-B14F-4D97-AF65-F5344CB8AC3E}">
        <p14:creationId xmlns:p14="http://schemas.microsoft.com/office/powerpoint/2010/main" val="4247400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144" y="0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739552"/>
            <a:ext cx="583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Ферменты и пигменты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2424570"/>
            <a:ext cx="1800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АЛТ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48034" y="4584332"/>
            <a:ext cx="23375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Щелочная </a:t>
            </a:r>
            <a:r>
              <a:rPr lang="ru-RU" dirty="0" err="1" smtClean="0"/>
              <a:t>фосфотаза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72200" y="2424570"/>
            <a:ext cx="19442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АСТ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58432" y="1653952"/>
            <a:ext cx="2653938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763560" y="1646245"/>
            <a:ext cx="2664296" cy="7706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655075" y="1312155"/>
            <a:ext cx="1900806" cy="3272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167927" y="4474343"/>
            <a:ext cx="23375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Билирубин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endCxn id="14" idx="0"/>
          </p:cNvCxnSpPr>
          <p:nvPr/>
        </p:nvCxnSpPr>
        <p:spPr>
          <a:xfrm>
            <a:off x="4358432" y="1646245"/>
            <a:ext cx="1978264" cy="2828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51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50" y="0"/>
            <a:ext cx="9144000" cy="695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04664"/>
            <a:ext cx="9036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Аланинаминотрансфераза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(АЛТ)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/>
          </a:p>
          <a:p>
            <a:pPr algn="ctr"/>
            <a:r>
              <a:rPr lang="ru-RU" i="1" dirty="0" smtClean="0"/>
              <a:t>Повышение </a:t>
            </a:r>
            <a:r>
              <a:rPr lang="ru-RU" i="1" dirty="0"/>
              <a:t>концентрации АЛТ в сыворотке крови – </a:t>
            </a:r>
            <a:r>
              <a:rPr lang="ru-RU" dirty="0"/>
              <a:t>заболевание печени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60193" y="213285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Аспартатаминотрансфераза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(АСТ)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инфаркт миокарда, хронический гепатит, цирроз печени. 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07" y="3861048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Билирубин общий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/>
              <a:t>Повышение </a:t>
            </a:r>
            <a:r>
              <a:rPr lang="ru-RU" i="1" dirty="0"/>
              <a:t>концентрации </a:t>
            </a:r>
            <a:r>
              <a:rPr lang="ru-RU" i="1" dirty="0" smtClean="0"/>
              <a:t>в </a:t>
            </a:r>
            <a:r>
              <a:rPr lang="ru-RU" i="1" dirty="0"/>
              <a:t>сыворотке крови – </a:t>
            </a:r>
            <a:r>
              <a:rPr lang="ru-RU" dirty="0"/>
              <a:t>при заболеваниях печени.</a:t>
            </a:r>
            <a:r>
              <a:rPr lang="ru-RU" i="1" dirty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83" y="5373216"/>
            <a:ext cx="8942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/>
              <a:t>Снижение концентрации </a:t>
            </a:r>
            <a:r>
              <a:rPr lang="ru-RU" sz="2400" b="1" i="1" dirty="0" smtClean="0"/>
              <a:t>АЛТ, АСТ и билирубина </a:t>
            </a:r>
            <a:r>
              <a:rPr lang="ru-RU" sz="2400" b="1" i="1" dirty="0"/>
              <a:t>в сыворотке крови – </a:t>
            </a:r>
            <a:r>
              <a:rPr lang="ru-RU" sz="2400" b="1" dirty="0"/>
              <a:t>диагностического значения не имеет.</a:t>
            </a:r>
          </a:p>
        </p:txBody>
      </p:sp>
    </p:spTree>
    <p:extLst>
      <p:ext uri="{BB962C8B-B14F-4D97-AF65-F5344CB8AC3E}">
        <p14:creationId xmlns:p14="http://schemas.microsoft.com/office/powerpoint/2010/main" val="760628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71" y="-5484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56084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627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37" y="1"/>
            <a:ext cx="9006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интерпретации лабораторных данных  используются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референтные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интервалы, установленные в здоровой популяции животных, которые отражают групповую биологическую вариацию и применяются для выявления изменений, оценки и коррекции гомеостаза, а так же дополняют и расширяют знания о биохимическом статусе организма сельскохозяйственных животных</a:t>
            </a:r>
          </a:p>
        </p:txBody>
      </p:sp>
    </p:spTree>
    <p:extLst>
      <p:ext uri="{BB962C8B-B14F-4D97-AF65-F5344CB8AC3E}">
        <p14:creationId xmlns:p14="http://schemas.microsoft.com/office/powerpoint/2010/main" val="235335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196752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При современном ведении промышленного животноводства имеют место жесткие режимы производственных процессов, которые обуславливают повышенную нагрузку на организм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животных.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Сельскохозяйственные предприятия  несут существенные убытки из-за низкой сохранности, продуктивности и воспроизводительной способности животных из-за различных нарушений в обмене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веществ.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Основными причинами этого являются несбалансированное и неполноценное питание с учетом физиологического состояния, продуктивности, возраста, периодов выращивания и откорма; избыток или дефицит в рационах питательных, минеральных и биологически активных веществ и их дисбаланс; длительное скармливание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монокормов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и недоброкачественных кормов, содержащих ксенобиотики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790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37" y="1"/>
            <a:ext cx="9006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470515"/>
              </p:ext>
            </p:extLst>
          </p:nvPr>
        </p:nvGraphicFramePr>
        <p:xfrm>
          <a:off x="1259632" y="1340768"/>
          <a:ext cx="6624735" cy="4896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7767"/>
                <a:gridCol w="2208484"/>
                <a:gridCol w="2208484"/>
              </a:tblGrid>
              <a:tr h="208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6" marR="33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6" marR="33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Референтные значения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6" marR="33866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белок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70 - 92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25 - 36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30 - 46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40 - 64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54 - 70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А/Г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0,4 - 0,9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Мочевина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2,35 - 7,06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63 - 162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Глюкоза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1,65 - 4,19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Билирубин общий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1,16 - 8,18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Триглицериды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0,09 - 0,37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Холестерин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2,35 - 8,30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12 - 35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46 - 108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Щелочная  фосфатаза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41 - 187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2,03 - 3,14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1,13 - 2,90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Са/Р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0,81 - 2,41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0,79 - 1,35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12,96 - 34,14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Хлориды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90 - 110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  <a:tr h="2130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 щелочн.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48 - 73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168" marR="64168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576" y="632182"/>
            <a:ext cx="746654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Референтные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значения биохимических показателей сыворотки крови молочных коров черно-пестрой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голштинской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пород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54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37" y="1"/>
            <a:ext cx="9006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488626"/>
              </p:ext>
            </p:extLst>
          </p:nvPr>
        </p:nvGraphicFramePr>
        <p:xfrm>
          <a:off x="1043608" y="1916832"/>
          <a:ext cx="7056784" cy="3168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2513"/>
                <a:gridCol w="2351758"/>
                <a:gridCol w="2352513"/>
              </a:tblGrid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Референтные значения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белок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63-90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28-46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 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26-56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А/Г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Мочевина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2,6-7,6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81-200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21-97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14-72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1,9-3,2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Фосфор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1,8-4,8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Кальций/фосфор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0,6-1,7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Магний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15-39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Щелочная фосфатаза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43-226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117469"/>
            <a:ext cx="80648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Референтные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значения биохимических показателей сыворотки крови для свиноматок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803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199" y="0"/>
            <a:ext cx="9224199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642475"/>
              </p:ext>
            </p:extLst>
          </p:nvPr>
        </p:nvGraphicFramePr>
        <p:xfrm>
          <a:off x="899592" y="2060848"/>
          <a:ext cx="7239744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3506"/>
                <a:gridCol w="2412732"/>
                <a:gridCol w="2413506"/>
              </a:tblGrid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Референтные значения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белок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46-73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16-40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 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20-46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А/Г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0,4-1,7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Мочевина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3,4-9,4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67-90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14-90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13-95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1,8-3,7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Фосфор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2,3-4,8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Кальций/фосфор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0,5-1,4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Магний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0,9-1,8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13-40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4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Щелочная фосфатаза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70-858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1304474"/>
            <a:ext cx="80648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Референтные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значения биохимических показателей сыворотки крови для поросят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доращивании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42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775908"/>
              </p:ext>
            </p:extLst>
          </p:nvPr>
        </p:nvGraphicFramePr>
        <p:xfrm>
          <a:off x="827584" y="2060842"/>
          <a:ext cx="7416824" cy="3680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2539"/>
                <a:gridCol w="2471746"/>
                <a:gridCol w="2472539"/>
              </a:tblGrid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Референтные значения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белок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58-85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20-45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23-54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А/Г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Мочевина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4,9-8,5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113-172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30-94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13-97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1,9-3,3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Фосфор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2,1-4,7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Кальций/фосфор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0,6-1,4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Магний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0,8-1,7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15-38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Щелочная фосфатаза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74-454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584" y="1276981"/>
            <a:ext cx="77768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Референтные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значения биохимических показателей сыворотки крови для ремонтных свинок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443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89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0241710"/>
              </p:ext>
            </p:extLst>
          </p:nvPr>
        </p:nvGraphicFramePr>
        <p:xfrm>
          <a:off x="1061479" y="1628800"/>
          <a:ext cx="7488833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6545"/>
                <a:gridCol w="2495743"/>
                <a:gridCol w="2496545"/>
              </a:tblGrid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Единицы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Референтные значения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белок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55-82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Альбумин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19-43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Глобулин 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26-57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А/Г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0,4-1,5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Мочевина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3,8-9,2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Креатинин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78-148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АЛТ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22-98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19-96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2,0-3,6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Фосфор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2,3-4,9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Кальций/фосфор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0,5-1,4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Магний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мМ/л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0,9-1,7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мкМ/л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13-39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Щелочная фосфатаза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МЕ/л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130-501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87624" y="1088449"/>
            <a:ext cx="7343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Референтные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значения биохимических показателей сыворотки крови для свиней на откорме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542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89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590550" y="232759"/>
            <a:ext cx="7977188" cy="293687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 smtClean="0"/>
              <a:t>Биохимические показатели крови коров (</a:t>
            </a:r>
            <a:r>
              <a:rPr lang="ru-RU" sz="2000" dirty="0"/>
              <a:t>ООО «АФ </a:t>
            </a:r>
            <a:r>
              <a:rPr lang="ru-RU" sz="2000" dirty="0" err="1"/>
              <a:t>Детчинское</a:t>
            </a:r>
            <a:r>
              <a:rPr lang="ru-RU" sz="2000" dirty="0" smtClean="0"/>
              <a:t>»)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pic>
        <p:nvPicPr>
          <p:cNvPr id="5939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423025"/>
            <a:ext cx="5926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526446"/>
            <a:ext cx="8193088" cy="583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694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89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000125"/>
          <a:ext cx="8472487" cy="5668963"/>
        </p:xfrm>
        <a:graphic>
          <a:graphicData uri="http://schemas.openxmlformats.org/drawingml/2006/table">
            <a:tbl>
              <a:tblPr/>
              <a:tblGrid>
                <a:gridCol w="2997200"/>
                <a:gridCol w="2068512"/>
                <a:gridCol w="1825625"/>
                <a:gridCol w="1581150"/>
              </a:tblGrid>
              <a:tr h="222250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Показатель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           Группа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ОР+КДП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Контроль ОР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НОРМА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Общий белок, г/л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83,9±0,31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87,2±0,53**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72,00-86,00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5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Альбумины, г/л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33,8±0,48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32,5±0,41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27,00-43,00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Глобулины, г/л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50,1±0,65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54,70±0,60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А/Г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0,69±0,08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0,59±0,01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0,6-1,0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Мочевина,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3,88±0,25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2,88±0,19**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3,30-7,49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Креатинин,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71,43±2,39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79,69±5,07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55,80-176,80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Билирубин,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1,37±0,06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12,19±0,29***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0,20-5,10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АЛТ, МЕ/л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25,28±1,05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34,19±1,83***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6,90-35,30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АСТ, МЕ/л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63,02±0,43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69,68±4,55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45,30-110,20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0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Щелочная фосфатаза Е/л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45,54±1,69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73,11±6,60***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17,50-152,70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Глюкоза,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2,92±0,10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2,17±0,02**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2,22-3,33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Холестерин.,ммол/л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5,27±0,08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7,02±0,56*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2,53-6,10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Кальций,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2,65±0,10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2,37±0,03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2,38-3,38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Фосфор,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2,12±0,01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2,29±0,20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1,45-2,10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Магний,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1,21±0,01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1,11±0,09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Железо, ммоль/л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20,72±1,04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19,52±0,60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6823" marR="468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51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Биохимические показатели крови новотельных коров ООО «Ермоловское» Воронежской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7469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89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Интервальные значения биохимических показателей </a:t>
            </a:r>
            <a:r>
              <a:rPr lang="ru-RU" sz="1600" b="1" dirty="0" smtClean="0"/>
              <a:t>рубцовой жидкости, </a:t>
            </a:r>
            <a:r>
              <a:rPr lang="ru-RU" sz="1600" b="1" dirty="0"/>
              <a:t>соответствующие физиологической норме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322871"/>
              </p:ext>
            </p:extLst>
          </p:nvPr>
        </p:nvGraphicFramePr>
        <p:xfrm>
          <a:off x="760841" y="1600200"/>
          <a:ext cx="7622317" cy="4312453"/>
        </p:xfrm>
        <a:graphic>
          <a:graphicData uri="http://schemas.openxmlformats.org/drawingml/2006/table">
            <a:tbl>
              <a:tblPr/>
              <a:tblGrid>
                <a:gridCol w="3475474"/>
                <a:gridCol w="2281011"/>
                <a:gridCol w="1865832"/>
              </a:tblGrid>
              <a:tr h="2446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 измерения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132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ЛЖК (общее количество)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ммоль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/100 мл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12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6572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Уксусная кислота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Молярный %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55 -75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Пропионовая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кислота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Молярный %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15 -25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6572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Масляная кислота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Молярный %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10 -17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Аммиачный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мг%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132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Инфузории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/мл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300- 500</a:t>
                      </a:r>
                    </a:p>
                  </a:txBody>
                  <a:tcPr marL="60979" marR="60979" marT="84692" marB="84692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477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1764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Биохимические исследования крови животных позволяют выявить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нарушения, связанные с неправильным кормлением и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принять необходимые меры по нормализации обмена веществ за счет корректировки рационов по питательным и биологически активным веществам.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Референтные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интервалы биохимических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показателей позволяют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судить о тех или иных нарушениях и сдвигах в обменных процессах.</a:t>
            </a:r>
          </a:p>
          <a:p>
            <a:pPr marL="0" indent="0" algn="ctr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9155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ÐÐ°ÑÑÐ¸Ð½ÐºÐ¸ Ð¿Ð¾ Ð·Ð°Ð¿ÑÐ¾ÑÑ ÑÐ¾ÑÐ¾ ÑÐµÐ»ÑÑÐºÐ¾ÑÐ¾Ð·ÑÐ¹ÑÑÐ²ÐµÐ½Ð½ÑÐµ Ð¶Ð¸Ð²Ð¾ÑÐ½Ñ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09153" y="2780927"/>
            <a:ext cx="7215238" cy="140923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95536" y="214290"/>
            <a:ext cx="8496944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Отрицательные воздействия стрессов на продуктивность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775702"/>
              </p:ext>
            </p:extLst>
          </p:nvPr>
        </p:nvGraphicFramePr>
        <p:xfrm>
          <a:off x="323528" y="1382688"/>
          <a:ext cx="8568952" cy="485462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119688"/>
                <a:gridCol w="4449264"/>
              </a:tblGrid>
              <a:tr h="146335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Стрессы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Снижение продуктивности, %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78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Микроклимат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10-35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78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Воспроизводство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15-30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78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Кормовой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15-40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99FF"/>
                    </a:solidFill>
                  </a:tcPr>
                </a:tc>
              </a:tr>
              <a:tr h="8478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Заболевания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15-35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1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3" descr="I:\Documents and Settings\Ромка\Мои документы\Мои рисунки\20080923\Фото082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214313" y="214313"/>
            <a:ext cx="30718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I:\Documents and Settings\Ромка\Мои документы\Мои рисунки\20080124\Фото382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14313"/>
            <a:ext cx="29289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I:\Documents and Settings\Ромка\Мои документы\Мои рисунки\20071207\Фото185.jpg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>
            <a:off x="2000250" y="2500313"/>
            <a:ext cx="1857375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I:\Documents and Settings\Ромка\Мои документы\Мои рисунки\20071023\Фото09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3857625"/>
            <a:ext cx="1785937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I:\Documents and Settings\Ромка\Мои документы\Мои рисунки\20080114\Фото28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25" y="214313"/>
            <a:ext cx="2714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I:\Documents and Settings\Ромка\Мои документы\Мои рисунки\20080114\Фото27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500313"/>
            <a:ext cx="1809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1" descr="I:\Documents and Settings\Ромка\Мои документы\Мои рисунки\20080229\Фото49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00250" y="5214938"/>
            <a:ext cx="178593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2" descr="I:\Documents and Settings\Ромка\Мои документы\Мои рисунки\20080325\Фото545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313" y="5214938"/>
            <a:ext cx="1785937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3" descr="I:\Documents and Settings\Ромка\Мои документы\Мои рисунки\20080326\Фото563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00750" y="2554288"/>
            <a:ext cx="2928938" cy="132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4" descr="I:\Documents and Settings\Ромка\Мои документы\Мои рисунки\20080610\Фото050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00250" y="3857625"/>
            <a:ext cx="18573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5" descr="I:\Documents and Settings\Ромка\Мои документы\Мои рисунки\20071207\Фото187(1).jpg"/>
          <p:cNvPicPr>
            <a:picLocks noChangeAspect="1" noChangeArrowheads="1"/>
          </p:cNvPicPr>
          <p:nvPr/>
        </p:nvPicPr>
        <p:blipFill>
          <a:blip r:embed="rId14">
            <a:lum bright="10000"/>
          </a:blip>
          <a:srcRect/>
          <a:stretch>
            <a:fillRect/>
          </a:stretch>
        </p:blipFill>
        <p:spPr bwMode="auto">
          <a:xfrm>
            <a:off x="3905462" y="3875089"/>
            <a:ext cx="207682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3" descr="I:\Documents and Settings\Ромка\Мои документы\Мои рисунки\20071207\Фото165(1)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76091" y="2500313"/>
            <a:ext cx="207682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10" descr="I:\Documents and Settings\Ромка\Мои документы\Мои рисунки\20080229\Фото481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000750" y="3875089"/>
            <a:ext cx="29289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Двойная стрелка влево/вправо 15"/>
          <p:cNvSpPr/>
          <p:nvPr/>
        </p:nvSpPr>
        <p:spPr>
          <a:xfrm>
            <a:off x="4000500" y="5715000"/>
            <a:ext cx="2500313" cy="785813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8"/>
            <a:ext cx="9144000" cy="685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7"/>
            <a:ext cx="8640960" cy="685579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патологии, свя­занные с нарушением обмена веществ, разделяют условно на три группы:</a:t>
            </a:r>
          </a:p>
          <a:p>
            <a:pPr lvl="0" algn="just"/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Болезни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протекающие с преобладанием патологии углеводно-жирового и белкового обмена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ожирение, алиментарная дистрофия,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кетоз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миоглобинурия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Болезни, протекающие с преимущественным нарушением минерального обмена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остеодистрофия первичная и вторичная, </a:t>
            </a:r>
            <a:r>
              <a:rPr lang="ru-RU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гипомагниемия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Болезни, вызываемые недостатком или избытком микроэлементов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микроэлементозы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565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Полное кормовое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водное голодание.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Преобладание качественной неполноценности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рациона и связанное с ним неполное или частичное голодание («болезни недостаточности»).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Избыточное поступление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организм питательных веществ (болезни накопления).</a:t>
            </a:r>
          </a:p>
        </p:txBody>
      </p:sp>
    </p:spTree>
    <p:extLst>
      <p:ext uri="{BB962C8B-B14F-4D97-AF65-F5344CB8AC3E}">
        <p14:creationId xmlns:p14="http://schemas.microsoft.com/office/powerpoint/2010/main" val="3411974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ÐÐ°ÑÑÐ¸Ð½ÐºÐ¸ Ð¿Ð¾ Ð·Ð°Ð¿ÑÐ¾ÑÑ Ð±Ð¸Ð¾ÑÐ¸Ð¼Ð¸Ñ ÐºÑÐ¾Ð²Ð¸ ÐºÐ¾ÑÐ¾Ð² Ð¿ÑÐµÐ·ÐµÐ½ÑÐ°Ñ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84784"/>
            <a:ext cx="873234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5712" y="476672"/>
            <a:ext cx="7002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Контроль полноценности кормления принято проводить зоотехническими и биохимическими методами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7418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78" y="298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vetconsultplus.ru/images/enciklopedia/Alimentarnaja-distrofi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834"/>
            <a:ext cx="3851920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.trinixy.ru/pics4/20110124/petta_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881" y="29834"/>
            <a:ext cx="4427984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elo-exp.com/wp-content/uploads/2018/08/%D0%9F%D1%80%D0%BE%D1%8F%D0%B2%D0%BB%D0%B5%D0%BD%D0%B8%D1%8F-%D0%BA%D0%B5%D1%82%D0%BE%D0%B7%D0%B0-1024x7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480" y="2594738"/>
            <a:ext cx="3816424" cy="306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5" y="2831724"/>
            <a:ext cx="14401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сыворотке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крови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концентрации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гемоглобина, количества эритроцитов,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лейкоцитов, глюкозы,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белка.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endCxn id="2" idx="0"/>
          </p:cNvCxnSpPr>
          <p:nvPr/>
        </p:nvCxnSpPr>
        <p:spPr>
          <a:xfrm flipH="1">
            <a:off x="827585" y="2594738"/>
            <a:ext cx="288031" cy="236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948264" y="2820642"/>
            <a:ext cx="19800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Повышается содержание в сыворотке крови общих липидов, фосфолипидов,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холестерола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триглицеридов, липопротеинов очень низкой плотности, инсулина.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Гиперпротеинемия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740352" y="2594738"/>
            <a:ext cx="288032" cy="2369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68552" y="6111768"/>
            <a:ext cx="5601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Гипогликемия, повышение содержания  кетоновых тел, снижается резервная щелочность крови. Высокое содержание общего белка сыворотки крови за счет глобулиновой фракции.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969212" y="5661248"/>
            <a:ext cx="0" cy="45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164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ÐÐ°ÑÑÐ¸Ð½ÐºÐ¸ Ð¿Ð¾ Ð·Ð°Ð¿ÑÐ¾ÑÑ ÑÐ¾ÑÐ¾ ÐºÑÐ°ÑÐ¸Ð²ÑÐµ Ð¾Ð´Ð½Ð¾ÑÐ¾Ð½Ð½ÑÐµ ÑÐ²ÐµÑÐ»ÑÐµ ÑÐ¾Ð½Ñ Ñ ÐºÐ°Ð¿Ð»ÑÐ¼Ð¸ Ð²Ð¾Ð´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1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696375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Особую важность имеет правильный выбор биохимических показателей, которые в наибольшей степени отражают все стороны обмена веществ (белкового, углеводного, жирового, минерального, витаминного) и состояния здоровья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животного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1067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2210</TotalTime>
  <Words>1512</Words>
  <Application>Microsoft Office PowerPoint</Application>
  <PresentationFormat>Экран (4:3)</PresentationFormat>
  <Paragraphs>468</Paragraphs>
  <Slides>29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Биохимические показатели крови коров (ООО «АФ Детчинское») </vt:lpstr>
      <vt:lpstr>Биохимические показатели крови новотельных коров ООО «Ермоловское» Воронежской области</vt:lpstr>
      <vt:lpstr>Интервальные значения биохимических показателей рубцовой жидкости, соответствующие физиологической норме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преджелудочного пищеварения, переваримости питательных веществ и обмен веществ при введении в рацион фуллеренов на примере Шунгита</dc:title>
  <dc:creator>Алексей</dc:creator>
  <cp:lastModifiedBy>Алексей</cp:lastModifiedBy>
  <cp:revision>140</cp:revision>
  <cp:lastPrinted>2014-01-27T16:41:49Z</cp:lastPrinted>
  <dcterms:created xsi:type="dcterms:W3CDTF">2014-01-19T12:18:22Z</dcterms:created>
  <dcterms:modified xsi:type="dcterms:W3CDTF">2019-02-27T11:54:22Z</dcterms:modified>
</cp:coreProperties>
</file>