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9" r:id="rId1"/>
    <p:sldMasterId id="2147483751" r:id="rId2"/>
  </p:sldMasterIdLst>
  <p:notesMasterIdLst>
    <p:notesMasterId r:id="rId22"/>
  </p:notesMasterIdLst>
  <p:sldIdLst>
    <p:sldId id="282" r:id="rId3"/>
    <p:sldId id="342" r:id="rId4"/>
    <p:sldId id="343" r:id="rId5"/>
    <p:sldId id="289" r:id="rId6"/>
    <p:sldId id="355" r:id="rId7"/>
    <p:sldId id="294" r:id="rId8"/>
    <p:sldId id="347" r:id="rId9"/>
    <p:sldId id="346" r:id="rId10"/>
    <p:sldId id="344" r:id="rId11"/>
    <p:sldId id="285" r:id="rId12"/>
    <p:sldId id="348" r:id="rId13"/>
    <p:sldId id="350" r:id="rId14"/>
    <p:sldId id="349" r:id="rId15"/>
    <p:sldId id="351" r:id="rId16"/>
    <p:sldId id="352" r:id="rId17"/>
    <p:sldId id="353" r:id="rId18"/>
    <p:sldId id="354" r:id="rId19"/>
    <p:sldId id="334" r:id="rId20"/>
    <p:sldId id="28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902841"/>
    <a:srgbClr val="DDF2FF"/>
    <a:srgbClr val="8DB63C"/>
    <a:srgbClr val="C2DB91"/>
    <a:srgbClr val="00CC66"/>
    <a:srgbClr val="E9EAEE"/>
    <a:srgbClr val="7ABC32"/>
    <a:srgbClr val="2A5A06"/>
    <a:srgbClr val="FF9E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256" autoAdjust="0"/>
  </p:normalViewPr>
  <p:slideViewPr>
    <p:cSldViewPr>
      <p:cViewPr varScale="1">
        <p:scale>
          <a:sx n="61" d="100"/>
          <a:sy n="61" d="100"/>
        </p:scale>
        <p:origin x="53" y="1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+mj-ea"/>
                <a:cs typeface="+mj-cs"/>
              </a:defRPr>
            </a:pPr>
            <a:r>
              <a:rPr lang="ru-RU"/>
              <a:t>По состоянию на 2016 г.</a:t>
            </a:r>
          </a:p>
        </c:rich>
      </c:tx>
      <c:layout>
        <c:manualLayout>
          <c:xMode val="edge"/>
          <c:yMode val="edge"/>
          <c:x val="1.083333333333335E-3"/>
          <c:y val="6.62525879917184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+mj-ea"/>
              <a:cs typeface="+mj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3.633084851368585E-2"/>
          <c:y val="0.2791981329283072"/>
          <c:w val="0.76019569083015159"/>
          <c:h val="0.46549443866851348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Лист1!$B$16</c:f>
              <c:strCache>
                <c:ptCount val="1"/>
                <c:pt idx="0">
                  <c:v>для КРС</c:v>
                </c:pt>
              </c:strCache>
            </c:strRef>
          </c:tx>
          <c:spPr>
            <a:solidFill>
              <a:schemeClr val="accent1">
                <a:shade val="58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Лист1!$C$16</c:f>
              <c:numCache>
                <c:formatCode>0.0</c:formatCode>
                <c:ptCount val="1"/>
                <c:pt idx="0">
                  <c:v>26.988265971316817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15C-44E7-A82E-A00EF33A1A74}"/>
            </c:ext>
          </c:extLst>
        </c:ser>
        <c:ser>
          <c:idx val="1"/>
          <c:order val="1"/>
          <c:tx>
            <c:strRef>
              <c:f>Лист1!$B$17</c:f>
              <c:strCache>
                <c:ptCount val="1"/>
                <c:pt idx="0">
                  <c:v>для птицы</c:v>
                </c:pt>
              </c:strCache>
            </c:strRef>
          </c:tx>
          <c:spPr>
            <a:solidFill>
              <a:schemeClr val="accent1">
                <a:shade val="8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Лист1!$C$17</c:f>
              <c:numCache>
                <c:formatCode>0.0</c:formatCode>
                <c:ptCount val="1"/>
                <c:pt idx="0">
                  <c:v>34.94132985658409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15C-44E7-A82E-A00EF33A1A74}"/>
            </c:ext>
          </c:extLst>
        </c:ser>
        <c:ser>
          <c:idx val="2"/>
          <c:order val="2"/>
          <c:tx>
            <c:strRef>
              <c:f>Лист1!$B$18</c:f>
              <c:strCache>
                <c:ptCount val="1"/>
                <c:pt idx="0">
                  <c:v>для свиней</c:v>
                </c:pt>
              </c:strCache>
            </c:strRef>
          </c:tx>
          <c:spPr>
            <a:solidFill>
              <a:schemeClr val="accent1">
                <a:tint val="86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bg1"/>
                      </a:solidFill>
                      <a:latin typeface="Cambria" panose="02040503050406030204" pitchFamily="18" charset="0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Лист1!$C$18</c:f>
              <c:numCache>
                <c:formatCode>0.0</c:formatCode>
                <c:ptCount val="1"/>
                <c:pt idx="0">
                  <c:v>32.20338983050847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15C-44E7-A82E-A00EF33A1A74}"/>
            </c:ext>
          </c:extLst>
        </c:ser>
        <c:ser>
          <c:idx val="3"/>
          <c:order val="3"/>
          <c:tx>
            <c:strRef>
              <c:f>Лист1!$B$19</c:f>
              <c:strCache>
                <c:ptCount val="1"/>
                <c:pt idx="0">
                  <c:v>прочие</c:v>
                </c:pt>
              </c:strCache>
            </c:strRef>
          </c:tx>
          <c:spPr>
            <a:solidFill>
              <a:schemeClr val="accent1">
                <a:tint val="58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Лист1!$C$19</c:f>
              <c:numCache>
                <c:formatCode>0.0</c:formatCode>
                <c:ptCount val="1"/>
                <c:pt idx="0">
                  <c:v>5.8670143415906182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15C-44E7-A82E-A00EF33A1A7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30714720"/>
        <c:axId val="430713152"/>
      </c:barChart>
      <c:catAx>
        <c:axId val="4307147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430713152"/>
        <c:crosses val="autoZero"/>
        <c:auto val="1"/>
        <c:lblAlgn val="ctr"/>
        <c:lblOffset val="100"/>
        <c:noMultiLvlLbl val="0"/>
      </c:catAx>
      <c:valAx>
        <c:axId val="430713152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mbria" panose="02040503050406030204" pitchFamily="18" charset="0"/>
                <a:ea typeface="+mn-ea"/>
                <a:cs typeface="+mn-cs"/>
              </a:defRPr>
            </a:pPr>
            <a:endParaRPr lang="ru-RU"/>
          </a:p>
        </c:txPr>
        <c:crossAx val="430714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mbria" panose="020405030504060302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Cambria" panose="02040503050406030204" pitchFamily="18" charset="0"/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0376863374809468E-3"/>
          <c:w val="0.97318571990335323"/>
          <c:h val="0.997962313662519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 по питательности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Сено</c:v>
                </c:pt>
                <c:pt idx="1">
                  <c:v>Сенаж</c:v>
                </c:pt>
                <c:pt idx="2">
                  <c:v>Силос кукурузный</c:v>
                </c:pt>
                <c:pt idx="3">
                  <c:v>Комбикорм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20</c:v>
                </c:pt>
                <c:pt idx="2">
                  <c:v>20</c:v>
                </c:pt>
                <c:pt idx="3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AEA-4318-875D-CDD076D936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7499292544996381"/>
          <c:y val="3.7614268148267349E-2"/>
          <c:w val="0.32241409372870233"/>
          <c:h val="0.9623857318517324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+mn-lt"/>
        </a:defRPr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3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F9E685-E862-4C0B-A233-6654C5F74B7F}" type="doc">
      <dgm:prSet loTypeId="urn:microsoft.com/office/officeart/2005/8/layout/list1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5A453242-0D58-4D75-9707-DCCC6972857D}">
      <dgm:prSet phldrT="[Текст]" custT="1"/>
      <dgm:spPr/>
      <dgm:t>
        <a:bodyPr/>
        <a:lstStyle/>
        <a:p>
          <a:r>
            <a:rPr lang="ru-RU" sz="2400" dirty="0" smtClean="0"/>
            <a:t>Потребность животных</a:t>
          </a:r>
          <a:endParaRPr lang="ru-RU" sz="2400" dirty="0"/>
        </a:p>
      </dgm:t>
    </dgm:pt>
    <dgm:pt modelId="{E1673A08-F253-4BE4-9D18-E96F2E6AEEED}" type="parTrans" cxnId="{A18DF030-FA2E-4D77-AF08-1BAEA9CE9464}">
      <dgm:prSet/>
      <dgm:spPr/>
      <dgm:t>
        <a:bodyPr/>
        <a:lstStyle/>
        <a:p>
          <a:endParaRPr lang="ru-RU" sz="2400"/>
        </a:p>
      </dgm:t>
    </dgm:pt>
    <dgm:pt modelId="{EBA2A4F2-DC46-4EA6-B0EA-E2FE5067DDC7}" type="sibTrans" cxnId="{A18DF030-FA2E-4D77-AF08-1BAEA9CE9464}">
      <dgm:prSet/>
      <dgm:spPr/>
      <dgm:t>
        <a:bodyPr/>
        <a:lstStyle/>
        <a:p>
          <a:endParaRPr lang="ru-RU" sz="2400"/>
        </a:p>
      </dgm:t>
    </dgm:pt>
    <dgm:pt modelId="{5CA720FC-6013-40C1-BE68-CAB2BF741E41}">
      <dgm:prSet phldrT="[Текст]" custT="1"/>
      <dgm:spPr/>
      <dgm:t>
        <a:bodyPr/>
        <a:lstStyle/>
        <a:p>
          <a:r>
            <a:rPr lang="ru-RU" sz="2400" dirty="0" smtClean="0"/>
            <a:t>Структура рациона</a:t>
          </a:r>
        </a:p>
      </dgm:t>
    </dgm:pt>
    <dgm:pt modelId="{449CA960-4489-43DF-A64E-F919DFEE4C1B}" type="parTrans" cxnId="{1ABAAF6E-C537-4F58-B229-472FC137C200}">
      <dgm:prSet/>
      <dgm:spPr/>
      <dgm:t>
        <a:bodyPr/>
        <a:lstStyle/>
        <a:p>
          <a:endParaRPr lang="ru-RU" sz="2400"/>
        </a:p>
      </dgm:t>
    </dgm:pt>
    <dgm:pt modelId="{9ABBAE17-C61B-46FA-9516-234528AB6CAF}" type="sibTrans" cxnId="{1ABAAF6E-C537-4F58-B229-472FC137C200}">
      <dgm:prSet/>
      <dgm:spPr/>
      <dgm:t>
        <a:bodyPr/>
        <a:lstStyle/>
        <a:p>
          <a:endParaRPr lang="ru-RU" sz="2400"/>
        </a:p>
      </dgm:t>
    </dgm:pt>
    <dgm:pt modelId="{6599CC79-D598-42C8-BA3D-708EE5ED49E0}">
      <dgm:prSet phldrT="[Текст]" custT="1"/>
      <dgm:spPr/>
      <dgm:t>
        <a:bodyPr/>
        <a:lstStyle/>
        <a:p>
          <a:r>
            <a:rPr lang="ru-RU" sz="2400" dirty="0" smtClean="0"/>
            <a:t>Качество кормов</a:t>
          </a:r>
          <a:endParaRPr lang="ru-RU" sz="2400" dirty="0"/>
        </a:p>
      </dgm:t>
    </dgm:pt>
    <dgm:pt modelId="{35FD31B1-4103-4645-9464-433D50392DD8}" type="parTrans" cxnId="{F2FB1A44-01E9-4AE9-AA29-4779CBDD7F4F}">
      <dgm:prSet/>
      <dgm:spPr/>
      <dgm:t>
        <a:bodyPr/>
        <a:lstStyle/>
        <a:p>
          <a:endParaRPr lang="ru-RU" sz="2400"/>
        </a:p>
      </dgm:t>
    </dgm:pt>
    <dgm:pt modelId="{A2282E8E-FBDF-4677-9EB6-575F2D10B736}" type="sibTrans" cxnId="{F2FB1A44-01E9-4AE9-AA29-4779CBDD7F4F}">
      <dgm:prSet/>
      <dgm:spPr/>
      <dgm:t>
        <a:bodyPr/>
        <a:lstStyle/>
        <a:p>
          <a:endParaRPr lang="ru-RU" sz="2400"/>
        </a:p>
      </dgm:t>
    </dgm:pt>
    <dgm:pt modelId="{C078C988-41C8-4150-A777-93D830004998}">
      <dgm:prSet custT="1"/>
      <dgm:spPr/>
      <dgm:t>
        <a:bodyPr/>
        <a:lstStyle/>
        <a:p>
          <a:r>
            <a:rPr lang="ru-RU" sz="2400" dirty="0" smtClean="0"/>
            <a:t>Требования к комбикормам</a:t>
          </a:r>
          <a:endParaRPr lang="ru-RU" sz="2400" dirty="0"/>
        </a:p>
      </dgm:t>
    </dgm:pt>
    <dgm:pt modelId="{415F2191-4402-4D06-B7FD-A86AAC6AD817}" type="parTrans" cxnId="{DD68F565-6C32-4F73-BE48-986054DAD5F1}">
      <dgm:prSet/>
      <dgm:spPr/>
      <dgm:t>
        <a:bodyPr/>
        <a:lstStyle/>
        <a:p>
          <a:endParaRPr lang="ru-RU" sz="2400"/>
        </a:p>
      </dgm:t>
    </dgm:pt>
    <dgm:pt modelId="{FB2647E5-E6B6-4884-8F90-E66E5E88CA4D}" type="sibTrans" cxnId="{DD68F565-6C32-4F73-BE48-986054DAD5F1}">
      <dgm:prSet/>
      <dgm:spPr/>
      <dgm:t>
        <a:bodyPr/>
        <a:lstStyle/>
        <a:p>
          <a:endParaRPr lang="ru-RU" sz="2400"/>
        </a:p>
      </dgm:t>
    </dgm:pt>
    <dgm:pt modelId="{D54889B0-0280-4423-A407-942DC56ECED6}" type="pres">
      <dgm:prSet presAssocID="{C9F9E685-E862-4C0B-A233-6654C5F74B7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DAB366-95D2-474F-B0CF-7953394ACE58}" type="pres">
      <dgm:prSet presAssocID="{5A453242-0D58-4D75-9707-DCCC6972857D}" presName="parentLin" presStyleCnt="0"/>
      <dgm:spPr/>
      <dgm:t>
        <a:bodyPr/>
        <a:lstStyle/>
        <a:p>
          <a:endParaRPr lang="ru-RU"/>
        </a:p>
      </dgm:t>
    </dgm:pt>
    <dgm:pt modelId="{45EBFAC1-4B87-4AA3-85C2-0A4A9CC00531}" type="pres">
      <dgm:prSet presAssocID="{5A453242-0D58-4D75-9707-DCCC6972857D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6795C2A-B7D8-482D-8812-EBF789F522AF}" type="pres">
      <dgm:prSet presAssocID="{5A453242-0D58-4D75-9707-DCCC6972857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3F352-596E-4283-BD07-C4745256EC3E}" type="pres">
      <dgm:prSet presAssocID="{5A453242-0D58-4D75-9707-DCCC6972857D}" presName="negativeSpace" presStyleCnt="0"/>
      <dgm:spPr/>
      <dgm:t>
        <a:bodyPr/>
        <a:lstStyle/>
        <a:p>
          <a:endParaRPr lang="ru-RU"/>
        </a:p>
      </dgm:t>
    </dgm:pt>
    <dgm:pt modelId="{FF81D6D5-C661-40EA-948B-EE209C732552}" type="pres">
      <dgm:prSet presAssocID="{5A453242-0D58-4D75-9707-DCCC6972857D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B89D53-FD69-481F-BEDA-885A61CC0800}" type="pres">
      <dgm:prSet presAssocID="{EBA2A4F2-DC46-4EA6-B0EA-E2FE5067DDC7}" presName="spaceBetweenRectangles" presStyleCnt="0"/>
      <dgm:spPr/>
      <dgm:t>
        <a:bodyPr/>
        <a:lstStyle/>
        <a:p>
          <a:endParaRPr lang="ru-RU"/>
        </a:p>
      </dgm:t>
    </dgm:pt>
    <dgm:pt modelId="{4D14DF5B-AFD8-41C2-B07B-970F04731181}" type="pres">
      <dgm:prSet presAssocID="{5CA720FC-6013-40C1-BE68-CAB2BF741E41}" presName="parentLin" presStyleCnt="0"/>
      <dgm:spPr/>
      <dgm:t>
        <a:bodyPr/>
        <a:lstStyle/>
        <a:p>
          <a:endParaRPr lang="ru-RU"/>
        </a:p>
      </dgm:t>
    </dgm:pt>
    <dgm:pt modelId="{547C8352-C013-4708-A537-915FDD824892}" type="pres">
      <dgm:prSet presAssocID="{5CA720FC-6013-40C1-BE68-CAB2BF741E4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5F860B92-B2E4-4A5B-AFF6-AA63CC49C178}" type="pres">
      <dgm:prSet presAssocID="{5CA720FC-6013-40C1-BE68-CAB2BF741E4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6868E7-268A-4BA9-9292-A70B1B170822}" type="pres">
      <dgm:prSet presAssocID="{5CA720FC-6013-40C1-BE68-CAB2BF741E41}" presName="negativeSpace" presStyleCnt="0"/>
      <dgm:spPr/>
      <dgm:t>
        <a:bodyPr/>
        <a:lstStyle/>
        <a:p>
          <a:endParaRPr lang="ru-RU"/>
        </a:p>
      </dgm:t>
    </dgm:pt>
    <dgm:pt modelId="{8074D82B-C0EE-4803-B7FD-8FBC84360296}" type="pres">
      <dgm:prSet presAssocID="{5CA720FC-6013-40C1-BE68-CAB2BF741E4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D372AA-3348-4BF2-9B08-504D20DEDE19}" type="pres">
      <dgm:prSet presAssocID="{9ABBAE17-C61B-46FA-9516-234528AB6CAF}" presName="spaceBetweenRectangles" presStyleCnt="0"/>
      <dgm:spPr/>
      <dgm:t>
        <a:bodyPr/>
        <a:lstStyle/>
        <a:p>
          <a:endParaRPr lang="ru-RU"/>
        </a:p>
      </dgm:t>
    </dgm:pt>
    <dgm:pt modelId="{D47C8014-3BB3-4A5C-BC35-ED77BB504A28}" type="pres">
      <dgm:prSet presAssocID="{6599CC79-D598-42C8-BA3D-708EE5ED49E0}" presName="parentLin" presStyleCnt="0"/>
      <dgm:spPr/>
      <dgm:t>
        <a:bodyPr/>
        <a:lstStyle/>
        <a:p>
          <a:endParaRPr lang="ru-RU"/>
        </a:p>
      </dgm:t>
    </dgm:pt>
    <dgm:pt modelId="{F8EF1511-98DE-47DB-9B07-7117D58D0EA5}" type="pres">
      <dgm:prSet presAssocID="{6599CC79-D598-42C8-BA3D-708EE5ED49E0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D89D5633-3820-40A4-B6CA-179759A0AF7B}" type="pres">
      <dgm:prSet presAssocID="{6599CC79-D598-42C8-BA3D-708EE5ED49E0}" presName="parentText" presStyleLbl="node1" presStyleIdx="2" presStyleCnt="4" custLinFactNeighborX="-2439" custLinFactNeighborY="12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85AD9B-84E8-4AF9-84C4-27F10E650681}" type="pres">
      <dgm:prSet presAssocID="{6599CC79-D598-42C8-BA3D-708EE5ED49E0}" presName="negativeSpace" presStyleCnt="0"/>
      <dgm:spPr/>
      <dgm:t>
        <a:bodyPr/>
        <a:lstStyle/>
        <a:p>
          <a:endParaRPr lang="ru-RU"/>
        </a:p>
      </dgm:t>
    </dgm:pt>
    <dgm:pt modelId="{46B311E0-C2B8-4EB7-B16F-35A42F9897B3}" type="pres">
      <dgm:prSet presAssocID="{6599CC79-D598-42C8-BA3D-708EE5ED49E0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C54DD-401E-4D32-993D-E7B26168721A}" type="pres">
      <dgm:prSet presAssocID="{A2282E8E-FBDF-4677-9EB6-575F2D10B736}" presName="spaceBetweenRectangles" presStyleCnt="0"/>
      <dgm:spPr/>
      <dgm:t>
        <a:bodyPr/>
        <a:lstStyle/>
        <a:p>
          <a:endParaRPr lang="ru-RU"/>
        </a:p>
      </dgm:t>
    </dgm:pt>
    <dgm:pt modelId="{8FB30EC4-3098-42B3-978D-CC85DC3310CE}" type="pres">
      <dgm:prSet presAssocID="{C078C988-41C8-4150-A777-93D830004998}" presName="parentLin" presStyleCnt="0"/>
      <dgm:spPr/>
      <dgm:t>
        <a:bodyPr/>
        <a:lstStyle/>
        <a:p>
          <a:endParaRPr lang="ru-RU"/>
        </a:p>
      </dgm:t>
    </dgm:pt>
    <dgm:pt modelId="{955649BF-6CAD-46CB-B762-8DC28042A9CD}" type="pres">
      <dgm:prSet presAssocID="{C078C988-41C8-4150-A777-93D830004998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52A2915A-2007-4E05-BB6B-4389931F4CD0}" type="pres">
      <dgm:prSet presAssocID="{C078C988-41C8-4150-A777-93D83000499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86E215-4E81-4214-90EB-609A4FE6660C}" type="pres">
      <dgm:prSet presAssocID="{C078C988-41C8-4150-A777-93D830004998}" presName="negativeSpace" presStyleCnt="0"/>
      <dgm:spPr/>
      <dgm:t>
        <a:bodyPr/>
        <a:lstStyle/>
        <a:p>
          <a:endParaRPr lang="ru-RU"/>
        </a:p>
      </dgm:t>
    </dgm:pt>
    <dgm:pt modelId="{D6EFC701-6518-4699-9BDA-4352A6734E7B}" type="pres">
      <dgm:prSet presAssocID="{C078C988-41C8-4150-A777-93D830004998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8AFD51-F909-4AC8-A051-BB006E37F392}" type="presOf" srcId="{6599CC79-D598-42C8-BA3D-708EE5ED49E0}" destId="{D89D5633-3820-40A4-B6CA-179759A0AF7B}" srcOrd="1" destOrd="0" presId="urn:microsoft.com/office/officeart/2005/8/layout/list1"/>
    <dgm:cxn modelId="{7D7C0EBE-A33B-494E-942B-72DC28F3CFA1}" type="presOf" srcId="{5CA720FC-6013-40C1-BE68-CAB2BF741E41}" destId="{5F860B92-B2E4-4A5B-AFF6-AA63CC49C178}" srcOrd="1" destOrd="0" presId="urn:microsoft.com/office/officeart/2005/8/layout/list1"/>
    <dgm:cxn modelId="{A18DF030-FA2E-4D77-AF08-1BAEA9CE9464}" srcId="{C9F9E685-E862-4C0B-A233-6654C5F74B7F}" destId="{5A453242-0D58-4D75-9707-DCCC6972857D}" srcOrd="0" destOrd="0" parTransId="{E1673A08-F253-4BE4-9D18-E96F2E6AEEED}" sibTransId="{EBA2A4F2-DC46-4EA6-B0EA-E2FE5067DDC7}"/>
    <dgm:cxn modelId="{BD86A5F3-9EA6-40C9-B0D6-CAACD06EE472}" type="presOf" srcId="{C078C988-41C8-4150-A777-93D830004998}" destId="{52A2915A-2007-4E05-BB6B-4389931F4CD0}" srcOrd="1" destOrd="0" presId="urn:microsoft.com/office/officeart/2005/8/layout/list1"/>
    <dgm:cxn modelId="{B6B1E132-E40F-42CC-9871-0F2463195067}" type="presOf" srcId="{5A453242-0D58-4D75-9707-DCCC6972857D}" destId="{66795C2A-B7D8-482D-8812-EBF789F522AF}" srcOrd="1" destOrd="0" presId="urn:microsoft.com/office/officeart/2005/8/layout/list1"/>
    <dgm:cxn modelId="{146AFA23-4E92-4B3B-B711-432B6956AE9E}" type="presOf" srcId="{C078C988-41C8-4150-A777-93D830004998}" destId="{955649BF-6CAD-46CB-B762-8DC28042A9CD}" srcOrd="0" destOrd="0" presId="urn:microsoft.com/office/officeart/2005/8/layout/list1"/>
    <dgm:cxn modelId="{2F7138B6-310C-46F1-8773-C6DE8D4C7D3B}" type="presOf" srcId="{5CA720FC-6013-40C1-BE68-CAB2BF741E41}" destId="{547C8352-C013-4708-A537-915FDD824892}" srcOrd="0" destOrd="0" presId="urn:microsoft.com/office/officeart/2005/8/layout/list1"/>
    <dgm:cxn modelId="{DD68F565-6C32-4F73-BE48-986054DAD5F1}" srcId="{C9F9E685-E862-4C0B-A233-6654C5F74B7F}" destId="{C078C988-41C8-4150-A777-93D830004998}" srcOrd="3" destOrd="0" parTransId="{415F2191-4402-4D06-B7FD-A86AAC6AD817}" sibTransId="{FB2647E5-E6B6-4884-8F90-E66E5E88CA4D}"/>
    <dgm:cxn modelId="{4EC22B2E-4ADD-42B3-9AC2-95D921EB4F56}" type="presOf" srcId="{5A453242-0D58-4D75-9707-DCCC6972857D}" destId="{45EBFAC1-4B87-4AA3-85C2-0A4A9CC00531}" srcOrd="0" destOrd="0" presId="urn:microsoft.com/office/officeart/2005/8/layout/list1"/>
    <dgm:cxn modelId="{F2FB1A44-01E9-4AE9-AA29-4779CBDD7F4F}" srcId="{C9F9E685-E862-4C0B-A233-6654C5F74B7F}" destId="{6599CC79-D598-42C8-BA3D-708EE5ED49E0}" srcOrd="2" destOrd="0" parTransId="{35FD31B1-4103-4645-9464-433D50392DD8}" sibTransId="{A2282E8E-FBDF-4677-9EB6-575F2D10B736}"/>
    <dgm:cxn modelId="{05AF25B3-AFFB-495C-8FAD-D431CADDFDF9}" type="presOf" srcId="{6599CC79-D598-42C8-BA3D-708EE5ED49E0}" destId="{F8EF1511-98DE-47DB-9B07-7117D58D0EA5}" srcOrd="0" destOrd="0" presId="urn:microsoft.com/office/officeart/2005/8/layout/list1"/>
    <dgm:cxn modelId="{FEE1B416-8D72-45D8-AFF0-7321A7468304}" type="presOf" srcId="{C9F9E685-E862-4C0B-A233-6654C5F74B7F}" destId="{D54889B0-0280-4423-A407-942DC56ECED6}" srcOrd="0" destOrd="0" presId="urn:microsoft.com/office/officeart/2005/8/layout/list1"/>
    <dgm:cxn modelId="{1ABAAF6E-C537-4F58-B229-472FC137C200}" srcId="{C9F9E685-E862-4C0B-A233-6654C5F74B7F}" destId="{5CA720FC-6013-40C1-BE68-CAB2BF741E41}" srcOrd="1" destOrd="0" parTransId="{449CA960-4489-43DF-A64E-F919DFEE4C1B}" sibTransId="{9ABBAE17-C61B-46FA-9516-234528AB6CAF}"/>
    <dgm:cxn modelId="{5FCED765-19D5-46F4-B281-B9D06A6BEB0A}" type="presParOf" srcId="{D54889B0-0280-4423-A407-942DC56ECED6}" destId="{46DAB366-95D2-474F-B0CF-7953394ACE58}" srcOrd="0" destOrd="0" presId="urn:microsoft.com/office/officeart/2005/8/layout/list1"/>
    <dgm:cxn modelId="{6AC46B1A-B34F-4314-B2BC-A0C49A666C67}" type="presParOf" srcId="{46DAB366-95D2-474F-B0CF-7953394ACE58}" destId="{45EBFAC1-4B87-4AA3-85C2-0A4A9CC00531}" srcOrd="0" destOrd="0" presId="urn:microsoft.com/office/officeart/2005/8/layout/list1"/>
    <dgm:cxn modelId="{EDAA96F8-3BCC-4E0B-B8EF-03C1A0FECF47}" type="presParOf" srcId="{46DAB366-95D2-474F-B0CF-7953394ACE58}" destId="{66795C2A-B7D8-482D-8812-EBF789F522AF}" srcOrd="1" destOrd="0" presId="urn:microsoft.com/office/officeart/2005/8/layout/list1"/>
    <dgm:cxn modelId="{72D42AA8-7994-4AB4-9128-63372E097C51}" type="presParOf" srcId="{D54889B0-0280-4423-A407-942DC56ECED6}" destId="{EE63F352-596E-4283-BD07-C4745256EC3E}" srcOrd="1" destOrd="0" presId="urn:microsoft.com/office/officeart/2005/8/layout/list1"/>
    <dgm:cxn modelId="{5EBDF223-4311-46AE-9F32-DFFCD5615F68}" type="presParOf" srcId="{D54889B0-0280-4423-A407-942DC56ECED6}" destId="{FF81D6D5-C661-40EA-948B-EE209C732552}" srcOrd="2" destOrd="0" presId="urn:microsoft.com/office/officeart/2005/8/layout/list1"/>
    <dgm:cxn modelId="{97A77E49-D93C-4009-87C7-00AC89230E1B}" type="presParOf" srcId="{D54889B0-0280-4423-A407-942DC56ECED6}" destId="{32B89D53-FD69-481F-BEDA-885A61CC0800}" srcOrd="3" destOrd="0" presId="urn:microsoft.com/office/officeart/2005/8/layout/list1"/>
    <dgm:cxn modelId="{05DD7758-0B74-4780-BF7B-63B68776AF08}" type="presParOf" srcId="{D54889B0-0280-4423-A407-942DC56ECED6}" destId="{4D14DF5B-AFD8-41C2-B07B-970F04731181}" srcOrd="4" destOrd="0" presId="urn:microsoft.com/office/officeart/2005/8/layout/list1"/>
    <dgm:cxn modelId="{CDA83541-92EC-4A37-BFB8-43744EC38678}" type="presParOf" srcId="{4D14DF5B-AFD8-41C2-B07B-970F04731181}" destId="{547C8352-C013-4708-A537-915FDD824892}" srcOrd="0" destOrd="0" presId="urn:microsoft.com/office/officeart/2005/8/layout/list1"/>
    <dgm:cxn modelId="{985792DF-E521-4A49-86A2-D0800460747E}" type="presParOf" srcId="{4D14DF5B-AFD8-41C2-B07B-970F04731181}" destId="{5F860B92-B2E4-4A5B-AFF6-AA63CC49C178}" srcOrd="1" destOrd="0" presId="urn:microsoft.com/office/officeart/2005/8/layout/list1"/>
    <dgm:cxn modelId="{89817AAE-922A-4DA0-938A-F58060607344}" type="presParOf" srcId="{D54889B0-0280-4423-A407-942DC56ECED6}" destId="{D86868E7-268A-4BA9-9292-A70B1B170822}" srcOrd="5" destOrd="0" presId="urn:microsoft.com/office/officeart/2005/8/layout/list1"/>
    <dgm:cxn modelId="{A9F8A6F5-7991-4AC4-9A39-6EAA4750D2BF}" type="presParOf" srcId="{D54889B0-0280-4423-A407-942DC56ECED6}" destId="{8074D82B-C0EE-4803-B7FD-8FBC84360296}" srcOrd="6" destOrd="0" presId="urn:microsoft.com/office/officeart/2005/8/layout/list1"/>
    <dgm:cxn modelId="{961C04EA-63B7-4553-B938-55763886EDA6}" type="presParOf" srcId="{D54889B0-0280-4423-A407-942DC56ECED6}" destId="{4DD372AA-3348-4BF2-9B08-504D20DEDE19}" srcOrd="7" destOrd="0" presId="urn:microsoft.com/office/officeart/2005/8/layout/list1"/>
    <dgm:cxn modelId="{A8AF08BE-1410-490A-945F-0F3B4983E720}" type="presParOf" srcId="{D54889B0-0280-4423-A407-942DC56ECED6}" destId="{D47C8014-3BB3-4A5C-BC35-ED77BB504A28}" srcOrd="8" destOrd="0" presId="urn:microsoft.com/office/officeart/2005/8/layout/list1"/>
    <dgm:cxn modelId="{A5617BE6-9A4D-42B3-BA15-B582CCE00B8E}" type="presParOf" srcId="{D47C8014-3BB3-4A5C-BC35-ED77BB504A28}" destId="{F8EF1511-98DE-47DB-9B07-7117D58D0EA5}" srcOrd="0" destOrd="0" presId="urn:microsoft.com/office/officeart/2005/8/layout/list1"/>
    <dgm:cxn modelId="{FB3F40C0-E699-4EAF-927C-1D20165BCCA9}" type="presParOf" srcId="{D47C8014-3BB3-4A5C-BC35-ED77BB504A28}" destId="{D89D5633-3820-40A4-B6CA-179759A0AF7B}" srcOrd="1" destOrd="0" presId="urn:microsoft.com/office/officeart/2005/8/layout/list1"/>
    <dgm:cxn modelId="{6FA59790-12E6-4A9C-A06E-5721E6EDFFB8}" type="presParOf" srcId="{D54889B0-0280-4423-A407-942DC56ECED6}" destId="{EA85AD9B-84E8-4AF9-84C4-27F10E650681}" srcOrd="9" destOrd="0" presId="urn:microsoft.com/office/officeart/2005/8/layout/list1"/>
    <dgm:cxn modelId="{A549DD8B-9528-4071-9DD2-F256656EE18F}" type="presParOf" srcId="{D54889B0-0280-4423-A407-942DC56ECED6}" destId="{46B311E0-C2B8-4EB7-B16F-35A42F9897B3}" srcOrd="10" destOrd="0" presId="urn:microsoft.com/office/officeart/2005/8/layout/list1"/>
    <dgm:cxn modelId="{CBF4D6CC-7CE1-4A97-96A3-AD00F704AC92}" type="presParOf" srcId="{D54889B0-0280-4423-A407-942DC56ECED6}" destId="{6FFC54DD-401E-4D32-993D-E7B26168721A}" srcOrd="11" destOrd="0" presId="urn:microsoft.com/office/officeart/2005/8/layout/list1"/>
    <dgm:cxn modelId="{2B7F9525-446B-432F-B6E1-B600B6AA7C28}" type="presParOf" srcId="{D54889B0-0280-4423-A407-942DC56ECED6}" destId="{8FB30EC4-3098-42B3-978D-CC85DC3310CE}" srcOrd="12" destOrd="0" presId="urn:microsoft.com/office/officeart/2005/8/layout/list1"/>
    <dgm:cxn modelId="{5F9AC1CD-BABA-481B-A671-0F36394E5C79}" type="presParOf" srcId="{8FB30EC4-3098-42B3-978D-CC85DC3310CE}" destId="{955649BF-6CAD-46CB-B762-8DC28042A9CD}" srcOrd="0" destOrd="0" presId="urn:microsoft.com/office/officeart/2005/8/layout/list1"/>
    <dgm:cxn modelId="{8EC37BF1-FFE4-4FF6-B217-AD626254CBF9}" type="presParOf" srcId="{8FB30EC4-3098-42B3-978D-CC85DC3310CE}" destId="{52A2915A-2007-4E05-BB6B-4389931F4CD0}" srcOrd="1" destOrd="0" presId="urn:microsoft.com/office/officeart/2005/8/layout/list1"/>
    <dgm:cxn modelId="{379CA517-9D65-4CBD-9B8B-BFDD0E4395C4}" type="presParOf" srcId="{D54889B0-0280-4423-A407-942DC56ECED6}" destId="{4E86E215-4E81-4214-90EB-609A4FE6660C}" srcOrd="13" destOrd="0" presId="urn:microsoft.com/office/officeart/2005/8/layout/list1"/>
    <dgm:cxn modelId="{5FDA753E-0450-4EBD-9A17-DC025FE98858}" type="presParOf" srcId="{D54889B0-0280-4423-A407-942DC56ECED6}" destId="{D6EFC701-6518-4699-9BDA-4352A6734E7B}" srcOrd="14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81D6D5-C661-40EA-948B-EE209C732552}">
      <dsp:nvSpPr>
        <dsp:cNvPr id="0" name=""/>
        <dsp:cNvSpPr/>
      </dsp:nvSpPr>
      <dsp:spPr>
        <a:xfrm>
          <a:off x="0" y="382722"/>
          <a:ext cx="6260905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795C2A-B7D8-482D-8812-EBF789F522AF}">
      <dsp:nvSpPr>
        <dsp:cNvPr id="0" name=""/>
        <dsp:cNvSpPr/>
      </dsp:nvSpPr>
      <dsp:spPr>
        <a:xfrm>
          <a:off x="313045" y="13722"/>
          <a:ext cx="4382633" cy="738000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653" tIns="0" rIns="16565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Потребность животных</a:t>
          </a:r>
          <a:endParaRPr lang="ru-RU" sz="2400" kern="1200" dirty="0"/>
        </a:p>
      </dsp:txBody>
      <dsp:txXfrm>
        <a:off x="349071" y="49748"/>
        <a:ext cx="4310581" cy="665948"/>
      </dsp:txXfrm>
    </dsp:sp>
    <dsp:sp modelId="{8074D82B-C0EE-4803-B7FD-8FBC84360296}">
      <dsp:nvSpPr>
        <dsp:cNvPr id="0" name=""/>
        <dsp:cNvSpPr/>
      </dsp:nvSpPr>
      <dsp:spPr>
        <a:xfrm>
          <a:off x="0" y="1516722"/>
          <a:ext cx="6260905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80316"/>
              <a:satOff val="1558"/>
              <a:lumOff val="743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860B92-B2E4-4A5B-AFF6-AA63CC49C178}">
      <dsp:nvSpPr>
        <dsp:cNvPr id="0" name=""/>
        <dsp:cNvSpPr/>
      </dsp:nvSpPr>
      <dsp:spPr>
        <a:xfrm>
          <a:off x="313045" y="1147722"/>
          <a:ext cx="4382633" cy="738000"/>
        </a:xfrm>
        <a:prstGeom prst="roundRect">
          <a:avLst/>
        </a:prstGeom>
        <a:solidFill>
          <a:schemeClr val="accent2">
            <a:shade val="80000"/>
            <a:hueOff val="80316"/>
            <a:satOff val="1558"/>
            <a:lumOff val="743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653" tIns="0" rIns="16565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Структура рациона</a:t>
          </a:r>
        </a:p>
      </dsp:txBody>
      <dsp:txXfrm>
        <a:off x="349071" y="1183748"/>
        <a:ext cx="4310581" cy="665948"/>
      </dsp:txXfrm>
    </dsp:sp>
    <dsp:sp modelId="{46B311E0-C2B8-4EB7-B16F-35A42F9897B3}">
      <dsp:nvSpPr>
        <dsp:cNvPr id="0" name=""/>
        <dsp:cNvSpPr/>
      </dsp:nvSpPr>
      <dsp:spPr>
        <a:xfrm>
          <a:off x="0" y="2650722"/>
          <a:ext cx="6260905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160633"/>
              <a:satOff val="3115"/>
              <a:lumOff val="148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9D5633-3820-40A4-B6CA-179759A0AF7B}">
      <dsp:nvSpPr>
        <dsp:cNvPr id="0" name=""/>
        <dsp:cNvSpPr/>
      </dsp:nvSpPr>
      <dsp:spPr>
        <a:xfrm>
          <a:off x="305410" y="2290578"/>
          <a:ext cx="4382633" cy="738000"/>
        </a:xfrm>
        <a:prstGeom prst="roundRect">
          <a:avLst/>
        </a:prstGeom>
        <a:solidFill>
          <a:schemeClr val="accent2">
            <a:shade val="80000"/>
            <a:hueOff val="160633"/>
            <a:satOff val="3115"/>
            <a:lumOff val="148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653" tIns="0" rIns="16565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Качество кормов</a:t>
          </a:r>
          <a:endParaRPr lang="ru-RU" sz="2400" kern="1200" dirty="0"/>
        </a:p>
      </dsp:txBody>
      <dsp:txXfrm>
        <a:off x="341436" y="2326604"/>
        <a:ext cx="4310581" cy="665948"/>
      </dsp:txXfrm>
    </dsp:sp>
    <dsp:sp modelId="{D6EFC701-6518-4699-9BDA-4352A6734E7B}">
      <dsp:nvSpPr>
        <dsp:cNvPr id="0" name=""/>
        <dsp:cNvSpPr/>
      </dsp:nvSpPr>
      <dsp:spPr>
        <a:xfrm>
          <a:off x="0" y="3784722"/>
          <a:ext cx="6260905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240949"/>
              <a:satOff val="4673"/>
              <a:lumOff val="222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A2915A-2007-4E05-BB6B-4389931F4CD0}">
      <dsp:nvSpPr>
        <dsp:cNvPr id="0" name=""/>
        <dsp:cNvSpPr/>
      </dsp:nvSpPr>
      <dsp:spPr>
        <a:xfrm>
          <a:off x="313045" y="3415722"/>
          <a:ext cx="4382633" cy="738000"/>
        </a:xfrm>
        <a:prstGeom prst="roundRect">
          <a:avLst/>
        </a:prstGeom>
        <a:solidFill>
          <a:schemeClr val="accent2">
            <a:shade val="80000"/>
            <a:hueOff val="240949"/>
            <a:satOff val="4673"/>
            <a:lumOff val="222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653" tIns="0" rIns="16565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Требования к комбикормам</a:t>
          </a:r>
          <a:endParaRPr lang="ru-RU" sz="2400" kern="1200" dirty="0"/>
        </a:p>
      </dsp:txBody>
      <dsp:txXfrm>
        <a:off x="349071" y="3451748"/>
        <a:ext cx="4310581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F8B78-F89D-45A5-BB7C-8AE445CADC28}" type="datetimeFigureOut">
              <a:rPr lang="ru-RU" smtClean="0"/>
              <a:t>22.02.2019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370D8-34D9-485E-8BE5-03776930FC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035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237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793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736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166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5645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4665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6649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0000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1812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9233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093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869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285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570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7014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2973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219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157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370D8-34D9-485E-8BE5-03776930FCE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01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E13DB-9B1E-4E52-BC61-C37232F33E4A}" type="datetime1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45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85ADD-0900-422F-B84F-38E6B7C78863}" type="datetime1">
              <a:rPr lang="en-US" smtClean="0"/>
              <a:t>2/22/2019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650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25DD1-7DEA-4CF7-A40F-0567F1578EDD}" type="datetime1">
              <a:rPr lang="en-US" smtClean="0"/>
              <a:t>2/22/2019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188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68584692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  <p:extLst>
      <p:ext uri="{BB962C8B-B14F-4D97-AF65-F5344CB8AC3E}">
        <p14:creationId xmlns:p14="http://schemas.microsoft.com/office/powerpoint/2010/main" val="3075160657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350579522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07975160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809516739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21415783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83263899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42836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7D414-30A3-4F1A-A059-B5E4A11E0598}" type="datetime1">
              <a:rPr lang="en-US" smtClean="0"/>
              <a:t>2/22/2019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5470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96444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87843650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072628880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  <p:extLst>
      <p:ext uri="{BB962C8B-B14F-4D97-AF65-F5344CB8AC3E}">
        <p14:creationId xmlns:p14="http://schemas.microsoft.com/office/powerpoint/2010/main" val="383247513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D3BA7BE-DCDF-4D19-9AAB-6A3650BE305C}" type="datetime1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016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EF4E-E737-433B-9E78-5E646791E016}" type="datetime1">
              <a:rPr lang="en-US" smtClean="0"/>
              <a:t>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72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E994-6F5C-4818-B7A6-9CA294330FF2}" type="datetime1">
              <a:rPr lang="en-US" smtClean="0"/>
              <a:t>2/22/2019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342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C74BA1E-0CDE-4C21-A74E-33DF5DA4B1FA}" type="datetime1">
              <a:rPr lang="en-US" smtClean="0"/>
              <a:t>2/22/2019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554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0A751-FA01-432E-9D98-D8025095B12C}" type="datetime1">
              <a:rPr lang="en-US" smtClean="0"/>
              <a:t>2/22/2019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491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E3420-39D7-4C47-BA09-6007FEF92D69}" type="datetime1">
              <a:rPr lang="en-US" smtClean="0"/>
              <a:t>2/22/2019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101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C130C-D8D7-4B08-B707-C312C650AA89}" type="datetime1">
              <a:rPr lang="en-US" smtClean="0"/>
              <a:t>2/22/2019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66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1063839-201B-452A-88EB-A5BA39D05993}" type="datetime1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57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5" descr="7-00029_BAK_v03TOP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15875" y="6007100"/>
            <a:ext cx="9159875" cy="8493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37904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ransition>
    <p:fade/>
  </p:transition>
  <p:hf sldNum="0" hdr="0" ft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5577" y="1293966"/>
            <a:ext cx="7322215" cy="323247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Полноценное кормление </a:t>
            </a:r>
            <a:r>
              <a:rPr lang="ru-RU" sz="2800" b="1" dirty="0" smtClean="0">
                <a:solidFill>
                  <a:srgbClr val="002060"/>
                </a:solidFill>
              </a:rPr>
              <a:t>–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основа </a:t>
            </a:r>
            <a:r>
              <a:rPr lang="ru-RU" sz="2800" b="1" dirty="0">
                <a:solidFill>
                  <a:srgbClr val="002060"/>
                </a:solidFill>
              </a:rPr>
              <a:t>реализации продуктивного потенциала молочного скота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7120" y="4502935"/>
            <a:ext cx="6428445" cy="106893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2060"/>
                </a:solidFill>
              </a:rPr>
              <a:t>Профессор РАН	Некрасов </a:t>
            </a:r>
            <a:r>
              <a:rPr lang="ru-RU" sz="1600" dirty="0">
                <a:solidFill>
                  <a:srgbClr val="002060"/>
                </a:solidFill>
              </a:rPr>
              <a:t>Р.В. </a:t>
            </a:r>
            <a:r>
              <a:rPr lang="ru-RU" sz="1600" dirty="0" smtClean="0">
                <a:solidFill>
                  <a:srgbClr val="002060"/>
                </a:solidFill>
              </a:rPr>
              <a:t>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2060"/>
                </a:solidFill>
              </a:rPr>
              <a:t>Профессор 	</a:t>
            </a:r>
            <a:r>
              <a:rPr lang="ru-RU" sz="1600" u="sng" dirty="0" smtClean="0">
                <a:solidFill>
                  <a:srgbClr val="002060"/>
                </a:solidFill>
              </a:rPr>
              <a:t>Чабаев </a:t>
            </a:r>
            <a:r>
              <a:rPr lang="ru-RU" sz="1600" u="sng" dirty="0" smtClean="0">
                <a:solidFill>
                  <a:srgbClr val="002060"/>
                </a:solidFill>
              </a:rPr>
              <a:t>М.Г.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600" dirty="0" smtClean="0">
              <a:solidFill>
                <a:srgbClr val="00206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2060"/>
                </a:solidFill>
              </a:rPr>
              <a:t>ФГБНУ ФНЦ ВИЖ </a:t>
            </a:r>
            <a:r>
              <a:rPr lang="ru-RU" sz="1600" dirty="0">
                <a:solidFill>
                  <a:srgbClr val="002060"/>
                </a:solidFill>
              </a:rPr>
              <a:t>им Л.К. </a:t>
            </a:r>
            <a:r>
              <a:rPr lang="ru-RU" sz="1600" dirty="0" smtClean="0">
                <a:solidFill>
                  <a:srgbClr val="002060"/>
                </a:solidFill>
              </a:rPr>
              <a:t>Эрнста</a:t>
            </a:r>
            <a:endParaRPr lang="ru-RU" sz="1600" dirty="0">
              <a:solidFill>
                <a:srgbClr val="002060"/>
              </a:solidFill>
            </a:endParaRPr>
          </a:p>
        </p:txBody>
      </p:sp>
      <p:graphicFrame>
        <p:nvGraphicFramePr>
          <p:cNvPr id="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2318676"/>
              </p:ext>
            </p:extLst>
          </p:nvPr>
        </p:nvGraphicFramePr>
        <p:xfrm>
          <a:off x="1365195" y="680820"/>
          <a:ext cx="1277392" cy="1226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Picture" r:id="rId4" imgW="746760" imgH="716280" progId="Word.Picture.8">
                  <p:embed/>
                </p:oleObj>
              </mc:Choice>
              <mc:Fallback>
                <p:oleObj name="Picture" r:id="rId4" imgW="746760" imgH="716280" progId="Word.Picture.8">
                  <p:embed/>
                  <p:pic>
                    <p:nvPicPr>
                      <p:cNvPr id="1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5195" y="680820"/>
                        <a:ext cx="1277392" cy="12262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88" name="Picture 64" descr="http://sznii.vscc.ac.ru/images/sznii/log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283" y="3912156"/>
            <a:ext cx="1228564" cy="122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1564261" y="6162649"/>
            <a:ext cx="6428445" cy="4781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002060"/>
                </a:solidFill>
              </a:rPr>
              <a:t>Вологда - 2019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39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64830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КЛЮЧЕВЫЕ ОБЪЕКТЫ ИССЛЕДОВАНИЙ</a:t>
            </a:r>
            <a:endParaRPr lang="ru-RU" sz="2400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510187441"/>
              </p:ext>
            </p:extLst>
          </p:nvPr>
        </p:nvGraphicFramePr>
        <p:xfrm>
          <a:off x="1517900" y="1443835"/>
          <a:ext cx="6260905" cy="44284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21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296260" y="-881"/>
            <a:ext cx="86671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 smtClean="0"/>
              <a:t>Потребность </a:t>
            </a:r>
            <a:r>
              <a:rPr lang="ru-RU" sz="1600" b="1" dirty="0"/>
              <a:t>высокопродуктивных дойных </a:t>
            </a:r>
            <a:r>
              <a:rPr lang="ru-RU" sz="1600" b="1" dirty="0" smtClean="0"/>
              <a:t>коров</a:t>
            </a:r>
          </a:p>
          <a:p>
            <a:pPr>
              <a:spcAft>
                <a:spcPts val="0"/>
              </a:spcAft>
            </a:pPr>
            <a:r>
              <a:rPr lang="ru-RU" sz="1600" b="1" dirty="0" smtClean="0"/>
              <a:t>(ЖМ </a:t>
            </a:r>
            <a:r>
              <a:rPr lang="ru-RU" sz="1600" b="1" dirty="0"/>
              <a:t>600-700 </a:t>
            </a:r>
            <a:r>
              <a:rPr lang="ru-RU" sz="1600" b="1" dirty="0" smtClean="0"/>
              <a:t>кг, удой 8000-10000 кг молока) в питательных веществах </a:t>
            </a:r>
            <a:r>
              <a:rPr lang="ru-RU" sz="1600" b="1" dirty="0"/>
              <a:t>и </a:t>
            </a:r>
            <a:r>
              <a:rPr lang="ru-RU" sz="1600" b="1" dirty="0" smtClean="0"/>
              <a:t>энергии</a:t>
            </a:r>
            <a:endParaRPr lang="ru-RU" sz="16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979654"/>
              </p:ext>
            </p:extLst>
          </p:nvPr>
        </p:nvGraphicFramePr>
        <p:xfrm>
          <a:off x="349474" y="583894"/>
          <a:ext cx="7329839" cy="591005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1015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1425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2000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6701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2000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2000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6701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72000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2814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Показатель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Ед. изм.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Фаза лактации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Период лактации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1фаза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2фаза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3фаза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1фаза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2фаза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3фаза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Живая масса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кг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Удой за лактацию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кг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8000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8000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8000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10000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Суточный удой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кг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32,9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30,4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17,9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43,3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38,0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22,3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Месяц лактации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0710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Суточная потребность в питательных веществах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ЭКЕ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22,5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22,1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18,1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26,8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26,4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21,6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Обменная энергия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МДж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225,0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221,0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181,0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268,0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264,0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216,0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Сухое вещество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20,5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20,8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18,4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24,0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24,5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21,6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КОЭ, в 1 кг СВ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МДж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11,0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10,6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9,8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11,2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10,8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10,0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Сырой протеин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3524,0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3329,0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2581,0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4324,0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4084,0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3103,0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РП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2160,0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2121,6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1737,6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2572,8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2534,4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2073,6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НРП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1364,0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1207,4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843,4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1751,2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1549,6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1029,4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536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effectLst/>
                        </a:rPr>
                        <a:t>Переваримый</a:t>
                      </a:r>
                      <a:r>
                        <a:rPr lang="ru-RU" sz="800" dirty="0">
                          <a:effectLst/>
                        </a:rPr>
                        <a:t> протеин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2342,5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2284,6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1613,7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3184,4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3020,8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2062,7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Лизин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174,0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157,0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107,0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214,0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192,0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130,0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Метионин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60,0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54,0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37,0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73,0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66,0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45,0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041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Триптофан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39,0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35,0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24,0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48,0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43,0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29,0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Сырая клетчатка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г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3419,9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3912,3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4061,3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4003,8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4608,3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4767,6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Крахмал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г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3866,3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3714,9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2366,2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5524,8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5120,5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3157,9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Сахар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г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1754,3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1689,0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1091,6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2490,6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2315,3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1447,7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Сырой жир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785,1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747,0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512,8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1057,1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980,1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653,5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Соль поваренная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146,3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143,7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117,7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174,2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171,6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140,4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Кальций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161,6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151,6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101,6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208,2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187,0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124,2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Фосфор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116,7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109,2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71,7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150,9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135,0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87,9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Магний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37,8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36,3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28,9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47,1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44,0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34,7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25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Калии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163,2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154,4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110,6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207,6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189,0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134,0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26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Сера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50,9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48,4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35,9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64,3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59,0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43,3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27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Железо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1838,0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1710,0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1120,8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2434,1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2141,4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1350,5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28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Медь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243,1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223,1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130,9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334,9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289,1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165,4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29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Цинк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1559,9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1435,7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864,8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2130,5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1846,8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1080,4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30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Кобальт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19,7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17,9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10,1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28,2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23,9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13,0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31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Марганец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1564,7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1432,7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858,0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2191,5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1874,6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1068,1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32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Йод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22,0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20,1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11,6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31,2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26,5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14,6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33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Каротин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1105,8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1015,9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624,3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1536,8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1320,8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771,4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34"/>
                  </a:ext>
                </a:extLst>
              </a:tr>
              <a:tr h="708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Витамин D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тыс. МЕ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20,6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18,9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11,5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28,3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24,3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13,9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b"/>
                </a:tc>
                <a:extLst>
                  <a:ext uri="{0D108BD9-81ED-4DB2-BD59-A6C34878D82A}">
                    <a16:rowId xmlns="" xmlns:a16="http://schemas.microsoft.com/office/drawing/2014/main" val="10035"/>
                  </a:ext>
                </a:extLst>
              </a:tr>
              <a:tr h="140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Витамин 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мг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742,5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729,3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597,3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884,4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871,2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712,8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74" marR="33874" marT="0" marB="0" anchor="ctr"/>
                </a:tc>
                <a:extLst>
                  <a:ext uri="{0D108BD9-81ED-4DB2-BD59-A6C34878D82A}">
                    <a16:rowId xmlns="" xmlns:a16="http://schemas.microsoft.com/office/drawing/2014/main" val="10036"/>
                  </a:ext>
                </a:extLst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7891362" y="5872675"/>
            <a:ext cx="1072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/>
              <a:t>А.В. Головин и др., 2016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928016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289082" y="984443"/>
            <a:ext cx="86671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/>
              <a:t>Необходимая концентрация энергии и питательных веществ в 1 кг СВ </a:t>
            </a:r>
            <a:r>
              <a:rPr lang="ru-RU" sz="1600" b="1" dirty="0" smtClean="0"/>
              <a:t>рациона коровы в период раздоя</a:t>
            </a:r>
            <a:endParaRPr lang="ru-RU" sz="1600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65070"/>
              </p:ext>
            </p:extLst>
          </p:nvPr>
        </p:nvGraphicFramePr>
        <p:xfrm>
          <a:off x="1223461" y="1749245"/>
          <a:ext cx="6812741" cy="3359509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26385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6782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0318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031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7781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Показатель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8000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10000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1167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Обменная энергия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МДж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11,0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effectLst/>
                        </a:rPr>
                        <a:t>11,2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1167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Сырой протеин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%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17,2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18,0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1167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Переваримый протеин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%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11,4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13,3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167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Сырая клетчатка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%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16,7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16,7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1167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Крахмал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%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18,9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23,0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1167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Сахар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%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effectLst/>
                        </a:rPr>
                        <a:t>8,6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10,4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1167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>
                          <a:effectLst/>
                        </a:rPr>
                        <a:t>Сырой жир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%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>
                          <a:effectLst/>
                        </a:rPr>
                        <a:t>3,8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4,4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219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712087" y="374900"/>
            <a:ext cx="7616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/>
              <a:t>Рекомендуемые примерные структуры рационов</a:t>
            </a:r>
          </a:p>
          <a:p>
            <a:pPr>
              <a:spcAft>
                <a:spcPts val="0"/>
              </a:spcAft>
            </a:pPr>
            <a:r>
              <a:rPr lang="ru-RU" sz="1600" dirty="0"/>
              <a:t>(в % по питательности (ЭКЕ))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31651"/>
              </p:ext>
            </p:extLst>
          </p:nvPr>
        </p:nvGraphicFramePr>
        <p:xfrm>
          <a:off x="712087" y="1138425"/>
          <a:ext cx="7719822" cy="3054102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2732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148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310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880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1259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104872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dirty="0">
                          <a:effectLst/>
                        </a:rPr>
                        <a:t>Суточный удой, кг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dirty="0">
                          <a:effectLst/>
                        </a:rPr>
                        <a:t>Грубые корма, %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Сочные корма, 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Кон-центраты, 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Итого, 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422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20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21,3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40,0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b="1">
                          <a:effectLst/>
                        </a:rPr>
                        <a:t>38,7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422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25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19,6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36,8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b="1">
                          <a:effectLst/>
                        </a:rPr>
                        <a:t>43,6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422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30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17,8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33,6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b="1">
                          <a:effectLst/>
                        </a:rPr>
                        <a:t>48,6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422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35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16,1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30,4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b="1">
                          <a:effectLst/>
                        </a:rPr>
                        <a:t>53,4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3422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40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14,3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27,2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b="1">
                          <a:effectLst/>
                        </a:rPr>
                        <a:t>58,3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100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422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45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>
                          <a:effectLst/>
                        </a:rPr>
                        <a:t>12,6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dirty="0">
                          <a:effectLst/>
                        </a:rPr>
                        <a:t>24,0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b="1" dirty="0">
                          <a:effectLst/>
                        </a:rPr>
                        <a:t>63,2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600" dirty="0">
                          <a:effectLst/>
                        </a:rPr>
                        <a:t>100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459161041"/>
              </p:ext>
            </p:extLst>
          </p:nvPr>
        </p:nvGraphicFramePr>
        <p:xfrm>
          <a:off x="601669" y="4371277"/>
          <a:ext cx="5191971" cy="2025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74908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289082" y="984443"/>
            <a:ext cx="86671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/>
              <a:t>Влияние качества объёмистых кормов на затраты обменной энергии (ОЭ) при производстве молока</a:t>
            </a:r>
          </a:p>
        </p:txBody>
      </p:sp>
      <p:graphicFrame>
        <p:nvGraphicFramePr>
          <p:cNvPr id="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6028150"/>
              </p:ext>
            </p:extLst>
          </p:nvPr>
        </p:nvGraphicFramePr>
        <p:xfrm>
          <a:off x="399904" y="1749245"/>
          <a:ext cx="8445500" cy="3587761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4234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848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10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795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525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0806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31603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8485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КОЭ в 1 кг СВ объемистых кормов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мах суточное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потребление СВ объемистых кормов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Кол-во, ОЭ, МДж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Потреб-ность в ОЭ, МДж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Возмож-ный мах суточный удой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Затраты ОЭ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на 1 кг, молока, МДж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Доля затрат поддерживающей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ОЭ на 1 кг молока, МДж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97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165,0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58,2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21,3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7,7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2,7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774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120,0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59,5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10,9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5,4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58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9,0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10,2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96,9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60,2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6,3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15,4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9,6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58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48,0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62,3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0,0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7209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448965" y="69490"/>
            <a:ext cx="76169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 smtClean="0"/>
              <a:t>Требования к комбикормам-концентратам</a:t>
            </a:r>
            <a:endParaRPr lang="ru-RU" sz="1600" dirty="0"/>
          </a:p>
        </p:txBody>
      </p:sp>
      <p:graphicFrame>
        <p:nvGraphicFramePr>
          <p:cNvPr id="8" name="Group 12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857595"/>
              </p:ext>
            </p:extLst>
          </p:nvPr>
        </p:nvGraphicFramePr>
        <p:xfrm>
          <a:off x="11316" y="527605"/>
          <a:ext cx="9144000" cy="5627370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37742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5607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939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16830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8939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6658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5556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Показатели питательности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Един. измер.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Дойные коровы и нетели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Высокопродуктивные коровы (свыше 6,0 тыс.кг)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02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Стойловый период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Пастбищный период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Стойловый период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Пастбищный период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Обменная    энергия,    не менее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МДж/кг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10,0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9,7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11,0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Массовая    доля    сырого протеина, не менее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%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16,0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12,5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20,0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13,0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Массовая доля лизина, не менее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%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0,75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0,43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Массовая доля метионина + цистина, не менее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%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0,45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0,36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96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Массовая  доля сырого жира, не менее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%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2,5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2,5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3,0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Массовая доля  ЛПУ (крахмал+сахар) не менее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%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35,0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35,0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40,0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36,0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Массовая доля сырой клетчатки, не более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%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Массовая  доля  кальция, не менее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%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0,6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0,6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0,6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0,65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не более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%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0,8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0,8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0,85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0,85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Массовая доля фосфора, не менее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%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0,8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0,8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0,85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0,85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не более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%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0,9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0,9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Массовая   доля поваренной соли, не менее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%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не более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%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1,5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1,5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1,5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1,8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87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Массовая     доля     золы, нерастворимой в соляной кислоте, не более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%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0,7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0,7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0,7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0,7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Массовая доля влаги, не более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%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14,0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14,0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14,0</a:t>
                      </a: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14,0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5170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296263" y="69490"/>
            <a:ext cx="7616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/>
              <a:t>Требования к питательности комбикормов-концентратов для высокопродуктивных дойных коров </a:t>
            </a:r>
            <a:r>
              <a:rPr lang="ru-RU" sz="1600" dirty="0"/>
              <a:t>(расчетные</a:t>
            </a:r>
            <a:r>
              <a:rPr lang="ru-RU" sz="1600" dirty="0" smtClean="0"/>
              <a:t>)</a:t>
            </a:r>
            <a:endParaRPr lang="ru-RU" sz="1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437335"/>
              </p:ext>
            </p:extLst>
          </p:nvPr>
        </p:nvGraphicFramePr>
        <p:xfrm>
          <a:off x="296263" y="688007"/>
          <a:ext cx="8667143" cy="60225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108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540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27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8895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7997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5811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5270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39832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28746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3999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66465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566465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569776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53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Показатель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Ед. изм.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 фаза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 фаза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 фаза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4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Продуктивность молока за лактацию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60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Живая масса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627"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Содержание в 1 кг НВ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627"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Силосно-сенажный тип рациона с преобладанием злаковых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4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Обменная энергия, не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МДж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</a:rPr>
                        <a:t>11,2</a:t>
                      </a:r>
                      <a:endParaRPr lang="ru-RU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11,2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10,5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14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сырого протеина, не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</a:rPr>
                        <a:t>19,8</a:t>
                      </a:r>
                      <a:endParaRPr lang="ru-RU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20,0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19,3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17,9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17,8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60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лизина, не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</a:rPr>
                        <a:t>1,1</a:t>
                      </a:r>
                      <a:endParaRPr lang="ru-RU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1,1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</a:rPr>
                        <a:t>0,9</a:t>
                      </a:r>
                      <a:endParaRPr lang="ru-RU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60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метионин+цистина, не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</a:rPr>
                        <a:t>0,2</a:t>
                      </a:r>
                      <a:endParaRPr lang="ru-RU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0,2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-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60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сырого жира, не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FF0000"/>
                          </a:solidFill>
                          <a:effectLst/>
                        </a:rPr>
                        <a:t>3,2</a:t>
                      </a:r>
                      <a:endParaRPr lang="ru-RU" sz="11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2,8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0,8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14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ЛПУ, не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46,4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</a:rPr>
                        <a:t>38,3</a:t>
                      </a:r>
                      <a:endParaRPr lang="ru-RU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34,1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46,7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40,9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34,9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38,3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35,3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32,2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536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сырой клетчатки, не более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</a:rPr>
                        <a:t>6,0</a:t>
                      </a:r>
                      <a:endParaRPr lang="ru-RU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6,0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7,0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14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кальция, не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0,86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</a:rPr>
                        <a:t>0,74</a:t>
                      </a:r>
                      <a:endParaRPr lang="ru-RU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0,75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0,71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0,65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0,58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0,32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0,23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0,12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14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фосфора, не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0,84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</a:rPr>
                        <a:t>0,76</a:t>
                      </a:r>
                      <a:endParaRPr lang="ru-RU" sz="11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0,81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0,79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0,77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0,76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0,64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0,64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0,65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53627"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Силосно-сенажный тип рациона с бобовыми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14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Обменная энергия, не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МДж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11,1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10,9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10,1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14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сырого протеина, не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19,1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18,2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17,3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18,2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16,9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</a:rPr>
                        <a:t>14,0</a:t>
                      </a:r>
                      <a:endParaRPr lang="ru-RU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60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лизина, не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1,2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</a:rPr>
                        <a:t>1,1</a:t>
                      </a:r>
                      <a:endParaRPr lang="ru-RU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</a:rPr>
                        <a:t>1,0</a:t>
                      </a:r>
                      <a:endParaRPr lang="ru-RU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160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метионин+цистина, не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0,2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0,2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-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160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сырого жира, не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3,5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3,2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effectLst/>
                        </a:rPr>
                        <a:t>1,4</a:t>
                      </a:r>
                      <a:endParaRPr lang="ru-RU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214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ЛПУ, не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48,7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41,7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36,2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50,9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43,2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35,6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43,2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38,0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32,8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  <a:tr h="536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сырой клетчатки, не более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6,0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6,0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8,0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21"/>
                  </a:ext>
                </a:extLst>
              </a:tr>
              <a:tr h="214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кальция, не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0,68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0,53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0,52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0,49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0,41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0,35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-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22"/>
                  </a:ext>
                </a:extLst>
              </a:tr>
              <a:tr h="214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фосфора, не менее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0,83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0,78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0,80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0,81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0,76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0,73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0,65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0,62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0,60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extLst>
                  <a:ext uri="{0D108BD9-81ED-4DB2-BD59-A6C34878D82A}">
                    <a16:rowId xmlns="" xmlns:a16="http://schemas.microsoft.com/office/drawing/2014/main" val="10023"/>
                  </a:ext>
                </a:extLst>
              </a:tr>
              <a:tr h="48752"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24"/>
                  </a:ext>
                </a:extLst>
              </a:tr>
              <a:tr h="97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поваренной соли, не менее</a:t>
                      </a:r>
                    </a:p>
                    <a:p>
                      <a:pPr indent="12141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не более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25"/>
                  </a:ext>
                </a:extLst>
              </a:tr>
              <a:tr h="48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МД золы, нерастворимой в соляной кислоте, не более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26"/>
                  </a:ext>
                </a:extLst>
              </a:tr>
              <a:tr h="48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Массовая доля влаги, не более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14,0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077" marR="190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4190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296263" y="69490"/>
            <a:ext cx="7616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/>
              <a:t>Требования к питательности комбикормов-концентратов для коров в сухостойный </a:t>
            </a:r>
            <a:r>
              <a:rPr lang="ru-RU" sz="1600" b="1" dirty="0" smtClean="0"/>
              <a:t>период </a:t>
            </a:r>
            <a:r>
              <a:rPr lang="ru-RU" sz="1600" dirty="0" smtClean="0"/>
              <a:t>(расчетные)</a:t>
            </a:r>
            <a:endParaRPr lang="ru-RU" sz="16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09563"/>
              </p:ext>
            </p:extLst>
          </p:nvPr>
        </p:nvGraphicFramePr>
        <p:xfrm>
          <a:off x="448965" y="833015"/>
          <a:ext cx="8398775" cy="5327904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378574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601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707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9952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4491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3865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99521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99521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Показатель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Ед. изм.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 фаза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 фаза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Прогнозируемая продуктивность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кг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10000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10000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6000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Живая масса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кг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500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0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Содержание в 1 кг НВ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Обменная энергия, не менее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МДж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10,8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10,5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9,9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11,7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11,2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10,7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МД сырого протеина, не менее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13,8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14,0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13,8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16,0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15,9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15,9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МД лизина, не менее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МД метионин+цистина, не менее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МД сырого жира, не менее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1,2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МД ЛПУ, не менее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24,0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27,8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31,1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33,0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34,1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35,1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МД сырой клетчатки, не более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6,0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6,0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МД кальция, не менее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0,12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0,47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0,42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0,39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МД фосфора, не менее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0,74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0,81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0,85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0,64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0,63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0,62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МД поваренной соли, не менее</a:t>
                      </a:r>
                    </a:p>
                    <a:p>
                      <a:pPr indent="121412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не более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1,0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1,5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МД золы, нерастворимой в соляной кислоте, не более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0,7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Массовая доля влаги, не более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14,0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14,0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39727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http://s1.iconbird.com/ico/2013/9/450/w256h2561380453888Documents256x25632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3063" y="181512"/>
            <a:ext cx="1039441" cy="1039441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0" y="1620096"/>
            <a:ext cx="9144000" cy="4252183"/>
          </a:xfrm>
          <a:prstGeom prst="rect">
            <a:avLst/>
          </a:prstGeom>
          <a:solidFill>
            <a:srgbClr val="E9EA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10912" y="740879"/>
            <a:ext cx="3054100" cy="949127"/>
          </a:xfrm>
          <a:prstGeom prst="rect">
            <a:avLst/>
          </a:prstGeom>
          <a:solidFill>
            <a:srgbClr val="8DB6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Заголовок 6"/>
          <p:cNvSpPr txBox="1">
            <a:spLocks/>
          </p:cNvSpPr>
          <p:nvPr/>
        </p:nvSpPr>
        <p:spPr>
          <a:xfrm>
            <a:off x="724507" y="992647"/>
            <a:ext cx="7772400" cy="65379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b="0" kern="1200" cap="all" baseline="0">
                <a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bg1"/>
                </a:solidFill>
              </a:rPr>
              <a:t>РЕКОМЕНДАЦИИ</a:t>
            </a:r>
          </a:p>
        </p:txBody>
      </p:sp>
      <p:pic>
        <p:nvPicPr>
          <p:cNvPr id="24" name="Рисунок 6"/>
          <p:cNvPicPr>
            <a:picLocks noChangeAspect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63" y="1962376"/>
            <a:ext cx="455366" cy="464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Рисунок 7"/>
          <p:cNvPicPr>
            <a:picLocks noChangeAspect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88" y="3596711"/>
            <a:ext cx="317632" cy="47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 descr="http://s1.iconbird.com/ico/2014/1/613/w512h5121390849438positivedynamic512.png"/>
          <p:cNvPicPr>
            <a:picLocks noChangeAspect="1" noChangeArrowheads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83497" y="5170699"/>
            <a:ext cx="416014" cy="416014"/>
          </a:xfrm>
          <a:prstGeom prst="rect">
            <a:avLst/>
          </a:prstGeom>
          <a:noFill/>
        </p:spPr>
      </p:pic>
      <p:sp>
        <p:nvSpPr>
          <p:cNvPr id="29" name="Text Box 165"/>
          <p:cNvSpPr txBox="1">
            <a:spLocks noChangeArrowheads="1"/>
          </p:cNvSpPr>
          <p:nvPr/>
        </p:nvSpPr>
        <p:spPr bwMode="auto">
          <a:xfrm>
            <a:off x="1009400" y="3746187"/>
            <a:ext cx="7875519" cy="129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Aft>
                <a:spcPct val="20000"/>
              </a:spcAft>
            </a:pPr>
            <a:r>
              <a:rPr lang="ru-RU" altLang="ru-RU" sz="1400" dirty="0" smtClean="0">
                <a:solidFill>
                  <a:srgbClr val="002060"/>
                </a:solidFill>
                <a:latin typeface="+mn-lt"/>
              </a:rPr>
              <a:t>Существенная разница в питательности комбикормов не только из расчета на продуктивность, но также  </a:t>
            </a:r>
          </a:p>
          <a:p>
            <a:pPr marL="285750" indent="-285750" algn="just" eaLnBrk="1" hangingPunct="1">
              <a:spcAft>
                <a:spcPct val="20000"/>
              </a:spcAft>
              <a:buFontTx/>
              <a:buChar char="-"/>
            </a:pPr>
            <a:r>
              <a:rPr lang="ru-RU" altLang="ru-RU" sz="1400" dirty="0" smtClean="0">
                <a:solidFill>
                  <a:srgbClr val="002060"/>
                </a:solidFill>
                <a:latin typeface="+mn-lt"/>
              </a:rPr>
              <a:t>по фазам лактации, сухостоя,</a:t>
            </a:r>
          </a:p>
          <a:p>
            <a:pPr marL="285750" indent="-285750" algn="just" eaLnBrk="1" hangingPunct="1">
              <a:spcAft>
                <a:spcPct val="20000"/>
              </a:spcAft>
              <a:buFontTx/>
              <a:buChar char="-"/>
            </a:pPr>
            <a:r>
              <a:rPr lang="ru-RU" altLang="ru-RU" sz="1400" dirty="0">
                <a:solidFill>
                  <a:srgbClr val="002060"/>
                </a:solidFill>
                <a:latin typeface="+mn-lt"/>
              </a:rPr>
              <a:t>и</a:t>
            </a:r>
            <a:r>
              <a:rPr lang="ru-RU" altLang="ru-RU" sz="1400" dirty="0" smtClean="0">
                <a:solidFill>
                  <a:srgbClr val="002060"/>
                </a:solidFill>
                <a:latin typeface="+mn-lt"/>
              </a:rPr>
              <a:t>сходя из видового набора кормов рациона и т.д.</a:t>
            </a:r>
          </a:p>
          <a:p>
            <a:pPr marL="285750" indent="-285750" algn="just" eaLnBrk="1" hangingPunct="1">
              <a:spcAft>
                <a:spcPct val="20000"/>
              </a:spcAft>
              <a:buFontTx/>
              <a:buChar char="-"/>
            </a:pPr>
            <a:endParaRPr lang="ru-RU" altLang="ru-RU" sz="1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0" name="Text Box 165"/>
          <p:cNvSpPr txBox="1">
            <a:spLocks noChangeArrowheads="1"/>
          </p:cNvSpPr>
          <p:nvPr/>
        </p:nvSpPr>
        <p:spPr bwMode="auto">
          <a:xfrm>
            <a:off x="1009400" y="2858047"/>
            <a:ext cx="787551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 eaLnBrk="1" hangingPunct="1">
              <a:spcAft>
                <a:spcPct val="20000"/>
              </a:spcAft>
            </a:pPr>
            <a:r>
              <a:rPr lang="ru-RU" altLang="ru-RU" sz="1400" dirty="0" smtClean="0">
                <a:solidFill>
                  <a:srgbClr val="002060"/>
                </a:solidFill>
                <a:latin typeface="+mn-lt"/>
              </a:rPr>
              <a:t>Установить с учетом современных подходов необходимость и целесообразность требований к комбикормам-концентратам для дойных и сухостойных коров, определить критерии по которым необходимо идентифицировать качественные показатели.</a:t>
            </a:r>
            <a:endParaRPr lang="ru-RU" altLang="ru-RU" sz="14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1" name="Text Box 165"/>
          <p:cNvSpPr txBox="1">
            <a:spLocks noChangeArrowheads="1"/>
          </p:cNvSpPr>
          <p:nvPr/>
        </p:nvSpPr>
        <p:spPr bwMode="auto">
          <a:xfrm>
            <a:off x="1009400" y="1923382"/>
            <a:ext cx="787551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just">
              <a:spcAft>
                <a:spcPct val="20000"/>
              </a:spcAft>
            </a:pPr>
            <a:r>
              <a:rPr lang="ru-RU" altLang="ru-RU" sz="1400" dirty="0" smtClean="0">
                <a:solidFill>
                  <a:srgbClr val="002060"/>
                </a:solidFill>
                <a:latin typeface="+mn-lt"/>
              </a:rPr>
              <a:t>Основная задача – обеспечение потребностей животных в энергии и питательных веществах. Если использование их позволит их восполнить – реализация потенциала продуктивности при сохранении здоровья поголовья.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05740" y="4922092"/>
            <a:ext cx="78791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ct val="20000"/>
              </a:spcAft>
            </a:pPr>
            <a:r>
              <a:rPr lang="ru-RU" altLang="ru-RU" sz="1400" dirty="0">
                <a:solidFill>
                  <a:srgbClr val="002060"/>
                </a:solidFill>
                <a:ea typeface="ＭＳ Ｐゴシック" panose="020B0600070205080204" pitchFamily="34" charset="-128"/>
              </a:rPr>
              <a:t>Необходимо более полноценно </a:t>
            </a:r>
            <a:r>
              <a:rPr lang="ru-RU" altLang="ru-RU" sz="1400" dirty="0" smtClean="0">
                <a:solidFill>
                  <a:srgbClr val="002060"/>
                </a:solidFill>
                <a:ea typeface="ＭＳ Ｐゴシック" panose="020B0600070205080204" pitchFamily="34" charset="-128"/>
              </a:rPr>
              <a:t>информировать об объемах используемых концентратов/комбикормов в молочном скотоводстве.  Из этого строить дальнейшую стратегию развития, исходя из реальных и плановых показателей.</a:t>
            </a:r>
            <a:endParaRPr lang="ru-RU" altLang="ru-RU" sz="1400" dirty="0">
              <a:solidFill>
                <a:srgbClr val="002060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737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074" y="69490"/>
            <a:ext cx="7179665" cy="352044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БЛАГОДАРИМ ЗА ВНИМАНИЕ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59785" y="5343210"/>
            <a:ext cx="6789420" cy="1066800"/>
          </a:xfrm>
        </p:spPr>
        <p:txBody>
          <a:bodyPr>
            <a:normAutofit fontScale="70000" lnSpcReduction="20000"/>
          </a:bodyPr>
          <a:lstStyle/>
          <a:p>
            <a:pPr algn="r">
              <a:spcBef>
                <a:spcPts val="0"/>
              </a:spcBef>
            </a:pPr>
            <a:r>
              <a:rPr lang="ru-RU" dirty="0" smtClean="0"/>
              <a:t>ФГБНУ ФНЦ ВИЖ </a:t>
            </a:r>
            <a:r>
              <a:rPr lang="ru-RU" dirty="0"/>
              <a:t>им. Л.К. Эрнста</a:t>
            </a:r>
          </a:p>
          <a:p>
            <a:pPr algn="r">
              <a:spcBef>
                <a:spcPts val="0"/>
              </a:spcBef>
            </a:pPr>
            <a:r>
              <a:rPr lang="ru-RU" dirty="0"/>
              <a:t>142132, Московская обл.,  </a:t>
            </a:r>
            <a:r>
              <a:rPr lang="ru-RU" dirty="0" err="1" smtClean="0"/>
              <a:t>г.о</a:t>
            </a:r>
            <a:r>
              <a:rPr lang="ru-RU" dirty="0" smtClean="0"/>
              <a:t>. Подольск,  </a:t>
            </a:r>
            <a:r>
              <a:rPr lang="ru-RU" dirty="0"/>
              <a:t>пос. </a:t>
            </a:r>
            <a:r>
              <a:rPr lang="ru-RU" dirty="0" smtClean="0"/>
              <a:t>Дубровицы,</a:t>
            </a:r>
          </a:p>
          <a:p>
            <a:pPr algn="r">
              <a:spcBef>
                <a:spcPts val="0"/>
              </a:spcBef>
            </a:pPr>
            <a:r>
              <a:rPr lang="ru-RU" dirty="0" smtClean="0"/>
              <a:t>отдел </a:t>
            </a:r>
            <a:r>
              <a:rPr lang="ru-RU" dirty="0"/>
              <a:t>кормления сельскохозяйственных </a:t>
            </a:r>
            <a:r>
              <a:rPr lang="ru-RU" dirty="0" smtClean="0"/>
              <a:t>животных</a:t>
            </a:r>
          </a:p>
          <a:p>
            <a:pPr algn="r">
              <a:spcBef>
                <a:spcPts val="0"/>
              </a:spcBef>
            </a:pPr>
            <a:r>
              <a:rPr lang="ru-RU" dirty="0" smtClean="0"/>
              <a:t>тел</a:t>
            </a:r>
            <a:r>
              <a:rPr lang="ru-RU" dirty="0"/>
              <a:t>. +7(4967) 65-12-77, 65-12-90, </a:t>
            </a:r>
          </a:p>
          <a:p>
            <a:pPr algn="r">
              <a:spcBef>
                <a:spcPts val="0"/>
              </a:spcBef>
            </a:pPr>
            <a:r>
              <a:rPr lang="ru-RU" dirty="0"/>
              <a:t>(тел./факс) +7(4967)65-12-77.</a:t>
            </a:r>
          </a:p>
          <a:p>
            <a:pPr algn="r">
              <a:spcBef>
                <a:spcPts val="0"/>
              </a:spcBef>
            </a:pPr>
            <a:r>
              <a:rPr lang="ru-RU" dirty="0"/>
              <a:t>E-</a:t>
            </a:r>
            <a:r>
              <a:rPr lang="ru-RU" dirty="0" err="1"/>
              <a:t>mail</a:t>
            </a:r>
            <a:r>
              <a:rPr lang="ru-RU" dirty="0"/>
              <a:t>: nek_roman@mail.ru</a:t>
            </a:r>
          </a:p>
          <a:p>
            <a:pPr algn="r">
              <a:spcBef>
                <a:spcPts val="0"/>
              </a:spcBef>
            </a:pPr>
            <a:r>
              <a:rPr lang="ru-RU" dirty="0" smtClean="0"/>
              <a:t>Сайт: vij.ru</a:t>
            </a:r>
            <a:endParaRPr lang="ru-RU" dirty="0"/>
          </a:p>
          <a:p>
            <a:pPr algn="r">
              <a:spcBef>
                <a:spcPts val="0"/>
              </a:spcBef>
            </a:pPr>
            <a:endParaRPr lang="ru-RU" dirty="0"/>
          </a:p>
        </p:txBody>
      </p:sp>
      <p:graphicFrame>
        <p:nvGraphicFramePr>
          <p:cNvPr id="1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4659347"/>
              </p:ext>
            </p:extLst>
          </p:nvPr>
        </p:nvGraphicFramePr>
        <p:xfrm>
          <a:off x="7855092" y="5458560"/>
          <a:ext cx="949919" cy="911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4" name="Picture" r:id="rId4" imgW="746760" imgH="716280" progId="Word.Picture.8">
                  <p:embed/>
                </p:oleObj>
              </mc:Choice>
              <mc:Fallback>
                <p:oleObj name="Picture" r:id="rId4" imgW="746760" imgH="716280" progId="Word.Picture.8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5092" y="5458560"/>
                        <a:ext cx="949919" cy="9119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669074" y="3983789"/>
            <a:ext cx="813593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ts val="1500"/>
              </a:lnSpc>
            </a:pPr>
            <a:r>
              <a:rPr lang="ru-RU" altLang="ru-RU" sz="13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Некрасов Р.В., </a:t>
            </a:r>
            <a:r>
              <a:rPr lang="ru-RU" altLang="ru-RU" sz="13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Чабаев </a:t>
            </a:r>
            <a:r>
              <a:rPr lang="ru-RU" altLang="ru-RU" sz="13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М.Г.</a:t>
            </a:r>
          </a:p>
          <a:p>
            <a:pPr algn="r">
              <a:lnSpc>
                <a:spcPts val="1500"/>
              </a:lnSpc>
            </a:pPr>
            <a:endParaRPr lang="ru-RU" altLang="ru-RU" sz="13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algn="r">
              <a:lnSpc>
                <a:spcPts val="1500"/>
              </a:lnSpc>
            </a:pPr>
            <a:r>
              <a:rPr lang="ru-RU" altLang="ru-RU" sz="13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Представленные в докладах материалы подготовлены в рамках выполнения НИР </a:t>
            </a:r>
            <a:r>
              <a:rPr lang="ru-RU" altLang="ru-RU" sz="13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2019 </a:t>
            </a:r>
            <a:r>
              <a:rPr lang="ru-RU" altLang="ru-RU" sz="13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г. по государственному заданию  АААА-А18-118021590136-7</a:t>
            </a:r>
          </a:p>
        </p:txBody>
      </p:sp>
    </p:spTree>
    <p:extLst>
      <p:ext uri="{BB962C8B-B14F-4D97-AF65-F5344CB8AC3E}">
        <p14:creationId xmlns:p14="http://schemas.microsoft.com/office/powerpoint/2010/main" val="297199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8866"/>
          <a:stretch/>
        </p:blipFill>
        <p:spPr>
          <a:xfrm>
            <a:off x="0" y="985720"/>
            <a:ext cx="9130473" cy="419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3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" name="Прямоугольник 1"/>
          <p:cNvSpPr/>
          <p:nvPr/>
        </p:nvSpPr>
        <p:spPr>
          <a:xfrm>
            <a:off x="448964" y="5504161"/>
            <a:ext cx="826343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В сельскохозяйственных организациях в январе </a:t>
            </a:r>
            <a:r>
              <a:rPr lang="ru-RU" sz="1400" dirty="0" smtClean="0"/>
              <a:t>2018 г</a:t>
            </a:r>
            <a:r>
              <a:rPr lang="ru-RU" sz="1400" dirty="0"/>
              <a:t>. по сравнению с январем </a:t>
            </a:r>
            <a:r>
              <a:rPr lang="ru-RU" sz="1400" dirty="0" smtClean="0"/>
              <a:t>2017 г</a:t>
            </a:r>
            <a:r>
              <a:rPr lang="ru-RU" sz="1400" dirty="0"/>
              <a:t>. производство скота и птицы на убой (в живом весе) выросло на 9,5% (в январе 2017г. по </a:t>
            </a:r>
            <a:r>
              <a:rPr lang="ru-RU" sz="1400" dirty="0" smtClean="0"/>
              <a:t>сравнению </a:t>
            </a:r>
            <a:r>
              <a:rPr lang="ru-RU" sz="1400" dirty="0"/>
              <a:t>с январем </a:t>
            </a:r>
            <a:r>
              <a:rPr lang="ru-RU" sz="1400" dirty="0" smtClean="0"/>
              <a:t>2016 г</a:t>
            </a:r>
            <a:r>
              <a:rPr lang="ru-RU" sz="1400" dirty="0"/>
              <a:t>. - на 6,6%), молока - на 5,9% (на 4,7%), яиц - на 1,5% (на 4,2%).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38" y="527605"/>
            <a:ext cx="8485889" cy="4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4530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1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6" t="24750" r="1941"/>
          <a:stretch/>
        </p:blipFill>
        <p:spPr bwMode="auto">
          <a:xfrm>
            <a:off x="754375" y="1138425"/>
            <a:ext cx="7763735" cy="53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4375" y="222195"/>
            <a:ext cx="7772400" cy="80649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+mn-lt"/>
              </a:rPr>
              <a:t>КОМБИКОРМА</a:t>
            </a:r>
            <a:br>
              <a:rPr lang="ru-RU" sz="2800" dirty="0" smtClean="0">
                <a:latin typeface="+mn-lt"/>
              </a:rPr>
            </a:br>
            <a:r>
              <a:rPr lang="ru-RU" sz="2800" cap="none" dirty="0" smtClean="0">
                <a:latin typeface="+mn-lt"/>
              </a:rPr>
              <a:t>Общие характеристики рынка</a:t>
            </a:r>
            <a:endParaRPr lang="ru-RU" sz="2800" cap="none" dirty="0"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64625" y="5719577"/>
            <a:ext cx="610820" cy="6108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Изображение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90255" y="117019"/>
            <a:ext cx="634152" cy="28989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7931510" y="0"/>
            <a:ext cx="0" cy="430506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14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4375" y="222195"/>
            <a:ext cx="7772400" cy="80649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+mn-lt"/>
              </a:rPr>
              <a:t>КОМБИКОРМА</a:t>
            </a:r>
            <a:br>
              <a:rPr lang="ru-RU" sz="2800" dirty="0" smtClean="0">
                <a:latin typeface="+mn-lt"/>
              </a:rPr>
            </a:br>
            <a:r>
              <a:rPr lang="ru-RU" sz="2800" cap="none" dirty="0" smtClean="0">
                <a:latin typeface="+mn-lt"/>
              </a:rPr>
              <a:t>ЕС-28</a:t>
            </a:r>
            <a:endParaRPr lang="ru-RU" sz="2800" cap="none" dirty="0"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64625" y="5719577"/>
            <a:ext cx="610820" cy="6108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0841967"/>
              </p:ext>
            </p:extLst>
          </p:nvPr>
        </p:nvGraphicFramePr>
        <p:xfrm>
          <a:off x="771685" y="1350451"/>
          <a:ext cx="7755090" cy="20785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39749" y="6176508"/>
            <a:ext cx="31427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/>
              <a:t>http://proprotein.org/novosti/1691/</a:t>
            </a:r>
            <a:endParaRPr lang="ru-RU" sz="1400"/>
          </a:p>
        </p:txBody>
      </p:sp>
      <p:sp>
        <p:nvSpPr>
          <p:cNvPr id="8" name="Прямоугольник 7"/>
          <p:cNvSpPr/>
          <p:nvPr/>
        </p:nvSpPr>
        <p:spPr>
          <a:xfrm>
            <a:off x="339749" y="4215349"/>
            <a:ext cx="85446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Крупный рогатый скот, третий по величине рынок комбикормов в ЕС, составил 27% от объема производства кормов в 2016 году и зафиксировался на уровне 41,4 млн т, что на 1,5% меньше, чем в 2015 году.</a:t>
            </a:r>
          </a:p>
          <a:p>
            <a:endParaRPr lang="ru-RU" sz="1600" dirty="0"/>
          </a:p>
          <a:p>
            <a:r>
              <a:rPr lang="ru-RU" sz="1600" dirty="0"/>
              <a:t>Испания (7,4 млн т), Германия (6,5 млн т), Франция (5,4 млн т) и Великобритания (5,2 млн т) были основными производителями кормов для крупного рогатого скота в ЕС в 2016 году. </a:t>
            </a:r>
            <a:r>
              <a:rPr lang="ru-RU" sz="1600" b="1" dirty="0"/>
              <a:t>Большая часть корма предназначается для молочного скота.</a:t>
            </a:r>
          </a:p>
        </p:txBody>
      </p:sp>
    </p:spTree>
    <p:extLst>
      <p:ext uri="{BB962C8B-B14F-4D97-AF65-F5344CB8AC3E}">
        <p14:creationId xmlns:p14="http://schemas.microsoft.com/office/powerpoint/2010/main" val="150723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Изображение 1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5" t="23041" r="1339"/>
          <a:stretch/>
        </p:blipFill>
        <p:spPr bwMode="auto">
          <a:xfrm>
            <a:off x="952467" y="1141389"/>
            <a:ext cx="7313091" cy="5070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4375" y="222195"/>
            <a:ext cx="7772400" cy="80649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КОМБИКОРМА</a:t>
            </a:r>
            <a:br>
              <a:rPr lang="ru-RU" sz="2800" dirty="0" smtClean="0"/>
            </a:br>
            <a:r>
              <a:rPr lang="ru-RU" sz="2800" cap="none" dirty="0" smtClean="0"/>
              <a:t>Прогноз развития рынка</a:t>
            </a:r>
            <a:endParaRPr lang="ru-RU" sz="2800" cap="none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54738" y="5601178"/>
            <a:ext cx="610820" cy="6108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Изображение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90255" y="117019"/>
            <a:ext cx="634152" cy="28989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7931510" y="0"/>
            <a:ext cx="0" cy="430506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4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4375" y="222195"/>
            <a:ext cx="7772400" cy="80649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+mn-lt"/>
              </a:rPr>
              <a:t>КОМБИКОРМА</a:t>
            </a:r>
            <a:br>
              <a:rPr lang="ru-RU" sz="2800" dirty="0" smtClean="0">
                <a:latin typeface="+mn-lt"/>
              </a:rPr>
            </a:br>
            <a:r>
              <a:rPr lang="ru-RU" sz="2800" cap="none" dirty="0" smtClean="0">
                <a:latin typeface="+mn-lt"/>
              </a:rPr>
              <a:t>Общие характеристики рынка</a:t>
            </a:r>
            <a:endParaRPr lang="ru-RU" sz="2800" cap="none" dirty="0"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64625" y="5719577"/>
            <a:ext cx="610820" cy="6108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098" name="Picture 2" descr="Картинки по запросу росста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567" y="251880"/>
            <a:ext cx="637208" cy="747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журнал комбикорм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356" y="1138425"/>
            <a:ext cx="1527050" cy="455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710946" y="3795372"/>
            <a:ext cx="7772400" cy="806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b="0" kern="1200" cap="all" baseline="0">
                <a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100" cap="none" dirty="0" smtClean="0">
                <a:latin typeface="+mn-lt"/>
              </a:rPr>
              <a:t>Производство комбикормовой продукции </a:t>
            </a:r>
            <a:r>
              <a:rPr lang="ru-RU" sz="2100" cap="none" dirty="0" smtClean="0">
                <a:solidFill>
                  <a:srgbClr val="C00000"/>
                </a:solidFill>
                <a:latin typeface="+mn-lt"/>
              </a:rPr>
              <a:t>в 2017 г. </a:t>
            </a:r>
          </a:p>
          <a:p>
            <a:r>
              <a:rPr lang="ru-RU" sz="1600" cap="none" dirty="0" smtClean="0">
                <a:latin typeface="+mn-lt"/>
              </a:rPr>
              <a:t>(по данным Росстата)</a:t>
            </a:r>
            <a:endParaRPr lang="ru-RU" sz="1600" cap="none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4375" y="1794462"/>
            <a:ext cx="6108200" cy="175432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/>
              <a:t>Всего, тыс. т		</a:t>
            </a:r>
            <a:r>
              <a:rPr lang="ru-RU" dirty="0" smtClean="0"/>
              <a:t>			25606,18		100,00%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т.ч. 	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для КРС	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		2 088,76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	8,16%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/>
              <a:t>	</a:t>
            </a:r>
            <a:r>
              <a:rPr lang="ru-RU" dirty="0" smtClean="0"/>
              <a:t>	для </a:t>
            </a:r>
            <a:r>
              <a:rPr lang="ru-RU" dirty="0"/>
              <a:t>свиней	</a:t>
            </a:r>
            <a:r>
              <a:rPr lang="ru-RU" dirty="0" smtClean="0"/>
              <a:t>		9157,47	</a:t>
            </a:r>
            <a:r>
              <a:rPr lang="ru-RU" dirty="0"/>
              <a:t>	</a:t>
            </a:r>
            <a:r>
              <a:rPr lang="ru-RU" dirty="0" smtClean="0"/>
              <a:t>	35,76%</a:t>
            </a:r>
            <a:endParaRPr lang="ru-RU" dirty="0"/>
          </a:p>
          <a:p>
            <a:r>
              <a:rPr lang="ru-RU" dirty="0"/>
              <a:t>	</a:t>
            </a:r>
            <a:r>
              <a:rPr lang="ru-RU" dirty="0" smtClean="0"/>
              <a:t>	для </a:t>
            </a:r>
            <a:r>
              <a:rPr lang="ru-RU" dirty="0"/>
              <a:t>птицы	</a:t>
            </a:r>
            <a:r>
              <a:rPr lang="ru-RU" dirty="0" smtClean="0"/>
              <a:t>		14244,22</a:t>
            </a:r>
            <a:r>
              <a:rPr lang="ru-RU" dirty="0"/>
              <a:t>	</a:t>
            </a:r>
            <a:r>
              <a:rPr lang="ru-RU" dirty="0" smtClean="0"/>
              <a:t>	</a:t>
            </a:r>
            <a:r>
              <a:rPr lang="ru-RU" u="sng" dirty="0" smtClean="0"/>
              <a:t>55,63%</a:t>
            </a:r>
            <a:endParaRPr lang="ru-RU" u="sng" dirty="0"/>
          </a:p>
          <a:p>
            <a:r>
              <a:rPr lang="ru-RU" dirty="0"/>
              <a:t>			</a:t>
            </a:r>
            <a:r>
              <a:rPr lang="ru-RU" dirty="0" smtClean="0"/>
              <a:t>								99,55%</a:t>
            </a:r>
            <a:endParaRPr lang="ru-RU" dirty="0"/>
          </a:p>
        </p:txBody>
      </p:sp>
      <p:sp>
        <p:nvSpPr>
          <p:cNvPr id="14" name="Заголовок 3"/>
          <p:cNvSpPr txBox="1">
            <a:spLocks/>
          </p:cNvSpPr>
          <p:nvPr/>
        </p:nvSpPr>
        <p:spPr>
          <a:xfrm>
            <a:off x="754375" y="1064789"/>
            <a:ext cx="7772400" cy="806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b="0" kern="1200" cap="all" baseline="0">
                <a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100" cap="none" dirty="0" smtClean="0">
                <a:latin typeface="+mn-lt"/>
              </a:rPr>
              <a:t>Производство комбикормовой продукции </a:t>
            </a:r>
            <a:r>
              <a:rPr lang="ru-RU" sz="2100" cap="none" dirty="0" smtClean="0">
                <a:solidFill>
                  <a:srgbClr val="C00000"/>
                </a:solidFill>
                <a:latin typeface="+mn-lt"/>
              </a:rPr>
              <a:t>в 2016 г. </a:t>
            </a:r>
          </a:p>
          <a:p>
            <a:r>
              <a:rPr lang="ru-RU" sz="1600" cap="none" dirty="0" smtClean="0">
                <a:latin typeface="+mn-lt"/>
              </a:rPr>
              <a:t>(по данным Росстата)</a:t>
            </a:r>
            <a:endParaRPr lang="ru-RU" sz="1600" cap="none" dirty="0"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4375" y="4494630"/>
            <a:ext cx="6108200" cy="1754326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dirty="0"/>
              <a:t>Всего, тыс. т		</a:t>
            </a:r>
            <a:r>
              <a:rPr lang="ru-RU" dirty="0" smtClean="0"/>
              <a:t>			27596,28		100,00%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т.ч. 	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для КРС	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		2 109,55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		7,64%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ru-RU" dirty="0"/>
              <a:t>	</a:t>
            </a:r>
            <a:r>
              <a:rPr lang="ru-RU" dirty="0" smtClean="0"/>
              <a:t>	для </a:t>
            </a:r>
            <a:r>
              <a:rPr lang="ru-RU" dirty="0"/>
              <a:t>свиней	</a:t>
            </a:r>
            <a:r>
              <a:rPr lang="ru-RU" dirty="0" smtClean="0"/>
              <a:t>		10044,258</a:t>
            </a:r>
            <a:r>
              <a:rPr lang="ru-RU" dirty="0"/>
              <a:t>	</a:t>
            </a:r>
            <a:r>
              <a:rPr lang="ru-RU" dirty="0" smtClean="0"/>
              <a:t>	36,40%</a:t>
            </a:r>
            <a:endParaRPr lang="ru-RU" dirty="0"/>
          </a:p>
          <a:p>
            <a:r>
              <a:rPr lang="ru-RU" dirty="0"/>
              <a:t>	</a:t>
            </a:r>
            <a:r>
              <a:rPr lang="ru-RU" dirty="0" smtClean="0"/>
              <a:t>	для </a:t>
            </a:r>
            <a:r>
              <a:rPr lang="ru-RU" dirty="0"/>
              <a:t>птицы	</a:t>
            </a:r>
            <a:r>
              <a:rPr lang="ru-RU" dirty="0" smtClean="0"/>
              <a:t>		15321,458</a:t>
            </a:r>
            <a:r>
              <a:rPr lang="ru-RU" dirty="0"/>
              <a:t>	</a:t>
            </a:r>
            <a:r>
              <a:rPr lang="ru-RU" dirty="0" smtClean="0"/>
              <a:t>	</a:t>
            </a:r>
            <a:r>
              <a:rPr lang="ru-RU" u="sng" dirty="0" smtClean="0"/>
              <a:t>55,52%</a:t>
            </a:r>
            <a:endParaRPr lang="ru-RU" u="sng" dirty="0"/>
          </a:p>
          <a:p>
            <a:r>
              <a:rPr lang="ru-RU" dirty="0"/>
              <a:t>			</a:t>
            </a:r>
            <a:r>
              <a:rPr lang="ru-RU" dirty="0" smtClean="0"/>
              <a:t>								99,56%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468610" y="4861576"/>
            <a:ext cx="548347" cy="482500"/>
          </a:xfrm>
          <a:prstGeom prst="ellipse">
            <a:avLst/>
          </a:prstGeom>
          <a:solidFill>
            <a:schemeClr val="bg2">
              <a:lumMod val="90000"/>
              <a:alpha val="38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+1%</a:t>
            </a:r>
            <a:endParaRPr lang="ru-RU" sz="1400" b="1" dirty="0">
              <a:solidFill>
                <a:srgbClr val="C0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7889567" y="4940022"/>
            <a:ext cx="1072966" cy="1014874"/>
          </a:xfrm>
          <a:prstGeom prst="ellipse">
            <a:avLst/>
          </a:prstGeom>
          <a:solidFill>
            <a:srgbClr val="C00000">
              <a:alpha val="16000"/>
            </a:srgbClr>
          </a:solidFill>
          <a:ln>
            <a:solidFill>
              <a:srgbClr val="C00000">
                <a:alpha val="5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+9,7%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7351926" y="5579491"/>
            <a:ext cx="884994" cy="849644"/>
          </a:xfrm>
          <a:prstGeom prst="ellipse">
            <a:avLst/>
          </a:prstGeom>
          <a:solidFill>
            <a:srgbClr val="FFFFCC">
              <a:alpha val="15686"/>
            </a:srgbClr>
          </a:solidFill>
          <a:ln>
            <a:solidFill>
              <a:schemeClr val="accent6">
                <a:lumMod val="7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</a:rPr>
              <a:t>+7,6%</a:t>
            </a:r>
            <a:endParaRPr lang="ru-RU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7711559" y="3407791"/>
            <a:ext cx="993223" cy="925462"/>
          </a:xfrm>
          <a:prstGeom prst="ellipse">
            <a:avLst/>
          </a:prstGeom>
          <a:solidFill>
            <a:schemeClr val="accent5">
              <a:lumMod val="75000"/>
              <a:alpha val="16000"/>
            </a:schemeClr>
          </a:solidFill>
          <a:ln>
            <a:solidFill>
              <a:schemeClr val="accent5">
                <a:lumMod val="50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+7,8%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8" name="Прямая со стрелкой 7"/>
          <p:cNvCxnSpPr>
            <a:endCxn id="18" idx="0"/>
          </p:cNvCxnSpPr>
          <p:nvPr/>
        </p:nvCxnSpPr>
        <p:spPr>
          <a:xfrm>
            <a:off x="8208170" y="1913347"/>
            <a:ext cx="1" cy="1494444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8" idx="4"/>
          </p:cNvCxnSpPr>
          <p:nvPr/>
        </p:nvCxnSpPr>
        <p:spPr>
          <a:xfrm flipH="1">
            <a:off x="8208170" y="4333253"/>
            <a:ext cx="1" cy="455013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876799" y="1905728"/>
            <a:ext cx="1345595" cy="0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542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4375" y="222195"/>
            <a:ext cx="7772400" cy="80649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+mn-lt"/>
              </a:rPr>
              <a:t>КОМБИКОРМА</a:t>
            </a:r>
            <a:br>
              <a:rPr lang="ru-RU" sz="2800" dirty="0" smtClean="0">
                <a:latin typeface="+mn-lt"/>
              </a:rPr>
            </a:br>
            <a:r>
              <a:rPr lang="ru-RU" sz="2800" cap="none" dirty="0" smtClean="0">
                <a:latin typeface="+mn-lt"/>
              </a:rPr>
              <a:t>Общие характеристики рынка</a:t>
            </a:r>
            <a:endParaRPr lang="ru-RU" sz="2800" cap="none" dirty="0"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64625" y="5719577"/>
            <a:ext cx="610820" cy="6108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350" y="1190498"/>
            <a:ext cx="7178450" cy="482544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22592" y="6272785"/>
            <a:ext cx="273158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https://lj-top.ru/post/genby/685604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1768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Прямоугольник 1"/>
          <p:cNvSpPr/>
          <p:nvPr/>
        </p:nvSpPr>
        <p:spPr>
          <a:xfrm>
            <a:off x="763524" y="5462233"/>
            <a:ext cx="761695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К началу февраля </a:t>
            </a:r>
            <a:r>
              <a:rPr lang="ru-RU" sz="1400" dirty="0" smtClean="0"/>
              <a:t>2018 г</a:t>
            </a:r>
            <a:r>
              <a:rPr lang="ru-RU" sz="1400" dirty="0"/>
              <a:t>. обеспеченность скота кормами в расчете на 1 условную </a:t>
            </a:r>
            <a:r>
              <a:rPr lang="ru-RU" sz="1400" dirty="0" smtClean="0"/>
              <a:t>голову </a:t>
            </a:r>
            <a:r>
              <a:rPr lang="ru-RU" sz="1400" dirty="0"/>
              <a:t>скота в сельхозорганизациях была выше на 9,7%, чем на соответствующую дату предыдущего  года.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892071"/>
              </p:ext>
            </p:extLst>
          </p:nvPr>
        </p:nvGraphicFramePr>
        <p:xfrm>
          <a:off x="763525" y="1901950"/>
          <a:ext cx="7616951" cy="27227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66590">
                  <a:extLst>
                    <a:ext uri="{9D8B030D-6E8A-4147-A177-3AD203B41FA5}">
                      <a16:colId xmlns="" xmlns:a16="http://schemas.microsoft.com/office/drawing/2014/main" val="1358267209"/>
                    </a:ext>
                  </a:extLst>
                </a:gridCol>
                <a:gridCol w="1221640">
                  <a:extLst>
                    <a:ext uri="{9D8B030D-6E8A-4147-A177-3AD203B41FA5}">
                      <a16:colId xmlns="" xmlns:a16="http://schemas.microsoft.com/office/drawing/2014/main" val="4000977579"/>
                    </a:ext>
                  </a:extLst>
                </a:gridCol>
                <a:gridCol w="1068935">
                  <a:extLst>
                    <a:ext uri="{9D8B030D-6E8A-4147-A177-3AD203B41FA5}">
                      <a16:colId xmlns="" xmlns:a16="http://schemas.microsoft.com/office/drawing/2014/main" val="909730590"/>
                    </a:ext>
                  </a:extLst>
                </a:gridCol>
                <a:gridCol w="1059786">
                  <a:extLst>
                    <a:ext uri="{9D8B030D-6E8A-4147-A177-3AD203B41FA5}">
                      <a16:colId xmlns="" xmlns:a16="http://schemas.microsoft.com/office/drawing/2014/main" val="538849878"/>
                    </a:ext>
                  </a:extLst>
                </a:gridCol>
              </a:tblGrid>
              <a:tr h="457091">
                <a:tc row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Показатель</a:t>
                      </a:r>
                      <a:endParaRPr lang="ru-RU" sz="16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+mn-lt"/>
                        </a:rPr>
                        <a:t>2018 г</a:t>
                      </a:r>
                      <a:r>
                        <a:rPr lang="ru-RU" sz="1600" b="1" dirty="0">
                          <a:effectLst/>
                          <a:latin typeface="+mn-lt"/>
                        </a:rPr>
                        <a:t>.</a:t>
                      </a:r>
                      <a:endParaRPr lang="ru-RU" sz="16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</a:rPr>
                        <a:t>Справочно </a:t>
                      </a:r>
                      <a:endParaRPr lang="ru-RU" sz="16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47576661"/>
                  </a:ext>
                </a:extLst>
              </a:tr>
              <a:tr h="4570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 г</a:t>
                      </a:r>
                      <a:r>
                        <a:rPr lang="ru-RU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44450" marR="4445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 г</a:t>
                      </a:r>
                      <a:r>
                        <a:rPr lang="ru-RU" sz="16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44450" marR="4445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96296111"/>
                  </a:ext>
                </a:extLst>
              </a:tr>
              <a:tr h="491615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Наличие кормов, млн</a:t>
                      </a:r>
                      <a:r>
                        <a:rPr lang="ru-RU" sz="1400" dirty="0" smtClean="0">
                          <a:effectLst/>
                          <a:latin typeface="+mn-lt"/>
                        </a:rPr>
                        <a:t>. т </a:t>
                      </a:r>
                      <a:r>
                        <a:rPr lang="ru-RU" sz="1400" dirty="0">
                          <a:effectLst/>
                          <a:latin typeface="+mn-lt"/>
                        </a:rPr>
                        <a:t>кормовых единиц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marR="288290" algn="ctr" defTabSz="1077913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12,6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marR="28829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11,1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marR="28829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10,8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extLst>
                  <a:ext uri="{0D108BD9-81ED-4DB2-BD59-A6C34878D82A}">
                    <a16:rowId xmlns="" xmlns:a16="http://schemas.microsoft.com/office/drawing/2014/main" val="4273582408"/>
                  </a:ext>
                </a:extLst>
              </a:tr>
              <a:tr h="491615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  <a:tab pos="449580" algn="l"/>
                          <a:tab pos="2637155" algn="ctr"/>
                          <a:tab pos="5274310" algn="r"/>
                        </a:tabLs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      в том числе концентрированных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marR="28829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4,4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marR="28829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3,7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marR="28829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3,7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extLst>
                  <a:ext uri="{0D108BD9-81ED-4DB2-BD59-A6C34878D82A}">
                    <a16:rowId xmlns="" xmlns:a16="http://schemas.microsoft.com/office/drawing/2014/main" val="1101616571"/>
                  </a:ext>
                </a:extLst>
              </a:tr>
              <a:tr h="825343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    в расчете на 1 условную голову скота, ц корм</a:t>
                      </a:r>
                      <a:r>
                        <a:rPr lang="ru-RU" sz="1400" dirty="0" smtClean="0">
                          <a:effectLst/>
                          <a:latin typeface="+mn-lt"/>
                        </a:rPr>
                        <a:t>. ед.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marR="28829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6,7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marR="28829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6,1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tc>
                  <a:txBody>
                    <a:bodyPr/>
                    <a:lstStyle/>
                    <a:p>
                      <a:pPr marR="288290"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</a:rPr>
                        <a:t>6,0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5085" marR="45085" marT="0" marB="0" anchor="ctr"/>
                </a:tc>
                <a:extLst>
                  <a:ext uri="{0D108BD9-81ED-4DB2-BD59-A6C34878D82A}">
                    <a16:rowId xmlns="" xmlns:a16="http://schemas.microsoft.com/office/drawing/2014/main" val="3977178474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63524" y="1006185"/>
            <a:ext cx="7616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100"/>
              </a:spcBef>
              <a:spcAft>
                <a:spcPts val="0"/>
              </a:spcAft>
            </a:pPr>
            <a:r>
              <a:rPr lang="ru-RU" sz="2000" b="1" dirty="0"/>
              <a:t>Н</a:t>
            </a:r>
            <a:r>
              <a:rPr lang="ru-RU" sz="2000" b="1" dirty="0" smtClean="0"/>
              <a:t>аличие </a:t>
            </a:r>
            <a:r>
              <a:rPr lang="ru-RU" sz="2000" b="1" dirty="0"/>
              <a:t>кормов в сельскохозяйственных </a:t>
            </a:r>
            <a:r>
              <a:rPr lang="ru-RU" sz="2000" b="1" dirty="0" smtClean="0"/>
              <a:t>организациях, 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dirty="0"/>
              <a:t>на 1 </a:t>
            </a:r>
            <a:r>
              <a:rPr lang="ru-RU" sz="2000" dirty="0" smtClean="0"/>
              <a:t>февраля 2018 г.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974754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1_White with Blue Bar Segoe Template_TP10286789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3344</TotalTime>
  <Words>1824</Words>
  <Application>Microsoft Office PowerPoint</Application>
  <PresentationFormat>Экран (4:3)</PresentationFormat>
  <Paragraphs>955</Paragraphs>
  <Slides>19</Slides>
  <Notes>19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0" baseType="lpstr">
      <vt:lpstr>ＭＳ Ｐゴシック</vt:lpstr>
      <vt:lpstr>Arial</vt:lpstr>
      <vt:lpstr>Calibri</vt:lpstr>
      <vt:lpstr>Cambria</vt:lpstr>
      <vt:lpstr>Rockwell</vt:lpstr>
      <vt:lpstr>Rockwell Condensed</vt:lpstr>
      <vt:lpstr>Times New Roman</vt:lpstr>
      <vt:lpstr>Wingdings</vt:lpstr>
      <vt:lpstr>Дерево</vt:lpstr>
      <vt:lpstr>1_White with Blue Bar Segoe Template_TP10286789</vt:lpstr>
      <vt:lpstr>Picture</vt:lpstr>
      <vt:lpstr>Полноценное кормление –  основа реализации продуктивного потенциала молочного скота</vt:lpstr>
      <vt:lpstr>Презентация PowerPoint</vt:lpstr>
      <vt:lpstr>Презентация PowerPoint</vt:lpstr>
      <vt:lpstr>КОМБИКОРМА Общие характеристики рынка</vt:lpstr>
      <vt:lpstr>КОМБИКОРМА ЕС-28</vt:lpstr>
      <vt:lpstr>КОМБИКОРМА Прогноз развития рынка</vt:lpstr>
      <vt:lpstr>КОМБИКОРМА Общие характеристики рынка</vt:lpstr>
      <vt:lpstr>КОМБИКОРМА Общие характеристики рынка</vt:lpstr>
      <vt:lpstr>Презентация PowerPoint</vt:lpstr>
      <vt:lpstr>КЛЮЧЕВЫЕ ОБЪЕКТЫ ИССЛЕДОВАНИЙ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БЛАГОДАРИМ ЗА ВНИМАНИЕ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комбикорма-2017</dc:title>
  <dc:creator>Roman Nekrasov</dc:creator>
  <cp:keywords>Энзимспорин</cp:keywords>
  <cp:lastModifiedBy>Некрасов Роман</cp:lastModifiedBy>
  <cp:revision>119</cp:revision>
  <dcterms:created xsi:type="dcterms:W3CDTF">2013-08-21T19:17:07Z</dcterms:created>
  <dcterms:modified xsi:type="dcterms:W3CDTF">2019-02-22T15:05:21Z</dcterms:modified>
</cp:coreProperties>
</file>