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charts/chart3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3.xml" ContentType="application/vnd.openxmlformats-officedocument.themeOverr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13"/>
  </p:notesMasterIdLst>
  <p:handoutMasterIdLst>
    <p:handoutMasterId r:id="rId14"/>
  </p:handoutMasterIdLst>
  <p:sldIdLst>
    <p:sldId id="374" r:id="rId2"/>
    <p:sldId id="378" r:id="rId3"/>
    <p:sldId id="380" r:id="rId4"/>
    <p:sldId id="388" r:id="rId5"/>
    <p:sldId id="387" r:id="rId6"/>
    <p:sldId id="390" r:id="rId7"/>
    <p:sldId id="391" r:id="rId8"/>
    <p:sldId id="382" r:id="rId9"/>
    <p:sldId id="373" r:id="rId10"/>
    <p:sldId id="384" r:id="rId11"/>
    <p:sldId id="392" r:id="rId12"/>
  </p:sldIdLst>
  <p:sldSz cx="9144000" cy="6858000" type="screen4x3"/>
  <p:notesSz cx="6761163" cy="9942513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ndara" pitchFamily="34" charset="0"/>
        <a:ea typeface="+mn-ea"/>
        <a:cs typeface="Arial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ndara" pitchFamily="34" charset="0"/>
        <a:ea typeface="+mn-ea"/>
        <a:cs typeface="Arial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ndara" pitchFamily="34" charset="0"/>
        <a:ea typeface="+mn-ea"/>
        <a:cs typeface="Arial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ndara" pitchFamily="34" charset="0"/>
        <a:ea typeface="+mn-ea"/>
        <a:cs typeface="Arial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ndara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ndara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ndara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ndara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ndara" pitchFamily="34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EDF2F9"/>
    <a:srgbClr val="FFF3F3"/>
    <a:srgbClr val="FFD9D9"/>
    <a:srgbClr val="00518E"/>
    <a:srgbClr val="FF9999"/>
    <a:srgbClr val="FF9933"/>
    <a:srgbClr val="66CCFF"/>
    <a:srgbClr val="99FF99"/>
    <a:srgbClr val="99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012ECD-51FC-41F1-AA8D-1B2483CD663E}" styleName="Светлый стиль 2 -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3B4B98B0-60AC-42C2-AFA5-B58CD77FA1E5}" styleName="Светлый стиль 1 -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B301B821-A1FF-4177-AEE7-76D212191A09}" styleName="Средний стиль 1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29" autoAdjust="0"/>
    <p:restoredTop sz="95602" autoAdjust="0"/>
  </p:normalViewPr>
  <p:slideViewPr>
    <p:cSldViewPr>
      <p:cViewPr varScale="1">
        <p:scale>
          <a:sx n="106" d="100"/>
          <a:sy n="106" d="100"/>
        </p:scale>
        <p:origin x="1662" y="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7824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.xlsx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1.xlsx"/><Relationship Id="rId1" Type="http://schemas.openxmlformats.org/officeDocument/2006/relationships/themeOverride" Target="../theme/themeOverrid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3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_____Microsoft_Excel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vert="horz"/>
          <a:lstStyle/>
          <a:p>
            <a:pPr>
              <a:defRPr/>
            </a:pPr>
            <a:r>
              <a:rPr lang="ru-RU"/>
              <a:t>При содержании на привязи (доение в молокопровод) </a:t>
            </a:r>
          </a:p>
        </c:rich>
      </c:tx>
      <c:layout>
        <c:manualLayout>
          <c:xMode val="edge"/>
          <c:yMode val="edge"/>
          <c:x val="0.17144726622336237"/>
          <c:y val="2.4097819087880407E-2"/>
        </c:manualLayout>
      </c:layout>
      <c:overlay val="0"/>
      <c:spPr>
        <a:noFill/>
        <a:ln>
          <a:noFill/>
        </a:ln>
        <a:effectLst/>
      </c:sp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6.5057528876605361E-2"/>
          <c:y val="0.13357442080803228"/>
          <c:w val="0.92634053542786399"/>
          <c:h val="0.52939169924306839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Лист1!$A$3</c:f>
              <c:strCache>
                <c:ptCount val="1"/>
                <c:pt idx="0">
                  <c:v>Объемистые корма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-1.8993620151953241E-2"/>
                  <c:y val="-1.511736791150193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59E8-489F-955E-618B9F4D926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multiLvlStrRef>
              <c:f>Лист1!$B$1:$F$2</c:f>
              <c:multiLvlStrCache>
                <c:ptCount val="5"/>
                <c:lvl>
                  <c:pt idx="0">
                    <c:v>40 кг</c:v>
                  </c:pt>
                  <c:pt idx="1">
                    <c:v>30-32 кг</c:v>
                  </c:pt>
                  <c:pt idx="2">
                    <c:v>24-28 кг</c:v>
                  </c:pt>
                  <c:pt idx="3">
                    <c:v>18-22 кг </c:v>
                  </c:pt>
                </c:lvl>
                <c:lvl>
                  <c:pt idx="0">
                    <c:v>1-100 дней</c:v>
                  </c:pt>
                  <c:pt idx="2">
                    <c:v>101-200 дней</c:v>
                  </c:pt>
                  <c:pt idx="3">
                    <c:v>201-300 дней </c:v>
                  </c:pt>
                  <c:pt idx="4">
                    <c:v>Сухостойный период</c:v>
                  </c:pt>
                </c:lvl>
              </c:multiLvlStrCache>
            </c:multiLvlStrRef>
          </c:cat>
          <c:val>
            <c:numRef>
              <c:f>Лист1!$B$3:$F$3</c:f>
              <c:numCache>
                <c:formatCode>General</c:formatCode>
                <c:ptCount val="5"/>
                <c:pt idx="0">
                  <c:v>31.6</c:v>
                </c:pt>
                <c:pt idx="1">
                  <c:v>36</c:v>
                </c:pt>
                <c:pt idx="2">
                  <c:v>39.800000000000004</c:v>
                </c:pt>
                <c:pt idx="3">
                  <c:v>42.9</c:v>
                </c:pt>
                <c:pt idx="4">
                  <c:v>61.5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9E8-489F-955E-618B9F4D926A}"/>
            </c:ext>
          </c:extLst>
        </c:ser>
        <c:ser>
          <c:idx val="1"/>
          <c:order val="1"/>
          <c:tx>
            <c:strRef>
              <c:f>Лист1!$A$4</c:f>
              <c:strCache>
                <c:ptCount val="1"/>
                <c:pt idx="0">
                  <c:v>Концентрированные корма</c:v>
                </c:pt>
              </c:strCache>
            </c:strRef>
          </c:tx>
          <c:spPr>
            <a:solidFill>
              <a:srgbClr val="FF0000"/>
            </a:solidFill>
            <a:ln>
              <a:noFill/>
            </a:ln>
            <a:effectLst/>
            <a:sp3d/>
          </c:spPr>
          <c:invertIfNegative val="0"/>
          <c:dLbls>
            <c:dLbl>
              <c:idx val="4"/>
              <c:layout>
                <c:manualLayout>
                  <c:x val="3.7987240303906447E-2"/>
                  <c:y val="-1.007824527433463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59E8-489F-955E-618B9F4D926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multiLvlStrRef>
              <c:f>Лист1!$B$1:$F$2</c:f>
              <c:multiLvlStrCache>
                <c:ptCount val="5"/>
                <c:lvl>
                  <c:pt idx="0">
                    <c:v>40 кг</c:v>
                  </c:pt>
                  <c:pt idx="1">
                    <c:v>30-32 кг</c:v>
                  </c:pt>
                  <c:pt idx="2">
                    <c:v>24-28 кг</c:v>
                  </c:pt>
                  <c:pt idx="3">
                    <c:v>18-22 кг </c:v>
                  </c:pt>
                </c:lvl>
                <c:lvl>
                  <c:pt idx="0">
                    <c:v>1-100 дней</c:v>
                  </c:pt>
                  <c:pt idx="2">
                    <c:v>101-200 дней</c:v>
                  </c:pt>
                  <c:pt idx="3">
                    <c:v>201-300 дней </c:v>
                  </c:pt>
                  <c:pt idx="4">
                    <c:v>Сухостойный период</c:v>
                  </c:pt>
                </c:lvl>
              </c:multiLvlStrCache>
            </c:multiLvlStrRef>
          </c:cat>
          <c:val>
            <c:numRef>
              <c:f>Лист1!$B$4:$F$4</c:f>
              <c:numCache>
                <c:formatCode>General</c:formatCode>
                <c:ptCount val="5"/>
                <c:pt idx="0">
                  <c:v>68.400000000000006</c:v>
                </c:pt>
                <c:pt idx="1">
                  <c:v>64</c:v>
                </c:pt>
                <c:pt idx="2">
                  <c:v>60.2</c:v>
                </c:pt>
                <c:pt idx="3">
                  <c:v>57.1</c:v>
                </c:pt>
                <c:pt idx="4">
                  <c:v>38.5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59E8-489F-955E-618B9F4D926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39880192"/>
        <c:axId val="39881728"/>
        <c:axId val="0"/>
      </c:bar3DChart>
      <c:catAx>
        <c:axId val="398801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vert="horz"/>
          <a:lstStyle/>
          <a:p>
            <a:pPr>
              <a:defRPr b="1"/>
            </a:pPr>
            <a:endParaRPr lang="ru-RU"/>
          </a:p>
        </c:txPr>
        <c:crossAx val="39881728"/>
        <c:crosses val="autoZero"/>
        <c:auto val="1"/>
        <c:lblAlgn val="ctr"/>
        <c:lblOffset val="100"/>
        <c:noMultiLvlLbl val="0"/>
      </c:catAx>
      <c:valAx>
        <c:axId val="39881728"/>
        <c:scaling>
          <c:orientation val="minMax"/>
          <c:max val="8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/>
              <a:lstStyle/>
              <a:p>
                <a:pPr>
                  <a:defRPr/>
                </a:pPr>
                <a:r>
                  <a:rPr lang="ru-RU"/>
                  <a:t>%</a:t>
                </a:r>
              </a:p>
            </c:rich>
          </c:tx>
          <c:layout>
            <c:manualLayout>
              <c:xMode val="edge"/>
              <c:yMode val="edge"/>
              <c:x val="5.9464256912629174E-2"/>
              <c:y val="0.11755949590233102"/>
            </c:manualLayout>
          </c:layout>
          <c:overlay val="0"/>
          <c:spPr>
            <a:noFill/>
            <a:ln>
              <a:noFill/>
            </a:ln>
            <a:effectLst/>
          </c:sp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vert="horz"/>
          <a:lstStyle/>
          <a:p>
            <a:pPr>
              <a:defRPr b="1"/>
            </a:pPr>
            <a:endParaRPr lang="ru-RU"/>
          </a:p>
        </c:txPr>
        <c:crossAx val="39880192"/>
        <c:crosses val="autoZero"/>
        <c:crossBetween val="between"/>
        <c:majorUnit val="20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900">
          <a:solidFill>
            <a:schemeClr val="tx1"/>
          </a:solidFill>
          <a:latin typeface="Times New Roman" panose="02020603050405020304" pitchFamily="18" charset="0"/>
          <a:cs typeface="Times New Roman" panose="02020603050405020304" pitchFamily="18" charset="0"/>
        </a:defRPr>
      </a:pPr>
      <a:endParaRPr lang="ru-RU"/>
    </a:p>
  </c:tx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vert="horz"/>
          <a:lstStyle/>
          <a:p>
            <a:pPr>
              <a:defRPr sz="1200"/>
            </a:pPr>
            <a:r>
              <a:rPr lang="ru-RU" sz="1200"/>
              <a:t>При беспривязном способе содержания (доильный зал)</a:t>
            </a:r>
          </a:p>
        </c:rich>
      </c:tx>
      <c:layout/>
      <c:overlay val="0"/>
      <c:spPr>
        <a:noFill/>
        <a:ln>
          <a:noFill/>
        </a:ln>
        <a:effectLst/>
      </c:sp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6.5358705161854769E-2"/>
          <c:y val="0.15954261605035699"/>
          <c:w val="0.92744685039370189"/>
          <c:h val="0.53038015198210042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Лист1!$A$21</c:f>
              <c:strCache>
                <c:ptCount val="1"/>
                <c:pt idx="0">
                  <c:v>Объемистые корма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 sz="9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multiLvlStrRef>
              <c:f>Лист1!$B$19:$F$20</c:f>
              <c:multiLvlStrCache>
                <c:ptCount val="5"/>
                <c:lvl>
                  <c:pt idx="0">
                    <c:v>40 кг</c:v>
                  </c:pt>
                  <c:pt idx="1">
                    <c:v>30-32 кг</c:v>
                  </c:pt>
                  <c:pt idx="2">
                    <c:v>24-28 кг</c:v>
                  </c:pt>
                  <c:pt idx="3">
                    <c:v>18-22 кг </c:v>
                  </c:pt>
                </c:lvl>
                <c:lvl>
                  <c:pt idx="0">
                    <c:v>1-100 дней</c:v>
                  </c:pt>
                  <c:pt idx="2">
                    <c:v>101-200 дней</c:v>
                  </c:pt>
                  <c:pt idx="3">
                    <c:v>201-300 дней </c:v>
                  </c:pt>
                  <c:pt idx="4">
                    <c:v>Сухостойный период</c:v>
                  </c:pt>
                </c:lvl>
              </c:multiLvlStrCache>
            </c:multiLvlStrRef>
          </c:cat>
          <c:val>
            <c:numRef>
              <c:f>Лист1!$B$21:$F$21</c:f>
              <c:numCache>
                <c:formatCode>General</c:formatCode>
                <c:ptCount val="5"/>
                <c:pt idx="0">
                  <c:v>36.300000000000004</c:v>
                </c:pt>
                <c:pt idx="1">
                  <c:v>37.9</c:v>
                </c:pt>
                <c:pt idx="2">
                  <c:v>39.300000000000004</c:v>
                </c:pt>
                <c:pt idx="3">
                  <c:v>47.7</c:v>
                </c:pt>
                <c:pt idx="4">
                  <c:v>59.6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D7E-4182-BCE8-3F992D81E2E7}"/>
            </c:ext>
          </c:extLst>
        </c:ser>
        <c:ser>
          <c:idx val="1"/>
          <c:order val="1"/>
          <c:tx>
            <c:strRef>
              <c:f>Лист1!$A$22</c:f>
              <c:strCache>
                <c:ptCount val="1"/>
                <c:pt idx="0">
                  <c:v>Концентрированные корма</c:v>
                </c:pt>
              </c:strCache>
            </c:strRef>
          </c:tx>
          <c:spPr>
            <a:solidFill>
              <a:srgbClr val="FF0000"/>
            </a:solidFill>
            <a:ln>
              <a:noFill/>
            </a:ln>
            <a:effectLst/>
            <a:sp3d/>
          </c:spPr>
          <c:invertIfNegative val="0"/>
          <c:dLbls>
            <c:dLbl>
              <c:idx val="3"/>
              <c:layout>
                <c:manualLayout>
                  <c:x val="1.9444444444444445E-2"/>
                  <c:y val="-4.629629629629640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FD7E-4182-BCE8-3F992D81E2E7}"/>
                </c:ext>
              </c:extLst>
            </c:dLbl>
            <c:dLbl>
              <c:idx val="4"/>
              <c:layout>
                <c:manualLayout>
                  <c:x val="3.888888888888889E-2"/>
                  <c:y val="-3.240740740740753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FD7E-4182-BCE8-3F992D81E2E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 sz="9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multiLvlStrRef>
              <c:f>Лист1!$B$19:$F$20</c:f>
              <c:multiLvlStrCache>
                <c:ptCount val="5"/>
                <c:lvl>
                  <c:pt idx="0">
                    <c:v>40 кг</c:v>
                  </c:pt>
                  <c:pt idx="1">
                    <c:v>30-32 кг</c:v>
                  </c:pt>
                  <c:pt idx="2">
                    <c:v>24-28 кг</c:v>
                  </c:pt>
                  <c:pt idx="3">
                    <c:v>18-22 кг </c:v>
                  </c:pt>
                </c:lvl>
                <c:lvl>
                  <c:pt idx="0">
                    <c:v>1-100 дней</c:v>
                  </c:pt>
                  <c:pt idx="2">
                    <c:v>101-200 дней</c:v>
                  </c:pt>
                  <c:pt idx="3">
                    <c:v>201-300 дней </c:v>
                  </c:pt>
                  <c:pt idx="4">
                    <c:v>Сухостойный период</c:v>
                  </c:pt>
                </c:lvl>
              </c:multiLvlStrCache>
            </c:multiLvlStrRef>
          </c:cat>
          <c:val>
            <c:numRef>
              <c:f>Лист1!$B$22:$F$22</c:f>
              <c:numCache>
                <c:formatCode>General</c:formatCode>
                <c:ptCount val="5"/>
                <c:pt idx="0">
                  <c:v>63.7</c:v>
                </c:pt>
                <c:pt idx="1">
                  <c:v>62.1</c:v>
                </c:pt>
                <c:pt idx="2">
                  <c:v>60.7</c:v>
                </c:pt>
                <c:pt idx="3">
                  <c:v>52.3</c:v>
                </c:pt>
                <c:pt idx="4">
                  <c:v>40.4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FD7E-4182-BCE8-3F992D81E2E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39150336"/>
        <c:axId val="39151872"/>
        <c:axId val="0"/>
      </c:bar3DChart>
      <c:catAx>
        <c:axId val="391503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vert="horz"/>
          <a:lstStyle/>
          <a:p>
            <a:pPr>
              <a:defRPr sz="900" b="1"/>
            </a:pPr>
            <a:endParaRPr lang="ru-RU"/>
          </a:p>
        </c:txPr>
        <c:crossAx val="39151872"/>
        <c:crosses val="autoZero"/>
        <c:auto val="1"/>
        <c:lblAlgn val="ctr"/>
        <c:lblOffset val="100"/>
        <c:noMultiLvlLbl val="0"/>
      </c:catAx>
      <c:valAx>
        <c:axId val="3915187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/>
              <a:lstStyle/>
              <a:p>
                <a:pPr>
                  <a:defRPr/>
                </a:pPr>
                <a:r>
                  <a:rPr lang="ru-RU"/>
                  <a:t>%</a:t>
                </a:r>
              </a:p>
            </c:rich>
          </c:tx>
          <c:layout>
            <c:manualLayout>
              <c:xMode val="edge"/>
              <c:yMode val="edge"/>
              <c:x val="5.4506553976820513E-2"/>
              <c:y val="0.12766445061809981"/>
            </c:manualLayout>
          </c:layout>
          <c:overlay val="0"/>
          <c:spPr>
            <a:noFill/>
            <a:ln>
              <a:noFill/>
            </a:ln>
            <a:effectLst/>
          </c:sp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vert="horz"/>
          <a:lstStyle/>
          <a:p>
            <a:pPr>
              <a:defRPr sz="900" b="1"/>
            </a:pPr>
            <a:endParaRPr lang="ru-RU"/>
          </a:p>
        </c:txPr>
        <c:crossAx val="3915033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2.6012132876110771E-2"/>
          <c:y val="0.89975993168901713"/>
          <c:w val="0.95813405836226961"/>
          <c:h val="0.10024006831098296"/>
        </c:manualLayout>
      </c:layout>
      <c:overlay val="0"/>
      <c:spPr>
        <a:noFill/>
        <a:ln>
          <a:noFill/>
        </a:ln>
        <a:effectLst/>
      </c:spPr>
      <c:txPr>
        <a:bodyPr rot="0" vert="horz"/>
        <a:lstStyle/>
        <a:p>
          <a:pPr>
            <a:defRPr b="1"/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tx1"/>
          </a:solidFill>
          <a:latin typeface="Times New Roman" panose="02020603050405020304" pitchFamily="18" charset="0"/>
          <a:cs typeface="Times New Roman" panose="02020603050405020304" pitchFamily="18" charset="0"/>
        </a:defRPr>
      </a:pPr>
      <a:endParaRPr lang="ru-RU"/>
    </a:p>
  </c:txPr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200" b="1" i="0" u="none" strike="noStrike" kern="1200" spc="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r>
              <a:rPr lang="ru-RU" sz="1200"/>
              <a:t>При беспривязном способе содержания (роботизированное доение)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1" i="0" u="none" strike="noStrike" kern="1200" spc="0" baseline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7.4108705161854763E-2"/>
          <c:y val="0.25083333333333335"/>
          <c:w val="0.89533573928258969"/>
          <c:h val="0.40212197433654129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Лист1!$A$31</c:f>
              <c:strCache>
                <c:ptCount val="1"/>
                <c:pt idx="0">
                  <c:v>Объемистые корма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1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multiLvlStrRef>
              <c:f>Лист1!$B$29:$E$30</c:f>
              <c:multiLvlStrCache>
                <c:ptCount val="4"/>
                <c:lvl>
                  <c:pt idx="0">
                    <c:v>35 кг</c:v>
                  </c:pt>
                  <c:pt idx="1">
                    <c:v>25 кг</c:v>
                  </c:pt>
                  <c:pt idx="2">
                    <c:v>20 кг</c:v>
                  </c:pt>
                </c:lvl>
                <c:lvl>
                  <c:pt idx="0">
                    <c:v>1-100 дней</c:v>
                  </c:pt>
                  <c:pt idx="1">
                    <c:v>101-200 дней</c:v>
                  </c:pt>
                  <c:pt idx="2">
                    <c:v>201-300 дней </c:v>
                  </c:pt>
                  <c:pt idx="3">
                    <c:v>Сухостойный период</c:v>
                  </c:pt>
                </c:lvl>
              </c:multiLvlStrCache>
            </c:multiLvlStrRef>
          </c:cat>
          <c:val>
            <c:numRef>
              <c:f>Лист1!$B$31:$E$31</c:f>
              <c:numCache>
                <c:formatCode>General</c:formatCode>
                <c:ptCount val="4"/>
                <c:pt idx="0">
                  <c:v>33.9</c:v>
                </c:pt>
                <c:pt idx="1">
                  <c:v>44.7</c:v>
                </c:pt>
                <c:pt idx="2">
                  <c:v>46.8</c:v>
                </c:pt>
                <c:pt idx="3">
                  <c:v>64.2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959-4DA1-9D88-A8E455D60B13}"/>
            </c:ext>
          </c:extLst>
        </c:ser>
        <c:ser>
          <c:idx val="1"/>
          <c:order val="1"/>
          <c:tx>
            <c:strRef>
              <c:f>Лист1!$A$32</c:f>
              <c:strCache>
                <c:ptCount val="1"/>
                <c:pt idx="0">
                  <c:v>Концентрированные корма</c:v>
                </c:pt>
              </c:strCache>
            </c:strRef>
          </c:tx>
          <c:spPr>
            <a:solidFill>
              <a:srgbClr val="FF0000"/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2.2222222222222223E-2"/>
                  <c:y val="-4.629629629629671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7959-4DA1-9D88-A8E455D60B13}"/>
                </c:ext>
              </c:extLst>
            </c:dLbl>
            <c:dLbl>
              <c:idx val="1"/>
              <c:layout>
                <c:manualLayout>
                  <c:x val="3.0555555555555607E-2"/>
                  <c:y val="4.629629629629544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7959-4DA1-9D88-A8E455D60B13}"/>
                </c:ext>
              </c:extLst>
            </c:dLbl>
            <c:dLbl>
              <c:idx val="2"/>
              <c:layout>
                <c:manualLayout>
                  <c:x val="2.2222222222222223E-2"/>
                  <c:y val="-2.314814814814814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7959-4DA1-9D88-A8E455D60B13}"/>
                </c:ext>
              </c:extLst>
            </c:dLbl>
            <c:dLbl>
              <c:idx val="3"/>
              <c:layout>
                <c:manualLayout>
                  <c:x val="2.5000000000000001E-2"/>
                  <c:y val="-3.703703703703707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7959-4DA1-9D88-A8E455D60B1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1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multiLvlStrRef>
              <c:f>Лист1!$B$29:$E$30</c:f>
              <c:multiLvlStrCache>
                <c:ptCount val="4"/>
                <c:lvl>
                  <c:pt idx="0">
                    <c:v>35 кг</c:v>
                  </c:pt>
                  <c:pt idx="1">
                    <c:v>25 кг</c:v>
                  </c:pt>
                  <c:pt idx="2">
                    <c:v>20 кг</c:v>
                  </c:pt>
                </c:lvl>
                <c:lvl>
                  <c:pt idx="0">
                    <c:v>1-100 дней</c:v>
                  </c:pt>
                  <c:pt idx="1">
                    <c:v>101-200 дней</c:v>
                  </c:pt>
                  <c:pt idx="2">
                    <c:v>201-300 дней </c:v>
                  </c:pt>
                  <c:pt idx="3">
                    <c:v>Сухостойный период</c:v>
                  </c:pt>
                </c:lvl>
              </c:multiLvlStrCache>
            </c:multiLvlStrRef>
          </c:cat>
          <c:val>
            <c:numRef>
              <c:f>Лист1!$B$32:$E$32</c:f>
              <c:numCache>
                <c:formatCode>General</c:formatCode>
                <c:ptCount val="4"/>
                <c:pt idx="0">
                  <c:v>66.099999999999994</c:v>
                </c:pt>
                <c:pt idx="1">
                  <c:v>55.3</c:v>
                </c:pt>
                <c:pt idx="2">
                  <c:v>53.2</c:v>
                </c:pt>
                <c:pt idx="3">
                  <c:v>35.799999999999997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7959-4DA1-9D88-A8E455D60B1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730001711"/>
        <c:axId val="1729999631"/>
        <c:axId val="0"/>
      </c:bar3DChart>
      <c:catAx>
        <c:axId val="173000171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1729999631"/>
        <c:crosses val="autoZero"/>
        <c:auto val="1"/>
        <c:lblAlgn val="ctr"/>
        <c:lblOffset val="100"/>
        <c:noMultiLvlLbl val="0"/>
      </c:catAx>
      <c:valAx>
        <c:axId val="1729999631"/>
        <c:scaling>
          <c:orientation val="minMax"/>
          <c:max val="8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wrap="square" anchor="ctr" anchorCtr="1"/>
              <a:lstStyle/>
              <a:p>
                <a:pPr>
                  <a:defRPr sz="900" b="1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r>
                  <a:rPr lang="ru-RU" sz="900"/>
                  <a:t>%</a:t>
                </a:r>
              </a:p>
            </c:rich>
          </c:tx>
          <c:layout>
            <c:manualLayout>
              <c:xMode val="edge"/>
              <c:yMode val="edge"/>
              <c:x val="8.0689413823272077E-2"/>
              <c:y val="0.19380759696704583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wrap="square" anchor="ctr" anchorCtr="1"/>
            <a:lstStyle/>
            <a:p>
              <a:pPr>
                <a:defRPr sz="900" b="1" i="0" u="none" strike="noStrike" kern="1200" baseline="0">
                  <a:solidFill>
                    <a:schemeClr val="tx1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defRPr>
              </a:pPr>
              <a:endParaRPr lang="ru-RU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1730001711"/>
        <c:crosses val="autoZero"/>
        <c:crossBetween val="between"/>
        <c:majorUnit val="20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200" b="1">
          <a:solidFill>
            <a:schemeClr val="tx1"/>
          </a:solidFill>
          <a:latin typeface="Times New Roman" panose="02020603050405020304" pitchFamily="18" charset="0"/>
          <a:cs typeface="Times New Roman" panose="02020603050405020304" pitchFamily="18" charset="0"/>
        </a:defRPr>
      </a:pPr>
      <a:endParaRPr lang="ru-RU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30525" cy="498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318" tIns="45659" rIns="91318" bIns="45659" numCol="1" anchor="t" anchorCtr="0" compatLnSpc="1">
            <a:prstTxWarp prst="textNoShape">
              <a:avLst/>
            </a:prstTxWarp>
          </a:bodyPr>
          <a:lstStyle>
            <a:lvl1pPr defTabSz="912653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270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29050" y="0"/>
            <a:ext cx="2930525" cy="498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318" tIns="45659" rIns="91318" bIns="45659" numCol="1" anchor="t" anchorCtr="0" compatLnSpc="1">
            <a:prstTxWarp prst="textNoShape">
              <a:avLst/>
            </a:prstTxWarp>
          </a:bodyPr>
          <a:lstStyle>
            <a:lvl1pPr algn="r" defTabSz="912653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fld id="{0FA57FEB-84B7-4546-9BE0-9606440DA88B}" type="datetimeFigureOut">
              <a:rPr lang="ru-RU"/>
              <a:pPr>
                <a:defRPr/>
              </a:pPr>
              <a:t>28.02.2019</a:t>
            </a:fld>
            <a:endParaRPr lang="ru-RU"/>
          </a:p>
        </p:txBody>
      </p:sp>
      <p:sp>
        <p:nvSpPr>
          <p:cNvPr id="7270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42450"/>
            <a:ext cx="2930525" cy="498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318" tIns="45659" rIns="91318" bIns="45659" numCol="1" anchor="b" anchorCtr="0" compatLnSpc="1">
            <a:prstTxWarp prst="textNoShape">
              <a:avLst/>
            </a:prstTxWarp>
          </a:bodyPr>
          <a:lstStyle>
            <a:lvl1pPr defTabSz="912653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270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29050" y="9442450"/>
            <a:ext cx="2930525" cy="498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318" tIns="45659" rIns="91318" bIns="45659" numCol="1" anchor="b" anchorCtr="0" compatLnSpc="1">
            <a:prstTxWarp prst="textNoShape">
              <a:avLst/>
            </a:prstTxWarp>
          </a:bodyPr>
          <a:lstStyle>
            <a:lvl1pPr algn="r" defTabSz="911225" eaLnBrk="1" hangingPunct="1">
              <a:defRPr sz="1200"/>
            </a:lvl1pPr>
          </a:lstStyle>
          <a:p>
            <a:pPr>
              <a:defRPr/>
            </a:pPr>
            <a:fld id="{8B9F46C0-134D-48FE-B621-916AD31442A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2303933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 bwMode="auto">
          <a:xfrm>
            <a:off x="0" y="0"/>
            <a:ext cx="2930525" cy="49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5427" tIns="47714" rIns="95427" bIns="47714" numCol="1" anchor="t" anchorCtr="0" compatLnSpc="1">
            <a:prstTxWarp prst="textNoShape">
              <a:avLst/>
            </a:prstTxWarp>
          </a:bodyPr>
          <a:lstStyle>
            <a:lvl1pPr defTabSz="956561" eaLnBrk="1" hangingPunct="1">
              <a:defRPr sz="1300"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 bwMode="auto">
          <a:xfrm>
            <a:off x="3829050" y="0"/>
            <a:ext cx="2930525" cy="49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5427" tIns="47714" rIns="95427" bIns="47714" numCol="1" anchor="t" anchorCtr="0" compatLnSpc="1">
            <a:prstTxWarp prst="textNoShape">
              <a:avLst/>
            </a:prstTxWarp>
          </a:bodyPr>
          <a:lstStyle>
            <a:lvl1pPr algn="r" defTabSz="956561" eaLnBrk="1" hangingPunct="1">
              <a:defRPr sz="1300"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fld id="{6A2CE113-DF28-43F4-A492-0A31D6EF15BF}" type="datetimeFigureOut">
              <a:rPr lang="ru-RU"/>
              <a:pPr>
                <a:defRPr/>
              </a:pPr>
              <a:t>28.02.2019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895350" y="742950"/>
            <a:ext cx="4973638" cy="37322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324" tIns="45162" rIns="90324" bIns="45162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 bwMode="auto">
          <a:xfrm>
            <a:off x="676275" y="4722813"/>
            <a:ext cx="5408613" cy="447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5427" tIns="47714" rIns="95427" bIns="4771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 bwMode="auto">
          <a:xfrm>
            <a:off x="0" y="9442450"/>
            <a:ext cx="2930525" cy="49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5427" tIns="47714" rIns="95427" bIns="47714" numCol="1" anchor="b" anchorCtr="0" compatLnSpc="1">
            <a:prstTxWarp prst="textNoShape">
              <a:avLst/>
            </a:prstTxWarp>
          </a:bodyPr>
          <a:lstStyle>
            <a:lvl1pPr defTabSz="956561" eaLnBrk="1" hangingPunct="1">
              <a:defRPr sz="1300"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 bwMode="auto">
          <a:xfrm>
            <a:off x="3829050" y="9442450"/>
            <a:ext cx="2930525" cy="49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5427" tIns="47714" rIns="95427" bIns="47714" numCol="1" anchor="b" anchorCtr="0" compatLnSpc="1">
            <a:prstTxWarp prst="textNoShape">
              <a:avLst/>
            </a:prstTxWarp>
          </a:bodyPr>
          <a:lstStyle>
            <a:lvl1pPr algn="r" defTabSz="955675" eaLnBrk="1" hangingPunct="1">
              <a:defRPr sz="1300">
                <a:latin typeface="Calibri" pitchFamily="34" charset="0"/>
              </a:defRPr>
            </a:lvl1pPr>
          </a:lstStyle>
          <a:p>
            <a:pPr>
              <a:defRPr/>
            </a:pPr>
            <a:fld id="{A5652866-DC90-4D8F-BEE3-11C25247DBE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34861845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69197934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6919793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F3796E-0E1A-409E-B649-C5A179AF06AF}" type="datetime1">
              <a:rPr lang="ru-RU"/>
              <a:pPr>
                <a:defRPr/>
              </a:pPr>
              <a:t>28.02.2019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8C388B-3FB9-48F8-9A0C-65A7A688633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53DF3C-7D5E-4449-BF66-5C5310F7218D}" type="datetime1">
              <a:rPr lang="ru-RU"/>
              <a:pPr>
                <a:defRPr/>
              </a:pPr>
              <a:t>28.02.2019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9754BD-D6A6-4A4D-A891-2FDC6B3C052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173C60-6E98-4EE1-B283-ADC880677131}" type="datetime1">
              <a:rPr lang="ru-RU"/>
              <a:pPr>
                <a:defRPr/>
              </a:pPr>
              <a:t>28.02.2019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4B3274-A40D-482E-A5E7-8526B5BF093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F950B2-45E6-400D-A983-128F21D8C4BB}" type="datetime1">
              <a:rPr lang="ru-RU"/>
              <a:pPr>
                <a:defRPr/>
              </a:pPr>
              <a:t>28.02.2019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16316A-1B2E-47F8-BCD1-692780BD617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56111C-4EC6-4328-939D-5206BC765A4D}" type="datetime1">
              <a:rPr lang="ru-RU"/>
              <a:pPr>
                <a:defRPr/>
              </a:pPr>
              <a:t>28.02.2019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0119CE-E8F8-4A03-A7E0-EC0D4E6E2CB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9E92CC-3851-4F0F-A908-67C485197116}" type="datetime1">
              <a:rPr lang="ru-RU"/>
              <a:pPr>
                <a:defRPr/>
              </a:pPr>
              <a:t>28.02.2019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891514-B081-4E03-B8A9-A4D406A4C8A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C432A2-7AAB-4CCA-AE4E-C919E13F53D9}" type="datetime1">
              <a:rPr lang="ru-RU"/>
              <a:pPr>
                <a:defRPr/>
              </a:pPr>
              <a:t>28.02.2019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4404B7-6CAF-4ECA-8B0E-5CF34137442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422DB5-4FE1-4FBC-BE68-FC3B7C7A62F7}" type="datetime1">
              <a:rPr lang="ru-RU"/>
              <a:pPr>
                <a:defRPr/>
              </a:pPr>
              <a:t>28.02.2019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2BBA65-47B4-4025-B64A-7B007406581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91B32C-F9D1-4C15-9D42-32EA4C6A668E}" type="datetime1">
              <a:rPr lang="ru-RU"/>
              <a:pPr>
                <a:defRPr/>
              </a:pPr>
              <a:t>28.02.2019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53E049-F696-41C8-84F2-C1B3C855CE3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ABED26-1C67-4C4B-93D0-500E1647950B}" type="datetime1">
              <a:rPr lang="ru-RU"/>
              <a:pPr>
                <a:defRPr/>
              </a:pPr>
              <a:t>28.02.2019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759F56-619B-4B8A-8627-9BA3B65E027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B46F9A-6B9E-48CC-8490-ABC997A6F0CB}" type="datetime1">
              <a:rPr lang="ru-RU"/>
              <a:pPr>
                <a:defRPr/>
              </a:pPr>
              <a:t>28.02.2019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80D83F-2885-40C7-A93D-FAE7C63632F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AE05B2E-9651-45B1-AF2F-523A8A1C1DA9}" type="datetime1">
              <a:rPr lang="ru-RU"/>
              <a:pPr>
                <a:defRPr/>
              </a:pPr>
              <a:t>28.02.2019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8292A19F-56A9-4FA7-AE1A-BBF794016F6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0" r:id="rId2"/>
    <p:sldLayoutId id="2147483669" r:id="rId3"/>
    <p:sldLayoutId id="2147483668" r:id="rId4"/>
    <p:sldLayoutId id="2147483667" r:id="rId5"/>
    <p:sldLayoutId id="2147483666" r:id="rId6"/>
    <p:sldLayoutId id="2147483665" r:id="rId7"/>
    <p:sldLayoutId id="2147483664" r:id="rId8"/>
    <p:sldLayoutId id="2147483663" r:id="rId9"/>
    <p:sldLayoutId id="2147483662" r:id="rId10"/>
    <p:sldLayoutId id="2147483661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Candara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Candara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Candara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Candara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Candara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body" idx="1"/>
          </p:nvPr>
        </p:nvSpPr>
        <p:spPr>
          <a:xfrm>
            <a:off x="0" y="1571613"/>
            <a:ext cx="9143999" cy="233910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indent="0" algn="ctr">
              <a:spcBef>
                <a:spcPts val="0"/>
              </a:spcBef>
              <a:buNone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ОБОСНОВАНИЕ ПОЛНОЦЕННОСТИ КОРМЛЕНИЯ ВЫСОКОПРОДУКТИВНЫХ КОРОВ С УЧЕТОМ БИОХИМИЧЕСКОГО СТАТУСА ЖИВОТНОГО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dirty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lang="ru-RU" sz="1400" b="1" dirty="0">
                <a:solidFill>
                  <a:prstClr val="black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/>
            </a:r>
            <a:br>
              <a:rPr lang="ru-RU" sz="1400" b="1" dirty="0">
                <a:solidFill>
                  <a:prstClr val="black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</a:br>
            <a:r>
              <a:rPr lang="ru-RU" sz="1400" b="1" dirty="0">
                <a:solidFill>
                  <a:prstClr val="black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/>
            </a:r>
            <a:br>
              <a:rPr lang="ru-RU" sz="1400" b="1" dirty="0">
                <a:solidFill>
                  <a:prstClr val="black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</a:br>
            <a:endParaRPr lang="ru-RU" sz="2800" b="1" dirty="0"/>
          </a:p>
        </p:txBody>
      </p:sp>
      <p:sp>
        <p:nvSpPr>
          <p:cNvPr id="3" name="object 3"/>
          <p:cNvSpPr txBox="1"/>
          <p:nvPr/>
        </p:nvSpPr>
        <p:spPr>
          <a:xfrm>
            <a:off x="3390849" y="5915466"/>
            <a:ext cx="2362302" cy="43088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algn="ctr"/>
            <a:r>
              <a:rPr lang="ru-RU" sz="1400" spc="-1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Вологда-Молочное</a:t>
            </a:r>
          </a:p>
          <a:p>
            <a:pPr marL="12700" algn="ctr"/>
            <a:r>
              <a:rPr lang="ru-RU" sz="1400" spc="-1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2019</a:t>
            </a:r>
            <a:r>
              <a:rPr lang="ru-RU" sz="1400" spc="2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spc="-1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  <a:endParaRPr lang="ru-RU" sz="1400" spc="-1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одзаголовок 2"/>
          <p:cNvSpPr txBox="1">
            <a:spLocks/>
          </p:cNvSpPr>
          <p:nvPr/>
        </p:nvSpPr>
        <p:spPr bwMode="auto">
          <a:xfrm>
            <a:off x="0" y="4365104"/>
            <a:ext cx="9144000" cy="957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Candara" panose="020E0502030303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Candara" panose="020E0502030303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Candara" panose="020E0502030303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Candara" panose="020E0502030303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Candara" panose="020E0502030303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Candara" panose="020E0502030303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Candara" panose="020E0502030303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Candara" panose="020E0502030303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Candara" panose="020E0502030303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lvl="0" algn="ctr" fontAlgn="base">
              <a:lnSpc>
                <a:spcPct val="90000"/>
              </a:lnSpc>
              <a:spcAft>
                <a:spcPct val="0"/>
              </a:spcAft>
              <a:buNone/>
              <a:defRPr/>
            </a:pPr>
            <a:endParaRPr lang="ru-RU" altLang="ru-RU" sz="1600" spc="-10" dirty="0" smtClean="0">
              <a:latin typeface="+mn-lt"/>
              <a:cs typeface="Calibri"/>
            </a:endParaRPr>
          </a:p>
        </p:txBody>
      </p:sp>
      <p:sp>
        <p:nvSpPr>
          <p:cNvPr id="5" name="Подзаголовок 2"/>
          <p:cNvSpPr txBox="1">
            <a:spLocks/>
          </p:cNvSpPr>
          <p:nvPr/>
        </p:nvSpPr>
        <p:spPr bwMode="auto">
          <a:xfrm>
            <a:off x="1357290" y="4786322"/>
            <a:ext cx="7291955" cy="10001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Candara" panose="020E0502030303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Candara" panose="020E0502030303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Candara" panose="020E0502030303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Candara" panose="020E0502030303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Candara" panose="020E0502030303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Candara" panose="020E0502030303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Candara" panose="020E0502030303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Candara" panose="020E0502030303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Candara" panose="020E0502030303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lvl="0" algn="ctr">
              <a:lnSpc>
                <a:spcPct val="90000"/>
              </a:lnSpc>
              <a:buNone/>
              <a:defRPr/>
            </a:pPr>
            <a:r>
              <a:rPr lang="ru-RU" sz="1600" b="1" dirty="0" smtClean="0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ru-RU" altLang="ru-RU" sz="1600" b="1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Гусаров Игорь Владимирович</a:t>
            </a:r>
          </a:p>
          <a:p>
            <a:pPr lvl="0" algn="ctr">
              <a:lnSpc>
                <a:spcPct val="90000"/>
              </a:lnSpc>
              <a:buNone/>
              <a:defRPr/>
            </a:pPr>
            <a:r>
              <a:rPr lang="ru-RU" altLang="ru-RU" sz="1600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к.б.н., заведующий отделом кормов и кормления с</a:t>
            </a:r>
            <a:r>
              <a:rPr lang="ru-RU" altLang="ru-RU" sz="1600" spc="-1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х</a:t>
            </a:r>
            <a:r>
              <a:rPr lang="ru-RU" altLang="ru-RU" sz="1600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600" spc="-1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животных,  </a:t>
            </a:r>
            <a:r>
              <a:rPr lang="ru-RU" altLang="ru-RU" sz="1600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СЗНИИМЛПХ </a:t>
            </a:r>
          </a:p>
          <a:p>
            <a:pPr eaLnBrk="1" hangingPunct="1">
              <a:buFont typeface="Candara" panose="020E0502030303020204" pitchFamily="34" charset="0"/>
              <a:buNone/>
              <a:defRPr/>
            </a:pPr>
            <a:r>
              <a:rPr lang="ru-RU" sz="1000" b="1" dirty="0" smtClean="0">
                <a:solidFill>
                  <a:prstClr val="black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		</a:t>
            </a:r>
            <a:endParaRPr lang="ru-RU" altLang="ru-RU" sz="1000" b="1" dirty="0" smtClean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0267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253E049-F696-41C8-84F2-C1B3C855CE3C}" type="slidenum">
              <a:rPr lang="ru-RU" altLang="ru-RU" smtClean="0"/>
              <a:pPr>
                <a:defRPr/>
              </a:pPr>
              <a:t>10</a:t>
            </a:fld>
            <a:endParaRPr lang="ru-RU" alt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475656" y="1916832"/>
            <a:ext cx="6696744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Char char="-"/>
            </a:pPr>
            <a:r>
              <a:rPr lang="ru-RU" altLang="ru-RU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Выявлены коррелятивные связи между уровнем сырого протеина в сухом веществе рациона и содержанием мочевины и глюкозы в сыворотке крови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Подбор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и анализ полноценности высокопродуктивного рациона, необходимо производить с учетом анализа параметров биохимического статуса крови, оценивающих энергетический, белковый обмен, при благоприятном фоне минерального обмена.</a:t>
            </a:r>
          </a:p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 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marL="285750" indent="-285750" algn="ctr">
              <a:buFontTx/>
              <a:buChar char="-"/>
            </a:pPr>
            <a:endParaRPr lang="ru-RU" sz="20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2627784" y="116632"/>
            <a:ext cx="41785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Выводы</a:t>
            </a:r>
            <a:endParaRPr lang="ru-RU" sz="20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body" idx="1"/>
          </p:nvPr>
        </p:nvSpPr>
        <p:spPr>
          <a:xfrm>
            <a:off x="0" y="1571613"/>
            <a:ext cx="9143999" cy="233910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indent="0" algn="ctr">
              <a:spcBef>
                <a:spcPts val="0"/>
              </a:spcBef>
              <a:buNone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ОБОСНОВАНИЕ ПОЛНОЦЕННОСТИ КОРМЛЕНИЯ ВЫСОКОПРОДУКТИВНЫХ КОРОВ С УЧЕТОМ БИОХИМИЧЕСКОГО СТАТУСА ЖИВОТНОГО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dirty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lang="ru-RU" sz="1400" b="1" dirty="0">
                <a:solidFill>
                  <a:prstClr val="black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/>
            </a:r>
            <a:br>
              <a:rPr lang="ru-RU" sz="1400" b="1" dirty="0">
                <a:solidFill>
                  <a:prstClr val="black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</a:br>
            <a:r>
              <a:rPr lang="ru-RU" sz="1400" b="1" dirty="0">
                <a:solidFill>
                  <a:prstClr val="black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/>
            </a:r>
            <a:br>
              <a:rPr lang="ru-RU" sz="1400" b="1" dirty="0">
                <a:solidFill>
                  <a:prstClr val="black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</a:br>
            <a:endParaRPr lang="ru-RU" sz="2800" b="1" dirty="0"/>
          </a:p>
        </p:txBody>
      </p:sp>
      <p:sp>
        <p:nvSpPr>
          <p:cNvPr id="3" name="object 3"/>
          <p:cNvSpPr txBox="1"/>
          <p:nvPr/>
        </p:nvSpPr>
        <p:spPr>
          <a:xfrm>
            <a:off x="3390849" y="5915466"/>
            <a:ext cx="2362302" cy="43088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algn="ctr"/>
            <a:r>
              <a:rPr lang="ru-RU" sz="1400" spc="-1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Вологда-Молочное</a:t>
            </a:r>
          </a:p>
          <a:p>
            <a:pPr marL="12700" algn="ctr"/>
            <a:r>
              <a:rPr lang="ru-RU" sz="1400" spc="-1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2019</a:t>
            </a:r>
            <a:r>
              <a:rPr lang="ru-RU" sz="1400" spc="2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spc="-1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  <a:endParaRPr lang="ru-RU" sz="1400" spc="-1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одзаголовок 2"/>
          <p:cNvSpPr txBox="1">
            <a:spLocks/>
          </p:cNvSpPr>
          <p:nvPr/>
        </p:nvSpPr>
        <p:spPr bwMode="auto">
          <a:xfrm>
            <a:off x="0" y="4365104"/>
            <a:ext cx="9144000" cy="957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Candara" panose="020E0502030303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Candara" panose="020E0502030303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Candara" panose="020E0502030303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Candara" panose="020E0502030303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Candara" panose="020E0502030303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Candara" panose="020E0502030303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Candara" panose="020E0502030303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Candara" panose="020E0502030303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Candara" panose="020E0502030303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lvl="0" algn="ctr" fontAlgn="base">
              <a:lnSpc>
                <a:spcPct val="90000"/>
              </a:lnSpc>
              <a:spcAft>
                <a:spcPct val="0"/>
              </a:spcAft>
              <a:buNone/>
              <a:defRPr/>
            </a:pPr>
            <a:endParaRPr lang="ru-RU" altLang="ru-RU" sz="1600" spc="-10" dirty="0" smtClean="0">
              <a:latin typeface="+mn-lt"/>
              <a:cs typeface="Calibri"/>
            </a:endParaRPr>
          </a:p>
        </p:txBody>
      </p:sp>
      <p:sp>
        <p:nvSpPr>
          <p:cNvPr id="5" name="Подзаголовок 2"/>
          <p:cNvSpPr txBox="1">
            <a:spLocks/>
          </p:cNvSpPr>
          <p:nvPr/>
        </p:nvSpPr>
        <p:spPr bwMode="auto">
          <a:xfrm>
            <a:off x="1357290" y="4786322"/>
            <a:ext cx="7291955" cy="10001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Candara" panose="020E0502030303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Candara" panose="020E0502030303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Candara" panose="020E0502030303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Candara" panose="020E0502030303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Candara" panose="020E0502030303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Candara" panose="020E0502030303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Candara" panose="020E0502030303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Candara" panose="020E0502030303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Candara" panose="020E0502030303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lvl="0" algn="ctr">
              <a:lnSpc>
                <a:spcPct val="90000"/>
              </a:lnSpc>
              <a:buNone/>
              <a:defRPr/>
            </a:pPr>
            <a:r>
              <a:rPr lang="ru-RU" sz="1600" b="1" dirty="0" smtClean="0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ru-RU" altLang="ru-RU" sz="1600" b="1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Гусаров Игорь Владимирович</a:t>
            </a:r>
          </a:p>
          <a:p>
            <a:pPr lvl="0" algn="ctr">
              <a:lnSpc>
                <a:spcPct val="90000"/>
              </a:lnSpc>
              <a:buNone/>
              <a:defRPr/>
            </a:pPr>
            <a:r>
              <a:rPr lang="ru-RU" altLang="ru-RU" sz="1600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к.б.н., заведующий отделом кормов и кормления с</a:t>
            </a:r>
            <a:r>
              <a:rPr lang="ru-RU" altLang="ru-RU" sz="1600" spc="-1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х</a:t>
            </a:r>
            <a:r>
              <a:rPr lang="ru-RU" altLang="ru-RU" sz="1600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600" spc="-1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животных,  </a:t>
            </a:r>
            <a:r>
              <a:rPr lang="ru-RU" altLang="ru-RU" sz="1600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СЗНИИМЛПХ </a:t>
            </a:r>
          </a:p>
          <a:p>
            <a:pPr eaLnBrk="1" hangingPunct="1">
              <a:buFont typeface="Candara" panose="020E0502030303020204" pitchFamily="34" charset="0"/>
              <a:buNone/>
              <a:defRPr/>
            </a:pPr>
            <a:r>
              <a:rPr lang="ru-RU" sz="1000" b="1" dirty="0" smtClean="0">
                <a:solidFill>
                  <a:prstClr val="black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		</a:t>
            </a:r>
            <a:endParaRPr lang="ru-RU" altLang="ru-RU" sz="1000" b="1" dirty="0" smtClean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2647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786" y="1357298"/>
            <a:ext cx="8643998" cy="714380"/>
          </a:xfrm>
        </p:spPr>
        <p:txBody>
          <a:bodyPr/>
          <a:lstStyle/>
          <a:p>
            <a:r>
              <a:rPr lang="ru-RU" sz="14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4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4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4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sz="2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14348" y="1000108"/>
            <a:ext cx="8229600" cy="5357850"/>
          </a:xfrm>
        </p:spPr>
        <p:txBody>
          <a:bodyPr/>
          <a:lstStyle/>
          <a:p>
            <a:pPr algn="just">
              <a:spcAft>
                <a:spcPts val="0"/>
              </a:spcAft>
            </a:pPr>
            <a:endParaRPr lang="ru-RU" sz="1600" b="1" i="1" dirty="0" smtClean="0">
              <a:solidFill>
                <a:srgbClr val="000000"/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algn="just">
              <a:spcAft>
                <a:spcPts val="0"/>
              </a:spcAft>
            </a:pPr>
            <a:endParaRPr lang="ru-RU" sz="1600" b="1" i="1" dirty="0">
              <a:solidFill>
                <a:srgbClr val="000000"/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1600" b="1" i="1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Цель </a:t>
            </a:r>
            <a:r>
              <a:rPr lang="ru-RU" sz="1600" b="1" i="1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исследований</a:t>
            </a:r>
            <a:r>
              <a:rPr lang="ru-RU" sz="1600" b="1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: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изучение полноценности кормления высокопродуктивных коров с учетом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биохимического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статуса животного</a:t>
            </a:r>
            <a:endParaRPr lang="ru-RU" sz="1400" b="1" dirty="0" smtClean="0"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pPr algn="just">
              <a:spcAft>
                <a:spcPts val="0"/>
              </a:spcAft>
            </a:pPr>
            <a:endParaRPr lang="ru-RU" sz="1600" b="1" i="1" dirty="0" smtClean="0"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1600" b="1" i="1" dirty="0" smtClean="0"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Актуальность </a:t>
            </a:r>
            <a:r>
              <a:rPr lang="ru-RU" sz="1600" b="1" i="1" dirty="0"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исследований</a:t>
            </a:r>
            <a:r>
              <a:rPr lang="ru-RU" sz="1400" b="1" i="1" dirty="0"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1400" dirty="0"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заключается в необходимости комплексного исследования биохимического статуса животного для контроля за сбалансированностью кормления. В результате чего становится возможной оперативная оценка влияния потребления питательных веществ на их поступление в кровь, </a:t>
            </a:r>
            <a:r>
              <a:rPr lang="ru-RU" sz="1400" dirty="0" smtClean="0"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степени </a:t>
            </a:r>
            <a:r>
              <a:rPr lang="ru-RU" sz="1400" dirty="0"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напряженности обмена и </a:t>
            </a:r>
            <a:r>
              <a:rPr lang="ru-RU" sz="1400" dirty="0" smtClean="0"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продуктивной способности </a:t>
            </a:r>
            <a:r>
              <a:rPr lang="ru-RU" sz="1400" dirty="0"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коров</a:t>
            </a:r>
            <a:r>
              <a:rPr lang="ru-RU" sz="1400" dirty="0" smtClean="0"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.</a:t>
            </a:r>
          </a:p>
          <a:p>
            <a:pPr algn="just">
              <a:spcAft>
                <a:spcPts val="0"/>
              </a:spcAft>
            </a:pPr>
            <a:endParaRPr lang="ru-RU" sz="1400" b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1600" b="1" i="1" dirty="0" smtClean="0"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Научная новизна</a:t>
            </a:r>
            <a:r>
              <a:rPr lang="ru-RU" sz="1400" dirty="0" smtClean="0"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заключается в комплексном изучении нормированного кормления высокопродуктивных коров с учетом биохимического статуса животного в сельскохозяйственных предприятиях Европейского Севера Российской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Федерации</a:t>
            </a:r>
            <a:endParaRPr lang="ru-RU" sz="1400" dirty="0" smtClean="0"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pPr algn="just">
              <a:tabLst>
                <a:tab pos="630555" algn="l"/>
              </a:tabLst>
            </a:pPr>
            <a:endParaRPr lang="ru-RU" sz="1600" b="1" i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630555" algn="l"/>
              </a:tabLst>
            </a:pPr>
            <a:r>
              <a:rPr lang="ru-RU" sz="1600" b="1" i="1" dirty="0" smtClean="0">
                <a:latin typeface="Times New Roman" pitchFamily="18" charset="0"/>
                <a:cs typeface="Times New Roman" pitchFamily="18" charset="0"/>
              </a:rPr>
              <a:t>Практическая значимость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заключается в том, что внедрение предлагаемой системы нормированного кормления высокопродуктивных коров на фермах с учетом биохимического статуса животных при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разных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способах содержания позволит обеспечить уровень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продуктивности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молочных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коров не менее 8 тыс. кг молока за лактацию</a:t>
            </a:r>
          </a:p>
          <a:p>
            <a:pPr algn="just">
              <a:tabLst>
                <a:tab pos="630555" algn="l"/>
              </a:tabLst>
            </a:pP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816316A-1B2E-47F8-BCD1-692780BD6175}" type="slidenum">
              <a:rPr lang="ru-RU" altLang="ru-RU" smtClean="0"/>
              <a:pPr>
                <a:defRPr/>
              </a:pPr>
              <a:t>2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759314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253E049-F696-41C8-84F2-C1B3C855CE3C}" type="slidenum">
              <a:rPr lang="ru-RU" altLang="ru-RU" smtClean="0"/>
              <a:pPr>
                <a:defRPr/>
              </a:pPr>
              <a:t>3</a:t>
            </a:fld>
            <a:endParaRPr lang="ru-RU" alt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357158" y="142852"/>
            <a:ext cx="8358246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b="1" dirty="0" smtClean="0">
                <a:solidFill>
                  <a:schemeClr val="bg1"/>
                </a:solidFill>
                <a:latin typeface="Times New Roman"/>
                <a:ea typeface="Times New Roman"/>
              </a:rPr>
              <a:t>Задачи исследований на 2018 год:</a:t>
            </a:r>
          </a:p>
          <a:p>
            <a:pPr algn="ctr">
              <a:spcAft>
                <a:spcPts val="0"/>
              </a:spcAft>
            </a:pPr>
            <a:endParaRPr lang="ru-RU" b="1" dirty="0" smtClean="0">
              <a:solidFill>
                <a:srgbClr val="000000"/>
              </a:solidFill>
              <a:latin typeface="Times New Roman"/>
              <a:ea typeface="Times New Roman"/>
            </a:endParaRPr>
          </a:p>
          <a:p>
            <a:pPr algn="ctr">
              <a:spcAft>
                <a:spcPts val="0"/>
              </a:spcAft>
            </a:pPr>
            <a:endParaRPr lang="ru-RU" b="1" dirty="0" smtClean="0">
              <a:solidFill>
                <a:srgbClr val="000000"/>
              </a:solidFill>
              <a:latin typeface="Times New Roman"/>
              <a:ea typeface="Times New Roman"/>
            </a:endParaRPr>
          </a:p>
          <a:p>
            <a:pPr algn="ctr">
              <a:spcAft>
                <a:spcPts val="0"/>
              </a:spcAft>
            </a:pPr>
            <a:endParaRPr lang="ru-RU" sz="1600" b="1" dirty="0" smtClean="0">
              <a:solidFill>
                <a:srgbClr val="000000"/>
              </a:solidFill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  <a:buAutoNum type="arabicPeriod"/>
            </a:pPr>
            <a:endParaRPr lang="ru-RU" sz="1600" b="1" dirty="0">
              <a:latin typeface="Times New Roman" panose="02020603050405020304" pitchFamily="18" charset="0"/>
              <a:cs typeface="Times New Roman" pitchFamily="18" charset="0"/>
            </a:endParaRPr>
          </a:p>
          <a:p>
            <a:pPr>
              <a:spcAft>
                <a:spcPts val="0"/>
              </a:spcAft>
              <a:buAutoNum type="arabicPeriod"/>
            </a:pPr>
            <a:endParaRPr lang="ru-RU" sz="1600" b="1" dirty="0" smtClean="0">
              <a:latin typeface="Times New Roman" panose="02020603050405020304" pitchFamily="18" charset="0"/>
              <a:cs typeface="Times New Roman" pitchFamily="18" charset="0"/>
            </a:endParaRPr>
          </a:p>
          <a:p>
            <a:pPr marL="342900" indent="-342900">
              <a:spcAft>
                <a:spcPts val="0"/>
              </a:spcAft>
              <a:buAutoNum type="arabicPeriod"/>
            </a:pPr>
            <a:r>
              <a:rPr lang="ru-RU" sz="2000" dirty="0" smtClean="0">
                <a:latin typeface="Times New Roman" panose="02020603050405020304" pitchFamily="18" charset="0"/>
                <a:cs typeface="Times New Roman" pitchFamily="18" charset="0"/>
              </a:rPr>
              <a:t>Провести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анализ рационов кормления молочных коров, биохимического статуса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животных</a:t>
            </a:r>
          </a:p>
          <a:p>
            <a:pPr marL="342900" indent="-342900">
              <a:spcAft>
                <a:spcPts val="0"/>
              </a:spcAft>
              <a:buAutoNum type="arabicPeriod"/>
            </a:pPr>
            <a:endParaRPr lang="ru-RU" sz="2000" b="1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pPr>
              <a:spcAft>
                <a:spcPts val="0"/>
              </a:spcAft>
              <a:buFontTx/>
              <a:buAutoNum type="arabicPeriod"/>
            </a:pPr>
            <a:r>
              <a:rPr lang="ru-RU" sz="2000" dirty="0" smtClean="0">
                <a:latin typeface="Times New Roman" panose="02020603050405020304" pitchFamily="18" charset="0"/>
              </a:rPr>
              <a:t>    Изучить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биохимический  статус молочных коров</a:t>
            </a:r>
            <a:endParaRPr lang="ru-RU" sz="2000" b="1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G:\аврора доилный зал\P1090055.JPG"/>
          <p:cNvPicPr>
            <a:picLocks noChangeAspect="1" noChangeArrowheads="1"/>
          </p:cNvPicPr>
          <p:nvPr/>
        </p:nvPicPr>
        <p:blipFill>
          <a:blip r:embed="rId2" cstate="print">
            <a:extLst/>
          </a:blip>
          <a:srcRect/>
          <a:stretch>
            <a:fillRect/>
          </a:stretch>
        </p:blipFill>
        <p:spPr bwMode="auto">
          <a:xfrm>
            <a:off x="9677" y="3357562"/>
            <a:ext cx="4559185" cy="3419388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397" y="-54725"/>
            <a:ext cx="4500389" cy="321327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516016" y="0"/>
            <a:ext cx="4499992" cy="337499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9701" name="Picture 4" descr="N:\101MSDCF\DSC08811(1)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00628" y="3171825"/>
            <a:ext cx="3857622" cy="363341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G:\аврора доилный зал\P1090055.JPG"/>
          <p:cNvPicPr>
            <a:picLocks noChangeAspect="1" noChangeArrowheads="1"/>
          </p:cNvPicPr>
          <p:nvPr/>
        </p:nvPicPr>
        <p:blipFill>
          <a:blip r:embed="rId2" cstate="print">
            <a:extLst/>
          </a:blip>
          <a:srcRect/>
          <a:stretch>
            <a:fillRect/>
          </a:stretch>
        </p:blipFill>
        <p:spPr bwMode="auto">
          <a:xfrm>
            <a:off x="9677" y="3357562"/>
            <a:ext cx="4559185" cy="3419388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397" y="-54725"/>
            <a:ext cx="4500389" cy="321327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516016" y="0"/>
            <a:ext cx="4499992" cy="337499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9701" name="Picture 4" descr="N:\101MSDCF\DSC08811(1)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00628" y="3171825"/>
            <a:ext cx="3857622" cy="363341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4" descr="N:\101MSDCF\DSC08838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42844" y="3357563"/>
            <a:ext cx="4476782" cy="33575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500066"/>
          </a:xfrm>
        </p:spPr>
        <p:txBody>
          <a:bodyPr/>
          <a:lstStyle/>
          <a:p>
            <a:r>
              <a:rPr lang="ru-RU" sz="1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Методы исследований</a:t>
            </a:r>
            <a:endParaRPr lang="ru-RU" sz="1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196951"/>
          </a:xfrm>
        </p:spPr>
        <p:txBody>
          <a:bodyPr/>
          <a:lstStyle/>
          <a:p>
            <a:pPr marL="0" lvl="0" indent="0">
              <a:buFontTx/>
              <a:buChar char="-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Химического анализа и аналитический, согласно ГОСТ и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зооанализ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(анализ кормов и рационов)</a:t>
            </a:r>
          </a:p>
          <a:p>
            <a:pPr lvl="0">
              <a:buFontTx/>
              <a:buChar char="-"/>
            </a:pP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Расчётный (анализ качественных показателей кормов)</a:t>
            </a:r>
          </a:p>
          <a:p>
            <a:pPr lvl="0">
              <a:buNone/>
            </a:pP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Биохимический (определение биохимических параметров крови)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Визуального наблюдения ( режим и схема кормления)</a:t>
            </a:r>
          </a:p>
          <a:p>
            <a:pPr marL="0" indent="0" eaLnBrk="1" fontAlgn="auto" hangingPunct="1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ru-RU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eaLnBrk="1" fontAlgn="auto" hangingPunct="1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</a:p>
          <a:p>
            <a:pPr marL="0" lvl="0" indent="0">
              <a:buNone/>
            </a:pP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816316A-1B2E-47F8-BCD1-692780BD6175}" type="slidenum">
              <a:rPr lang="ru-RU" altLang="ru-RU" smtClean="0"/>
              <a:pPr>
                <a:defRPr/>
              </a:pPr>
              <a:t>6</a:t>
            </a:fld>
            <a:endParaRPr lang="ru-RU" alt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27972" y="0"/>
            <a:ext cx="8016028" cy="715962"/>
          </a:xfrm>
        </p:spPr>
        <p:txBody>
          <a:bodyPr/>
          <a:lstStyle/>
          <a:p>
            <a:r>
              <a:rPr lang="ru-RU" altLang="ru-RU" sz="1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Питательность фактических рационов кормления коров при привязном способе содержания, за 2018 год.</a:t>
            </a:r>
            <a:endParaRPr lang="ru-RU" b="1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8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913494" y="6642151"/>
            <a:ext cx="141604" cy="204470"/>
          </a:xfrm>
          <a:prstGeom prst="rect">
            <a:avLst/>
          </a:prstGeom>
        </p:spPr>
        <p:txBody>
          <a:bodyPr/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lang="ru-RU" smtClean="0">
                <a:solidFill>
                  <a:schemeClr val="bg1"/>
                </a:solidFill>
              </a:rPr>
              <a:pPr marL="25400">
                <a:lnSpc>
                  <a:spcPct val="100000"/>
                </a:lnSpc>
              </a:pPr>
              <a:t>7</a:t>
            </a:fld>
            <a:endParaRPr lang="ru-RU" dirty="0">
              <a:solidFill>
                <a:schemeClr val="bg1"/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6582871"/>
              </p:ext>
            </p:extLst>
          </p:nvPr>
        </p:nvGraphicFramePr>
        <p:xfrm>
          <a:off x="323528" y="1159624"/>
          <a:ext cx="8517957" cy="5022225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21602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841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5618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7719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88582">
                <a:tc rowSpan="3">
                  <a:txBody>
                    <a:bodyPr/>
                    <a:lstStyle/>
                    <a:p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083" marR="66083" marT="0" marB="0" anchor="ctr"/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Потребность коров в питательных веществах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6083" marR="66083" marT="0" marB="0" anchor="ctr"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Способ содержания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6083" marR="66083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858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Привязное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6083" marR="66083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Беспривязное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6083" marR="66083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716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Доение в молокопровод</a:t>
                      </a:r>
                      <a:endParaRPr kumimoji="0" lang="ru-RU" sz="14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6083" marR="660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Доение в доильном</a:t>
                      </a:r>
                      <a:r>
                        <a:rPr lang="ru-RU" sz="1400" baseline="0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 зале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6083" marR="660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Роботизированное </a:t>
                      </a: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доение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6083" marR="66083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858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ЭКЕ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6083" marR="660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23,7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6083" marR="660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24,6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6083" marR="660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23,7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6083" marR="660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26,4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6083" marR="66083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1051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Обменная энергия, МДж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6083" marR="660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237,0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6083" marR="660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246,6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6083" marR="660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237,5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6083" marR="660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264,0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6083" marR="66083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88582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Сухое вещество, кг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6083" marR="660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22,9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6083" marR="660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22,8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6083" marR="660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23,3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6083" marR="660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23,8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6083" marR="66083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88582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Сырой протеин, кг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6083" marR="660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3,46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6083" marR="660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3,19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6083" marR="660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3,74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6083" marR="660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3,73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6083" marR="66083" marT="0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4561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Переваримый протеин, кг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6083" marR="660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2,32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6083" marR="660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2,49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6083" marR="660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2,47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6083" marR="660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2,38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6083" marR="66083" marT="0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88582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Сырая клетчатка, кг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6083" marR="660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4,5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6083" marR="660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3,95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6083" marR="660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4,62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6083" marR="660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4,61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6083" marR="66083" marT="0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88582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Крахмал, кг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6083" marR="660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3,66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6083" marR="660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3,87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6083" marR="660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4,75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6083" marR="660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3,35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6083" marR="66083" marT="0" marB="0"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88582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Сахар, кг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6083" marR="660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2,44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6083" marR="660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1,84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6083" marR="660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1,94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6083" marR="660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2,61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6083" marR="66083" marT="0" marB="0" anchor="ctr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88582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Сырой жир, кг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6083" marR="660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0,81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6083" marR="660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0,87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6083" marR="660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0,98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6083" marR="660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1,14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6083" marR="66083" marT="0" marB="0" anchor="ctr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88582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Кальций, г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6083" marR="660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150,0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6083" marR="660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188,2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6083" marR="660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191,0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6083" marR="660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144,3</a:t>
                      </a:r>
                      <a:endParaRPr lang="ru-RU" sz="1400" dirty="0" smtClean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6083" marR="66083" marT="0" marB="0" anchor="ctr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88582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Фосфор, г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6083" marR="660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108,0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6083" marR="660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101,0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6083" marR="660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113,0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6083" marR="660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53,8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6083" marR="66083" marT="0" marB="0" anchor="ctr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88582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Магний, г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6083" marR="660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36,0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6083" marR="660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90,4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6083" marR="660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82,7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6083" marR="660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47,3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6083" marR="66083" marT="0" marB="0" anchor="ctr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88582">
                <a:tc>
                  <a:txBody>
                    <a:bodyPr/>
                    <a:lstStyle/>
                    <a:p>
                      <a:pPr indent="-90170"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Натрий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мг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6083" marR="660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150,0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6083" marR="660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150,0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6083" marR="660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150,0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6083" marR="660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158,0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6083" marR="66083" marT="0" marB="0" anchor="ctr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188582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Калий, мг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6083" marR="660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153,0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6083" marR="660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166,1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6083" marR="660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181,4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6083" marR="660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166,7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6083" marR="66083" marT="0" marB="0" anchor="ctr"/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188582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Цинк, г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6083" marR="660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1,45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6083" marR="660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1,16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6083" marR="660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1,36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6083" marR="660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1,29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6083" marR="66083" marT="0" marB="0" anchor="ctr"/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188582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Медь, мг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6083" marR="660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225,0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6083" marR="660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216,5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6083" marR="660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208,0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6083" marR="660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241,2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6083" marR="66083" marT="0" marB="0" anchor="ctr"/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18858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Кобальт, мг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6083" marR="660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18,1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6083" marR="660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11,3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6083" marR="660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11,6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6083" marR="660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18,1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6083" marR="66083" marT="0" marB="0" anchor="ctr"/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18858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Каротина, г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6083" marR="660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1,01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6083" marR="660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1,27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6083" marR="660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1,41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6083" marR="660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1,68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6083" marR="66083" marT="0" marB="0" anchor="ctr"/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47679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428596" y="142852"/>
            <a:ext cx="8229600" cy="428628"/>
          </a:xfrm>
        </p:spPr>
        <p:txBody>
          <a:bodyPr/>
          <a:lstStyle/>
          <a:p>
            <a:r>
              <a:rPr lang="ru-RU" sz="1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Структура рациона</a:t>
            </a:r>
            <a:endParaRPr lang="ru-RU" sz="1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816316A-1B2E-47F8-BCD1-692780BD6175}" type="slidenum">
              <a:rPr lang="ru-RU" altLang="ru-RU" smtClean="0"/>
              <a:pPr>
                <a:defRPr/>
              </a:pPr>
              <a:t>8</a:t>
            </a:fld>
            <a:endParaRPr lang="ru-RU" altLang="ru-RU"/>
          </a:p>
        </p:txBody>
      </p:sp>
      <p:graphicFrame>
        <p:nvGraphicFramePr>
          <p:cNvPr id="12" name="Диаграмма 1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56342856"/>
              </p:ext>
            </p:extLst>
          </p:nvPr>
        </p:nvGraphicFramePr>
        <p:xfrm>
          <a:off x="71406" y="1142984"/>
          <a:ext cx="4929222" cy="27146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4" name="Диаграмма 1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10589161"/>
              </p:ext>
            </p:extLst>
          </p:nvPr>
        </p:nvGraphicFramePr>
        <p:xfrm>
          <a:off x="1552572" y="3417690"/>
          <a:ext cx="5000628" cy="30718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9" name="Диаграмма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08984830"/>
              </p:ext>
            </p:extLst>
          </p:nvPr>
        </p:nvGraphicFramePr>
        <p:xfrm>
          <a:off x="4572000" y="980728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3604079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187624" y="0"/>
            <a:ext cx="7499176" cy="692696"/>
          </a:xfrm>
        </p:spPr>
        <p:txBody>
          <a:bodyPr/>
          <a:lstStyle/>
          <a:p>
            <a:r>
              <a:rPr lang="ru-RU" sz="1800" b="1" kern="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Обеспечение продуктов межуточного обмена в крови коров по периодам </a:t>
            </a:r>
            <a:r>
              <a:rPr lang="ru-RU" sz="1800" b="1" kern="0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лактации</a:t>
            </a:r>
            <a:endParaRPr lang="ru-RU" dirty="0"/>
          </a:p>
        </p:txBody>
      </p:sp>
      <p:sp>
        <p:nvSpPr>
          <p:cNvPr id="36" name="Номер слайда 2"/>
          <p:cNvSpPr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/>
          <a:lstStyle/>
          <a:p>
            <a:pPr marL="2540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1D60167-4931-47E6-BA6A-407CBD079E47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itchFamily="34" charset="0"/>
                <a:ea typeface="+mn-ea"/>
                <a:cs typeface="Arial" charset="0"/>
              </a:rPr>
              <a:pPr marL="2540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itchFamily="34" charset="0"/>
              <a:ea typeface="+mn-ea"/>
              <a:cs typeface="Arial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1579695"/>
              </p:ext>
            </p:extLst>
          </p:nvPr>
        </p:nvGraphicFramePr>
        <p:xfrm>
          <a:off x="755576" y="928713"/>
          <a:ext cx="8064896" cy="5295326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4401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722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536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466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8417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81384">
                <a:tc rowSpan="4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Название обмена</a:t>
                      </a:r>
                      <a:endParaRPr lang="ru-RU" sz="13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1000" marR="61000" marT="0" marB="0" anchor="ctr"/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Показатели</a:t>
                      </a:r>
                      <a:endParaRPr lang="ru-RU" sz="13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1000" marR="61000" marT="0" marB="0" anchor="ctr"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Способ содержания</a:t>
                      </a:r>
                      <a:endParaRPr lang="ru-RU" sz="13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1000" marR="6100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138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Привязный</a:t>
                      </a:r>
                      <a:endParaRPr lang="ru-RU" sz="13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1000" marR="61000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Беспривязный</a:t>
                      </a:r>
                      <a:endParaRPr lang="ru-RU" sz="13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1000" marR="6100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2017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Доение в молокопровод</a:t>
                      </a:r>
                      <a:endParaRPr lang="ru-RU" sz="13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1000" marR="610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Доильный зал</a:t>
                      </a:r>
                      <a:endParaRPr lang="ru-RU" sz="13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1000" marR="610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Роботизированное доение</a:t>
                      </a:r>
                      <a:endParaRPr lang="ru-RU" sz="13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1000" marR="6100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138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Удой, кг</a:t>
                      </a:r>
                      <a:endParaRPr lang="ru-RU" sz="13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1000" marR="6100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37,7</a:t>
                      </a:r>
                      <a:endParaRPr lang="ru-RU" sz="13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1000" marR="6100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35,4</a:t>
                      </a:r>
                      <a:endParaRPr lang="ru-RU" sz="13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1000" marR="6100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35,1</a:t>
                      </a:r>
                      <a:endParaRPr lang="ru-RU" sz="13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1000" marR="6100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1384">
                <a:tc rowSpan="4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Энергетический</a:t>
                      </a:r>
                      <a:endParaRPr lang="ru-RU" sz="13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1000" marR="6100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Глюкоза</a:t>
                      </a:r>
                      <a:endParaRPr lang="ru-RU" sz="13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1000" marR="610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endParaRPr lang="ru-RU" sz="13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1000" marR="610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</a:t>
                      </a:r>
                      <a:endParaRPr lang="ru-RU" sz="13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1000" marR="610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</a:t>
                      </a:r>
                      <a:endParaRPr lang="ru-RU" sz="13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1000" marR="6100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8138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Кетоновые тела</a:t>
                      </a:r>
                      <a:endParaRPr lang="ru-RU" sz="13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1000" marR="610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</a:t>
                      </a:r>
                      <a:endParaRPr lang="ru-RU" sz="13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1000" marR="610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111</a:t>
                      </a:r>
                      <a:endParaRPr lang="ru-RU" sz="13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1000" marR="610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</a:t>
                      </a:r>
                      <a:endParaRPr lang="ru-RU" sz="13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1000" marR="61000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8138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Пировиногр. кислота</a:t>
                      </a:r>
                      <a:endParaRPr lang="ru-RU" sz="13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1000" marR="610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111</a:t>
                      </a:r>
                      <a:endParaRPr lang="ru-RU" sz="13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1000" marR="610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114</a:t>
                      </a:r>
                      <a:endParaRPr lang="ru-RU" sz="13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1000" marR="610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110</a:t>
                      </a:r>
                      <a:endParaRPr lang="ru-RU" sz="13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1000" marR="61000" marT="0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8138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НЭЖК</a:t>
                      </a:r>
                      <a:endParaRPr lang="ru-RU" sz="13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1000" marR="610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113</a:t>
                      </a:r>
                      <a:endParaRPr lang="ru-RU" sz="13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1000" marR="610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94</a:t>
                      </a:r>
                      <a:endParaRPr lang="ru-RU" sz="13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1000" marR="610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112</a:t>
                      </a:r>
                      <a:endParaRPr lang="ru-RU" sz="13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1000" marR="61000" marT="0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81384">
                <a:tc rowSpan="1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Белковый</a:t>
                      </a:r>
                      <a:endParaRPr lang="ru-RU" sz="13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1000" marR="6100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Общий белок</a:t>
                      </a:r>
                      <a:endParaRPr lang="ru-RU" sz="13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1000" marR="610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</a:t>
                      </a:r>
                      <a:endParaRPr lang="ru-RU" sz="13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1000" marR="610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</a:t>
                      </a:r>
                      <a:endParaRPr lang="ru-RU" sz="13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1000" marR="610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94</a:t>
                      </a:r>
                      <a:endParaRPr lang="ru-RU" sz="13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1000" marR="61000" marT="0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8138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Альбумины</a:t>
                      </a:r>
                      <a:endParaRPr lang="ru-RU" sz="13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1000" marR="610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93</a:t>
                      </a:r>
                      <a:endParaRPr lang="ru-RU" sz="13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1000" marR="610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</a:t>
                      </a:r>
                      <a:endParaRPr lang="ru-RU" sz="13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1000" marR="610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96</a:t>
                      </a:r>
                      <a:endParaRPr lang="ru-RU" sz="13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1000" marR="61000" marT="0" marB="0"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8138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Альфа1-глобулины</a:t>
                      </a:r>
                      <a:endParaRPr lang="ru-RU" sz="13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1000" marR="610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ru-RU" sz="13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1000" marR="610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ru-RU" sz="13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1000" marR="610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103</a:t>
                      </a:r>
                      <a:endParaRPr lang="ru-RU" sz="13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1000" marR="61000" marT="0" marB="0" anchor="ctr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8138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Альфа2-глобулины</a:t>
                      </a:r>
                      <a:endParaRPr lang="ru-RU" sz="13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1000" marR="610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</a:t>
                      </a:r>
                      <a:endParaRPr lang="ru-RU" sz="13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1000" marR="610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</a:t>
                      </a:r>
                      <a:endParaRPr lang="ru-RU" sz="13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1000" marR="610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lang="ru-RU" sz="13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1000" marR="61000" marT="0" marB="0" anchor="ctr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8138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Бета-глобулины</a:t>
                      </a:r>
                      <a:endParaRPr lang="ru-RU" sz="13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1000" marR="610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102</a:t>
                      </a:r>
                      <a:endParaRPr lang="ru-RU" sz="13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1000" marR="610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ru-RU" sz="13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1000" marR="610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97</a:t>
                      </a:r>
                      <a:endParaRPr lang="ru-RU" sz="13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1000" marR="61000" marT="0" marB="0" anchor="ctr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8138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Гамма-глобулины</a:t>
                      </a:r>
                      <a:endParaRPr lang="ru-RU" sz="13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1000" marR="610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</a:t>
                      </a:r>
                      <a:endParaRPr lang="ru-RU" sz="13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1000" marR="610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</a:t>
                      </a:r>
                      <a:endParaRPr lang="ru-RU" sz="13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1000" marR="610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92</a:t>
                      </a:r>
                      <a:endParaRPr lang="ru-RU" sz="13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1000" marR="61000" marT="0" marB="0" anchor="ctr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8138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Белковый индекс</a:t>
                      </a:r>
                      <a:endParaRPr lang="ru-RU" sz="13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1000" marR="610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</a:t>
                      </a:r>
                      <a:endParaRPr lang="ru-RU" sz="13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1000" marR="610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104</a:t>
                      </a:r>
                      <a:endParaRPr lang="ru-RU" sz="13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1000" marR="610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105</a:t>
                      </a:r>
                      <a:endParaRPr lang="ru-RU" sz="13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1000" marR="61000" marT="0" marB="0" anchor="ctr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8138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Мочевина</a:t>
                      </a:r>
                      <a:endParaRPr lang="ru-RU" sz="13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1000" marR="610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</a:t>
                      </a:r>
                      <a:endParaRPr lang="ru-RU" sz="13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1000" marR="610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81</a:t>
                      </a:r>
                      <a:endParaRPr lang="ru-RU" sz="13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1000" marR="610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117</a:t>
                      </a:r>
                      <a:endParaRPr lang="ru-RU" sz="13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1000" marR="61000" marT="0" marB="0" anchor="ctr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18138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Аминный азот</a:t>
                      </a:r>
                      <a:endParaRPr lang="ru-RU" sz="13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1000" marR="610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</a:t>
                      </a:r>
                      <a:endParaRPr lang="ru-RU" sz="13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1000" marR="610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94</a:t>
                      </a:r>
                      <a:endParaRPr lang="ru-RU" sz="13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1000" marR="610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97</a:t>
                      </a:r>
                      <a:endParaRPr lang="ru-RU" sz="13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1000" marR="61000" marT="0" marB="0" anchor="ctr"/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18138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АЛТ</a:t>
                      </a:r>
                      <a:endParaRPr lang="ru-RU" sz="13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1000" marR="610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ru-RU" sz="13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1000" marR="610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ru-RU" sz="13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1000" marR="610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105</a:t>
                      </a:r>
                      <a:endParaRPr lang="ru-RU" sz="13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1000" marR="61000" marT="0" marB="0" anchor="ctr"/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18138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АСТ</a:t>
                      </a:r>
                      <a:endParaRPr lang="ru-RU" sz="13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1000" marR="610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106</a:t>
                      </a:r>
                      <a:endParaRPr lang="ru-RU" sz="13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1000" marR="610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103</a:t>
                      </a:r>
                      <a:endParaRPr lang="ru-RU" sz="13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1000" marR="610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105</a:t>
                      </a:r>
                      <a:endParaRPr lang="ru-RU" sz="13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1000" marR="61000" marT="0" marB="0" anchor="ctr"/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181384">
                <a:tc rowSpan="4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Минеральный</a:t>
                      </a:r>
                      <a:endParaRPr lang="ru-RU" sz="13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1000" marR="6100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Кальций Ca</a:t>
                      </a:r>
                      <a:endParaRPr lang="ru-RU" sz="13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1000" marR="610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96</a:t>
                      </a:r>
                      <a:endParaRPr lang="ru-RU" sz="13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1000" marR="610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</a:t>
                      </a:r>
                      <a:endParaRPr lang="ru-RU" sz="13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1000" marR="610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</a:t>
                      </a:r>
                      <a:endParaRPr lang="ru-RU" sz="13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1000" marR="61000" marT="0" marB="0" anchor="ctr"/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18138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Фосфор</a:t>
                      </a:r>
                      <a:r>
                        <a:rPr lang="en-US" sz="13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P</a:t>
                      </a:r>
                      <a:endParaRPr lang="ru-RU" sz="13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1000" marR="610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104</a:t>
                      </a:r>
                      <a:endParaRPr lang="ru-RU" sz="13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1000" marR="610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97</a:t>
                      </a:r>
                      <a:endParaRPr lang="ru-RU" sz="13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1000" marR="610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101</a:t>
                      </a:r>
                      <a:endParaRPr lang="ru-RU" sz="13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1000" marR="61000" marT="0" marB="0" anchor="ctr"/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18138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Ca/P</a:t>
                      </a:r>
                      <a:endParaRPr lang="ru-RU" sz="13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1000" marR="610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</a:t>
                      </a:r>
                      <a:endParaRPr lang="ru-RU" sz="13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1000" marR="610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</a:t>
                      </a:r>
                      <a:endParaRPr lang="ru-RU" sz="13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1000" marR="610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103</a:t>
                      </a:r>
                      <a:endParaRPr lang="ru-RU" sz="13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1000" marR="61000" marT="0" marB="0" anchor="ctr"/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  <a:tr h="18138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Кислотная емкость</a:t>
                      </a:r>
                      <a:endParaRPr lang="ru-RU" sz="13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1000" marR="610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</a:t>
                      </a:r>
                      <a:endParaRPr lang="ru-RU" sz="13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1000" marR="610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</a:t>
                      </a:r>
                      <a:endParaRPr lang="ru-RU" sz="13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1000" marR="610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ru-RU" sz="13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1000" marR="61000" marT="0" marB="0" anchor="ctr"/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  <a:tr h="18138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Витаминный</a:t>
                      </a:r>
                      <a:endParaRPr lang="ru-RU" sz="13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1000" marR="6100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Каротин</a:t>
                      </a:r>
                      <a:endParaRPr lang="ru-RU" sz="13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1000" marR="610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94</a:t>
                      </a:r>
                      <a:endParaRPr lang="ru-RU" sz="13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1000" marR="610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159</a:t>
                      </a:r>
                      <a:endParaRPr lang="ru-RU" sz="13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1000" marR="610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132</a:t>
                      </a:r>
                      <a:endParaRPr lang="ru-RU" sz="13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1000" marR="61000" marT="0" marB="0" anchor="ctr"/>
                </a:tc>
                <a:extLst>
                  <a:ext uri="{0D108BD9-81ED-4DB2-BD59-A6C34878D82A}">
                    <a16:rowId xmlns:a16="http://schemas.microsoft.com/office/drawing/2014/main" val="1002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60796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Основа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Стандартная">
    <a:majorFont>
      <a:latin typeface="Calibri Light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67000"/>
              <a:satMod val="105000"/>
              <a:lumMod val="110000"/>
            </a:schemeClr>
          </a:gs>
          <a:gs pos="50000">
            <a:schemeClr val="phClr">
              <a:tint val="73000"/>
              <a:satMod val="103000"/>
              <a:lumMod val="105000"/>
            </a:schemeClr>
          </a:gs>
          <a:gs pos="100000">
            <a:schemeClr val="phClr">
              <a:tint val="81000"/>
              <a:satMod val="109000"/>
              <a:lumMod val="105000"/>
            </a:schemeClr>
          </a:gs>
        </a:gsLst>
        <a:lin ang="5400000" scaled="0"/>
      </a:gradFill>
      <a:gradFill rotWithShape="1">
        <a:gsLst>
          <a:gs pos="0">
            <a:schemeClr val="phClr">
              <a:tint val="94000"/>
              <a:satMod val="103000"/>
              <a:lumMod val="102000"/>
            </a:schemeClr>
          </a:gs>
          <a:gs pos="50000">
            <a:schemeClr val="phClr">
              <a:shade val="100000"/>
              <a:satMod val="110000"/>
              <a:lumMod val="100000"/>
            </a:schemeClr>
          </a:gs>
          <a:gs pos="100000">
            <a:schemeClr val="phClr">
              <a:shade val="78000"/>
              <a:satMod val="120000"/>
              <a:lumMod val="99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</a:ln>
      <a:ln w="12700" cap="flat" cmpd="sng" algn="ctr">
        <a:solidFill>
          <a:schemeClr val="phClr"/>
        </a:solidFill>
        <a:prstDash val="solid"/>
      </a:ln>
      <a:ln w="19050" cap="flat" cmpd="sng" algn="ctr">
        <a:solidFill>
          <a:schemeClr val="phClr"/>
        </a:solidFill>
        <a:prstDash val="solid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hade val="98000"/>
              <a:satMod val="150000"/>
              <a:lumMod val="102000"/>
            </a:schemeClr>
          </a:gs>
          <a:gs pos="50000">
            <a:schemeClr val="phClr">
              <a:tint val="98000"/>
              <a:shade val="90000"/>
              <a:satMod val="13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Стандартная">
    <a:majorFont>
      <a:latin typeface="Calibri Light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67000"/>
              <a:satMod val="105000"/>
              <a:lumMod val="110000"/>
            </a:schemeClr>
          </a:gs>
          <a:gs pos="50000">
            <a:schemeClr val="phClr">
              <a:tint val="73000"/>
              <a:satMod val="103000"/>
              <a:lumMod val="105000"/>
            </a:schemeClr>
          </a:gs>
          <a:gs pos="100000">
            <a:schemeClr val="phClr">
              <a:tint val="81000"/>
              <a:satMod val="109000"/>
              <a:lumMod val="105000"/>
            </a:schemeClr>
          </a:gs>
        </a:gsLst>
        <a:lin ang="5400000" scaled="0"/>
      </a:gradFill>
      <a:gradFill rotWithShape="1">
        <a:gsLst>
          <a:gs pos="0">
            <a:schemeClr val="phClr">
              <a:tint val="94000"/>
              <a:satMod val="103000"/>
              <a:lumMod val="102000"/>
            </a:schemeClr>
          </a:gs>
          <a:gs pos="50000">
            <a:schemeClr val="phClr">
              <a:shade val="100000"/>
              <a:satMod val="110000"/>
              <a:lumMod val="100000"/>
            </a:schemeClr>
          </a:gs>
          <a:gs pos="100000">
            <a:schemeClr val="phClr">
              <a:shade val="78000"/>
              <a:satMod val="120000"/>
              <a:lumMod val="99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</a:ln>
      <a:ln w="12700" cap="flat" cmpd="sng" algn="ctr">
        <a:solidFill>
          <a:schemeClr val="phClr"/>
        </a:solidFill>
        <a:prstDash val="solid"/>
      </a:ln>
      <a:ln w="19050" cap="flat" cmpd="sng" algn="ctr">
        <a:solidFill>
          <a:schemeClr val="phClr"/>
        </a:solidFill>
        <a:prstDash val="solid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hade val="98000"/>
              <a:satMod val="150000"/>
              <a:lumMod val="102000"/>
            </a:schemeClr>
          </a:gs>
          <a:gs pos="50000">
            <a:schemeClr val="phClr">
              <a:tint val="98000"/>
              <a:shade val="90000"/>
              <a:satMod val="13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Стандартная">
    <a:majorFont>
      <a:latin typeface="Calibri Light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67000"/>
              <a:satMod val="105000"/>
              <a:lumMod val="110000"/>
            </a:schemeClr>
          </a:gs>
          <a:gs pos="50000">
            <a:schemeClr val="phClr">
              <a:tint val="73000"/>
              <a:satMod val="103000"/>
              <a:lumMod val="105000"/>
            </a:schemeClr>
          </a:gs>
          <a:gs pos="100000">
            <a:schemeClr val="phClr">
              <a:tint val="81000"/>
              <a:satMod val="109000"/>
              <a:lumMod val="105000"/>
            </a:schemeClr>
          </a:gs>
        </a:gsLst>
        <a:lin ang="5400000" scaled="0"/>
      </a:gradFill>
      <a:gradFill rotWithShape="1">
        <a:gsLst>
          <a:gs pos="0">
            <a:schemeClr val="phClr">
              <a:tint val="94000"/>
              <a:satMod val="103000"/>
              <a:lumMod val="102000"/>
            </a:schemeClr>
          </a:gs>
          <a:gs pos="50000">
            <a:schemeClr val="phClr">
              <a:shade val="100000"/>
              <a:satMod val="110000"/>
              <a:lumMod val="100000"/>
            </a:schemeClr>
          </a:gs>
          <a:gs pos="100000">
            <a:schemeClr val="phClr">
              <a:shade val="78000"/>
              <a:satMod val="120000"/>
              <a:lumMod val="99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</a:ln>
      <a:ln w="12700" cap="flat" cmpd="sng" algn="ctr">
        <a:solidFill>
          <a:schemeClr val="phClr"/>
        </a:solidFill>
        <a:prstDash val="solid"/>
      </a:ln>
      <a:ln w="19050" cap="flat" cmpd="sng" algn="ctr">
        <a:solidFill>
          <a:schemeClr val="phClr"/>
        </a:solidFill>
        <a:prstDash val="solid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hade val="98000"/>
              <a:satMod val="150000"/>
              <a:lumMod val="102000"/>
            </a:schemeClr>
          </a:gs>
          <a:gs pos="50000">
            <a:schemeClr val="phClr">
              <a:tint val="98000"/>
              <a:shade val="90000"/>
              <a:satMod val="13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10772</TotalTime>
  <Words>624</Words>
  <Application>Microsoft Office PowerPoint</Application>
  <PresentationFormat>Экран (4:3)</PresentationFormat>
  <Paragraphs>266</Paragraphs>
  <Slides>11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6" baseType="lpstr">
      <vt:lpstr>Arial</vt:lpstr>
      <vt:lpstr>Calibri</vt:lpstr>
      <vt:lpstr>Candara</vt:lpstr>
      <vt:lpstr>Times New Roman</vt:lpstr>
      <vt:lpstr>1_Тема Office</vt:lpstr>
      <vt:lpstr>Презентация PowerPoint</vt:lpstr>
      <vt:lpstr>  </vt:lpstr>
      <vt:lpstr>Презентация PowerPoint</vt:lpstr>
      <vt:lpstr>Презентация PowerPoint</vt:lpstr>
      <vt:lpstr>Презентация PowerPoint</vt:lpstr>
      <vt:lpstr>Методы исследований</vt:lpstr>
      <vt:lpstr>Питательность фактических рационов кормления коров при привязном способе содержания, за 2018 год.</vt:lpstr>
      <vt:lpstr>Структура рациона</vt:lpstr>
      <vt:lpstr>Обеспечение продуктов межуточного обмена в крови коров по периодам лактации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Человеческий капитал как фактор экономического развития</dc:title>
  <dc:creator>Галина В. Леонидова</dc:creator>
  <cp:lastModifiedBy>RePack by Diakov</cp:lastModifiedBy>
  <cp:revision>1130</cp:revision>
  <cp:lastPrinted>2018-06-07T06:18:29Z</cp:lastPrinted>
  <dcterms:created xsi:type="dcterms:W3CDTF">2017-01-24T05:42:24Z</dcterms:created>
  <dcterms:modified xsi:type="dcterms:W3CDTF">2019-02-28T05:32:44Z</dcterms:modified>
</cp:coreProperties>
</file>