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4F8C2A7-1C26-4ABF-9132-1A986BDE8FE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27B9AE6-629D-4575-837A-0CE634D0AA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0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Маклахов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А.В.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Романцов Р.С.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ВЛИЯНИЕ ОБРАЗОВАТЕЛЬНОГО УРОВНЯ СПЕЦИАЛИСТОВ НА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 ТРУДОВОГО ПОТЕНЦИАЛА СЕЛЬСКОГО ХОЗЯЙСТВА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44000" cy="5732266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69240" y="60594"/>
            <a:ext cx="77884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Рейтинг стран по доле населения с высшим образованием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412777"/>
          <a:ext cx="9144000" cy="4345420"/>
        </p:xfrm>
        <a:graphic>
          <a:graphicData uri="http://schemas.openxmlformats.org/drawingml/2006/table">
            <a:tbl>
              <a:tblPr/>
              <a:tblGrid>
                <a:gridCol w="5887830"/>
                <a:gridCol w="3256170"/>
              </a:tblGrid>
              <a:tr h="3796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Федеральный округ</a:t>
                      </a: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Доля трудоустроенных выпускников, %</a:t>
                      </a: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Уральский федеральный округ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80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Приволжский федеральный округ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79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Северо-Западный федеральный округ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79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г. Санкт-Петербург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78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Центральный федеральный округ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76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Сибирский федеральный округ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76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г. Москва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74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Дальневосточный федеральный округ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73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Южный федеральный округ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70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Северо-Кавказский федеральный округ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52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39052" y="-2233"/>
            <a:ext cx="86658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Уровень трудоустройства выпускников по округу ВУЗа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908723"/>
          <a:ext cx="9144000" cy="5608320"/>
        </p:xfrm>
        <a:graphic>
          <a:graphicData uri="http://schemas.openxmlformats.org/drawingml/2006/table">
            <a:tbl>
              <a:tblPr/>
              <a:tblGrid>
                <a:gridCol w="7729807"/>
                <a:gridCol w="1414193"/>
              </a:tblGrid>
              <a:tr h="6971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Высшее учебное заведение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Доля трудоустроенных выпускников,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Северный государственный медицинский университет Минздрава России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90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Северный (Арктический) федеральный университет имени М. В. Ломоносова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85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Северный институт предпринимательства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70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Вологодская государственная </a:t>
                      </a:r>
                      <a:r>
                        <a:rPr lang="ru-RU" sz="1600" dirty="0" err="1">
                          <a:latin typeface="Arial Narrow"/>
                          <a:ea typeface="Times New Roman"/>
                        </a:rPr>
                        <a:t>молочнохозяйственная</a:t>
                      </a: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 академия имени Н. В. Верещагина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85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Вологодский государственный университет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80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Череповецкий государственный университет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80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Балтийский федеральный университет имени </a:t>
                      </a:r>
                      <a:r>
                        <a:rPr lang="ru-RU" sz="1600" dirty="0" err="1">
                          <a:latin typeface="Arial Narrow"/>
                          <a:ea typeface="Times New Roman"/>
                        </a:rPr>
                        <a:t>Иммануила</a:t>
                      </a: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 Канта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70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Калининградский государственный технический университет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70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Калининградский институт управления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70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Петрозаводская государственная консерватория имени А. К. Глазунова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85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Петрозаводский государственный университет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85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Государственный институт экономики, финансов, права и технологий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75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Мурманская академия экономики и управления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80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Мурманский арктический государственный университет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80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Мурманский государственный технический университет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70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Новгородский государственный университет имени Ярослава Мудрого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80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Великолукская государственная академия физической культуры и спорта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75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Псковский государственный университет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75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23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Великолукская государственная сельскохозяйственная академия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70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1187624" y="0"/>
            <a:ext cx="6794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Трудоустройство обучающихся высших учебных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заведений Северо-Западного федерального округа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1" y="1844820"/>
          <a:ext cx="9144002" cy="3024342"/>
        </p:xfrm>
        <a:graphic>
          <a:graphicData uri="http://schemas.openxmlformats.org/drawingml/2006/table">
            <a:tbl>
              <a:tblPr/>
              <a:tblGrid>
                <a:gridCol w="4860033"/>
                <a:gridCol w="1440160"/>
                <a:gridCol w="1440160"/>
                <a:gridCol w="1403649"/>
              </a:tblGrid>
              <a:tr h="3360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Отрасль науки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Бакалавриат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Специалитет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Магистратура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Гуманитарные науки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69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74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83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Здравоохранение и медицинские науки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91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76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94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Инженерное дело, технологии и технические науки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77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78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87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Искусство и культура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68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70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78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Математические и естественные науки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71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75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84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Науки об обществе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70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71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81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Образование и педагогические науки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81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80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88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Сельское хозяйство и сельскохозяйственные науки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80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Arial Narrow"/>
                          <a:ea typeface="Times New Roman"/>
                        </a:rPr>
                        <a:t>78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Arial Narrow"/>
                          <a:ea typeface="Times New Roman"/>
                        </a:rPr>
                        <a:t>87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600143" y="28545"/>
            <a:ext cx="79437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Уровень трудоустройства выпускников по отраслям наук, %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2" y="1556792"/>
          <a:ext cx="9144001" cy="2756876"/>
        </p:xfrm>
        <a:graphic>
          <a:graphicData uri="http://schemas.openxmlformats.org/drawingml/2006/table">
            <a:tbl>
              <a:tblPr/>
              <a:tblGrid>
                <a:gridCol w="2405663"/>
                <a:gridCol w="677369"/>
                <a:gridCol w="677369"/>
                <a:gridCol w="812077"/>
                <a:gridCol w="677369"/>
                <a:gridCol w="812077"/>
                <a:gridCol w="677369"/>
                <a:gridCol w="709853"/>
                <a:gridCol w="1694855"/>
              </a:tblGrid>
              <a:tr h="1327005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Показатель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2010 г.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2011 г.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2012 г.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2013 г.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2014 г.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2015 г.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2016 г.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Относительное изменение 2016 г. к 2010 г.,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203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Продукция сельского хозяйства, в том числе: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19,9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23,3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21,6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22,0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25,6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28,6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/>
                          <a:ea typeface="Times New Roman"/>
                        </a:rPr>
                        <a:t>30,8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</a:rPr>
                        <a:t>154,77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34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   растениеводства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6,2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8,2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6,8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7,1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8,5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9,5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10,2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</a:rPr>
                        <a:t>164,52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34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   животноводства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13,7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15,0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14,8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14,9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17,0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19,1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 Narrow"/>
                          <a:ea typeface="Times New Roman"/>
                        </a:rPr>
                        <a:t>20,6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</a:rPr>
                        <a:t>150,36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1835696" y="260648"/>
            <a:ext cx="55116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Объемы продукции сельского хозяйства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Вологодской области, млрд. руб.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980728"/>
            <a:ext cx="749275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dirty="0" smtClean="0"/>
              <a:t>СПАСИБО</a:t>
            </a:r>
            <a:br>
              <a:rPr lang="ru-RU" sz="9600" dirty="0" smtClean="0"/>
            </a:br>
            <a:r>
              <a:rPr lang="ru-RU" sz="9600" dirty="0" smtClean="0"/>
              <a:t>ЗА</a:t>
            </a:r>
            <a:br>
              <a:rPr lang="ru-RU" sz="9600" dirty="0" smtClean="0"/>
            </a:br>
            <a:r>
              <a:rPr lang="ru-RU" sz="9600" dirty="0" smtClean="0"/>
              <a:t>ВНИМАНИЕ!</a:t>
            </a:r>
            <a:endParaRPr lang="ru-RU" sz="9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</TotalTime>
  <Words>366</Words>
  <Application>Microsoft Office PowerPoint</Application>
  <PresentationFormat>Экран (4:3)</PresentationFormat>
  <Paragraphs>155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Ростислав Сергеевич</dc:creator>
  <cp:lastModifiedBy>Ростислав Сергеевич</cp:lastModifiedBy>
  <cp:revision>1</cp:revision>
  <dcterms:created xsi:type="dcterms:W3CDTF">2019-02-26T08:04:56Z</dcterms:created>
  <dcterms:modified xsi:type="dcterms:W3CDTF">2019-02-26T08:12:39Z</dcterms:modified>
</cp:coreProperties>
</file>