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5" r:id="rId5"/>
    <p:sldId id="266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686" autoAdjust="0"/>
  </p:normalViewPr>
  <p:slideViewPr>
    <p:cSldViewPr>
      <p:cViewPr varScale="1">
        <p:scale>
          <a:sx n="61" d="100"/>
          <a:sy n="61" d="100"/>
        </p:scale>
        <p:origin x="-94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F1058-B189-489A-B7B3-85A1BF3D0387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968CC-5F2B-45DD-9CCD-F27EE97DD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DB6A-F32F-4745-8847-B670621D5608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1B13-2A30-4B40-B8C1-92CA7470B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40BC-4388-4324-91BC-79039564C5ED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7C543-270D-4431-BD49-ACD5F4553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99271-6FA9-426B-9837-1C0B57BC3050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0A0D5-3182-4CE5-B54C-44EF49051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EAB6A-C79D-4F22-BA05-825FA1D36E59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EE684-ABD1-4EEF-970A-BB153AB66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8C89E-9BD2-4995-9E14-C1DEB55E813E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FA423-3495-49FA-A0A4-E07D83E88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D0C37-375D-44F8-BB2B-41F9D4E7CBB7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4DCF3-6439-420B-B9E8-AA49CD3FF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7536E-0901-4BE9-B86F-44F86780C3F5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0E16D-C94A-416E-ABE8-30130003D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AC83D-95F7-4352-8F00-FB96FF353BEA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72018-B0D6-41FF-AAC2-DC6EBB8C1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B77B4-3DAC-4EBF-AB79-48B63B9DA94A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1153B-0E97-45FC-B026-8C6A1D5DF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CEE1F-7D6A-41E3-88D7-21F8D4FB6145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B3F87-A798-4FCA-A8BF-07A0B2F55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0581F5-DE44-4300-BF35-8ABA7F083D2F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263BFD-ECFE-4826-A694-BADC18CB8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4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ВОЗДЕЛЫВАНИЕ КИПРЕЯ УЗКОЛИСТНОГО В СМЕСИ С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КОЗЛЯТНИКОМ ВОСТОЧНЫМ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/>
              <a:t/>
            </a:r>
            <a:br>
              <a:rPr lang="ru-RU" sz="2400" b="1" smtClean="0"/>
            </a:br>
            <a:endParaRPr lang="ru-RU" sz="2400" smtClean="0"/>
          </a:p>
        </p:txBody>
      </p:sp>
      <p:sp>
        <p:nvSpPr>
          <p:cNvPr id="2051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5084762"/>
            <a:ext cx="9144000" cy="1584597"/>
          </a:xfrm>
        </p:spPr>
        <p:txBody>
          <a:bodyPr/>
          <a:lstStyle/>
          <a:p>
            <a:pPr algn="l" eaLnBrk="1" hangingPunct="1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Старковский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Борис Николаевич доц. ФГБОУ ВО Вологодская ГМХА</a:t>
            </a:r>
          </a:p>
          <a:p>
            <a:r>
              <a:rPr lang="ru-RU" sz="2000" i="1" dirty="0" smtClean="0">
                <a:solidFill>
                  <a:schemeClr val="tx1"/>
                </a:solidFill>
              </a:rPr>
              <a:t>Симонов Г.А</a:t>
            </a:r>
            <a:r>
              <a:rPr lang="ru-RU" sz="2000" i="1" baseline="30000" dirty="0" smtClean="0">
                <a:solidFill>
                  <a:schemeClr val="tx1"/>
                </a:solidFill>
              </a:rPr>
              <a:t>1</a:t>
            </a:r>
            <a:r>
              <a:rPr lang="ru-RU" sz="2000" i="1" dirty="0" smtClean="0">
                <a:solidFill>
                  <a:schemeClr val="tx1"/>
                </a:solidFill>
              </a:rPr>
              <a:t>, Вахрушева В.В.</a:t>
            </a:r>
            <a:r>
              <a:rPr lang="ru-RU" sz="2000" i="1" baseline="30000" dirty="0" smtClean="0">
                <a:solidFill>
                  <a:schemeClr val="tx1"/>
                </a:solidFill>
              </a:rPr>
              <a:t>1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 eaLnBrk="1" hangingPunct="1"/>
            <a:r>
              <a:rPr lang="ru-RU" sz="2000" i="1" baseline="30000" dirty="0" smtClean="0">
                <a:solidFill>
                  <a:schemeClr val="tx1"/>
                </a:solidFill>
              </a:rPr>
              <a:t>1</a:t>
            </a:r>
            <a:r>
              <a:rPr lang="ru-RU" sz="2000" i="1" dirty="0" smtClean="0">
                <a:solidFill>
                  <a:schemeClr val="tx1"/>
                </a:solidFill>
              </a:rPr>
              <a:t>Вологодский научный центр РАН, Северо-Западный научно-исследовательский институт молочного и лугопастбищного хозяйства</a:t>
            </a:r>
            <a:endParaRPr lang="ru-RU" sz="2000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2" descr="Чаи. Иван-чай купить Украина - SKRYNYA.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45ECA-61F5-4E5A-8DFB-F57924052296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Работы по введению Иван-чая узколистного в культуру проводятся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1996 года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разрабатывается технология его возделывания. </a:t>
            </a:r>
          </a:p>
          <a:p>
            <a:pPr eaLnBrk="1" hangingPunct="1">
              <a:buFont typeface="Arial" charset="0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Исследования проводятся в рамках программы: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«Совершенствование системы кормопроизводства в Северной части Нечерноземной зоны России». </a:t>
            </a:r>
          </a:p>
          <a:p>
            <a:pPr eaLnBrk="1" hangingPunct="1">
              <a:buFont typeface="Arial" charset="0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Материалом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исследований служили смешанные посадки Иван-чая (кипрея) узколистного и козлятника восточного на опытном поле Вологодской ГМХА</a:t>
            </a:r>
          </a:p>
          <a:p>
            <a:pPr eaLnBrk="1" hangingPunct="1">
              <a:buFont typeface="Arial" charset="0"/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Составной частью этой работы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являлось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определить эффективность выращивания кипрея узколистного в смешанном посеве с козлятником восточным. </a:t>
            </a:r>
          </a:p>
          <a:p>
            <a:pPr eaLnBrk="1" hangingPunct="1">
              <a:buFont typeface="Arial" charset="0"/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hangingPunct="1">
              <a:buFont typeface="Arial" charset="0"/>
              <a:buNone/>
            </a:pPr>
            <a:r>
              <a:rPr lang="ru-RU" sz="1800" dirty="0" smtClean="0"/>
              <a:t> 1. Изучить влияние состава </a:t>
            </a:r>
            <a:r>
              <a:rPr lang="ru-RU" sz="1800" dirty="0" err="1" smtClean="0"/>
              <a:t>агрофитоценозов</a:t>
            </a:r>
            <a:r>
              <a:rPr lang="ru-RU" sz="1800" dirty="0" smtClean="0"/>
              <a:t> на</a:t>
            </a:r>
          </a:p>
          <a:p>
            <a:pPr eaLnBrk="1" hangingPunct="1">
              <a:buFont typeface="Arial" charset="0"/>
              <a:buNone/>
            </a:pPr>
            <a:r>
              <a:rPr lang="ru-RU" sz="1800" dirty="0" smtClean="0"/>
              <a:t> прохождение фаз развития компонентов травосмеси;</a:t>
            </a:r>
          </a:p>
          <a:p>
            <a:pPr eaLnBrk="1" hangingPunct="1">
              <a:buFont typeface="Arial" charset="0"/>
              <a:buNone/>
            </a:pPr>
            <a:r>
              <a:rPr lang="ru-RU" sz="1800" dirty="0" smtClean="0"/>
              <a:t>2. Определить урожайность и сбор питательных веществ</a:t>
            </a:r>
          </a:p>
          <a:p>
            <a:pPr eaLnBrk="1" hangingPunct="1">
              <a:buFont typeface="Arial" charset="0"/>
              <a:buNone/>
            </a:pPr>
            <a:r>
              <a:rPr lang="ru-RU" sz="1800" dirty="0" smtClean="0"/>
              <a:t> изучаемых травостоев;</a:t>
            </a:r>
          </a:p>
          <a:p>
            <a:pPr eaLnBrk="1" hangingPunct="1">
              <a:buFont typeface="Arial" charset="0"/>
              <a:buNone/>
            </a:pPr>
            <a:r>
              <a:rPr lang="ru-RU" sz="1800" dirty="0" smtClean="0"/>
              <a:t>3.Оценить целесообразность возделывания этих кормовых</a:t>
            </a:r>
          </a:p>
          <a:p>
            <a:pPr eaLnBrk="1" hangingPunct="1">
              <a:buFont typeface="Arial" charset="0"/>
              <a:buNone/>
            </a:pPr>
            <a:r>
              <a:rPr lang="ru-RU" sz="1800" dirty="0" smtClean="0"/>
              <a:t> культур в смешанном посеве.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3076" name="Picture 2" descr="D:\Борис\Опыты\опыты нашего светила науки\DSC02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860800"/>
            <a:ext cx="30591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uvrasil.ru/wp-content/uploads/2013/06/ivan-chaj-list-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1484313"/>
            <a:ext cx="212407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8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765175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Методика закладки опыта</a:t>
            </a: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051050" y="836613"/>
            <a:ext cx="5184775" cy="602138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опыта:</a:t>
            </a:r>
          </a:p>
          <a:p>
            <a:pPr marL="87313" lvl="1" algn="l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Кипрей – одновидовой посев (контроль)</a:t>
            </a:r>
          </a:p>
          <a:p>
            <a:pPr marL="450850" lvl="1" indent="-365125" algn="l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Кипрей + козлятник восточный</a:t>
            </a:r>
          </a:p>
          <a:p>
            <a:pPr marL="544512" lvl="1" indent="-457200" algn="l" eaLnBrk="1" hangingPunct="1">
              <a:buFont typeface="Arial" charset="0"/>
              <a:buAutoNum type="arabicPeriod" startAt="2"/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3538" lvl="1" indent="-277813" algn="l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Высадка корневых отпрысков кипрея длиной 15 см на глубину 8 - 10 см с междурядьями 70 см. Далее в междурядьях высевали козлятник восточный. </a:t>
            </a:r>
          </a:p>
          <a:p>
            <a:pPr marL="363538" lvl="1" indent="-277813" algn="l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Учёт урожая зелёной массы в одновидовых посевах кипрея проводили в фазу цветения; в смешанных посевах — в фазу цветения преобладающего компонента травосмеси. </a:t>
            </a:r>
          </a:p>
          <a:p>
            <a:pPr marL="544512" lvl="1" indent="-457200" algn="l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Определяли ботанический состав травостоя,  каждые 10 дней проводили учёт динамики роста и развития растений, начиная с момента их отрастания.</a:t>
            </a:r>
          </a:p>
          <a:p>
            <a:pPr marL="544512" lvl="1" indent="-457200" algn="l" eaLnBrk="1" hangingPunct="1">
              <a:buFont typeface="Arial" charset="0"/>
              <a:buAutoNum type="arabicPeriod" startAt="2"/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 smtClean="0"/>
              <a:t> </a:t>
            </a:r>
            <a:endParaRPr lang="ru-RU" sz="2800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7CE27-4394-47B8-A449-1F981A7D7CC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4102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484313"/>
            <a:ext cx="2268538" cy="41767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504825"/>
          </a:xfrm>
        </p:spPr>
        <p:txBody>
          <a:bodyPr/>
          <a:lstStyle/>
          <a:p>
            <a:pPr algn="l"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Таблица 1- Влияние состава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агрофитоценозов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прохождение фаз развития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		компонентов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травосмеси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1"/>
            <a:ext cx="9144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algn="l"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Таблица 2 -Урожайность травостоев *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611188" y="5661248"/>
            <a:ext cx="79930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*Примечание: урожайность травосмесей представлена при </a:t>
            </a:r>
            <a:r>
              <a:rPr lang="ru-RU" dirty="0" err="1"/>
              <a:t>двухукосном</a:t>
            </a:r>
            <a:r>
              <a:rPr lang="ru-RU" dirty="0"/>
              <a:t> использовании, а одновидовые посадки кипрея — одноукосном.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7"/>
            <a:ext cx="8784976" cy="439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Таблица 3 - Урожайность и сбор питательных веществ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в одновидовом и смешанном посеве кипрея узколистного</a:t>
            </a:r>
            <a:endParaRPr lang="ru-RU" smtClean="0"/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908050"/>
            <a:ext cx="8569325" cy="54006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76262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07950" y="765175"/>
            <a:ext cx="8928100" cy="5903913"/>
          </a:xfrm>
        </p:spPr>
        <p:txBody>
          <a:bodyPr/>
          <a:lstStyle/>
          <a:p>
            <a:pPr marL="538163" lvl="2" indent="-363538" eaLnBrk="1" hangingPunct="1">
              <a:defRPr/>
            </a:pPr>
            <a:r>
              <a:rPr lang="ru-RU" dirty="0" smtClean="0"/>
              <a:t>Опыты показали, что по мере роста и развития растений </a:t>
            </a:r>
            <a:r>
              <a:rPr lang="ru-RU" b="1" dirty="0" smtClean="0"/>
              <a:t>в составе травосмеси наблюдается постепенное вытеснение кипрея. </a:t>
            </a:r>
            <a:r>
              <a:rPr lang="ru-RU" dirty="0" smtClean="0"/>
              <a:t>Так в травосмеси кипрей + козлятник к третьему году жизни </a:t>
            </a:r>
            <a:r>
              <a:rPr lang="ru-RU" b="1" dirty="0" smtClean="0"/>
              <a:t>доля кипрея в урожае зелёной массы </a:t>
            </a:r>
            <a:r>
              <a:rPr lang="ru-RU" dirty="0" smtClean="0"/>
              <a:t>снизилась и составила </a:t>
            </a:r>
            <a:r>
              <a:rPr lang="ru-RU" b="1" dirty="0" smtClean="0"/>
              <a:t>36,2%</a:t>
            </a:r>
            <a:r>
              <a:rPr lang="ru-RU" dirty="0" smtClean="0"/>
              <a:t>. </a:t>
            </a:r>
            <a:endParaRPr lang="ru-RU" sz="1800" dirty="0" smtClean="0"/>
          </a:p>
          <a:p>
            <a:pPr marL="538163" lvl="2" indent="-363538" eaLnBrk="1" hangingPunct="1">
              <a:defRPr/>
            </a:pPr>
            <a:r>
              <a:rPr lang="ru-RU" dirty="0" smtClean="0"/>
              <a:t>В среднем за два года исследований </a:t>
            </a:r>
            <a:r>
              <a:rPr lang="ru-RU" b="1" dirty="0" smtClean="0"/>
              <a:t>урожайность зелёной массы в опыте кипрей + козлятник </a:t>
            </a:r>
            <a:r>
              <a:rPr lang="ru-RU" dirty="0" smtClean="0"/>
              <a:t>восточный была существенно </a:t>
            </a:r>
            <a:r>
              <a:rPr lang="ru-RU" b="1" dirty="0" smtClean="0"/>
              <a:t>выше, чем в одновидовых</a:t>
            </a:r>
            <a:r>
              <a:rPr lang="ru-RU" dirty="0" smtClean="0"/>
              <a:t> посадках кипрея и составила 16,9 т/га, против 11,0 т/га. </a:t>
            </a:r>
            <a:r>
              <a:rPr lang="ru-RU" b="1" dirty="0" smtClean="0"/>
              <a:t>Сбор сырого протеина </a:t>
            </a:r>
            <a:r>
              <a:rPr lang="ru-RU" dirty="0" smtClean="0"/>
              <a:t>и выход обменной энергии </a:t>
            </a:r>
            <a:r>
              <a:rPr lang="ru-RU" b="1" dirty="0" smtClean="0"/>
              <a:t>в одновидовом варианте </a:t>
            </a:r>
            <a:r>
              <a:rPr lang="ru-RU" dirty="0" smtClean="0"/>
              <a:t>был 348 кг/га и 19,5 ГДж/га соответственно, что на 151 кг/га и 1,1 ГДж/га </a:t>
            </a:r>
            <a:r>
              <a:rPr lang="ru-RU" b="1" dirty="0" smtClean="0"/>
              <a:t>меньше, чем в травосмеси</a:t>
            </a:r>
            <a:r>
              <a:rPr lang="ru-RU" dirty="0" smtClean="0"/>
              <a:t>.</a:t>
            </a:r>
            <a:endParaRPr lang="ru-RU" sz="1800" dirty="0" smtClean="0"/>
          </a:p>
          <a:p>
            <a:pPr marL="538163" lvl="2" indent="-363538" eaLnBrk="1" hangingPunct="1">
              <a:tabLst>
                <a:tab pos="174625" algn="l"/>
              </a:tabLst>
              <a:defRPr/>
            </a:pPr>
            <a:r>
              <a:rPr lang="ru-RU" dirty="0" smtClean="0"/>
              <a:t> Ввиду того, что </a:t>
            </a:r>
            <a:r>
              <a:rPr lang="ru-RU" b="1" dirty="0" smtClean="0"/>
              <a:t>кипрей</a:t>
            </a:r>
            <a:r>
              <a:rPr lang="ru-RU" dirty="0" smtClean="0"/>
              <a:t> после двух лет произрастания в смешанном посеве </a:t>
            </a:r>
            <a:r>
              <a:rPr lang="ru-RU" b="1" dirty="0" smtClean="0"/>
              <a:t>вытесняется козлятником</a:t>
            </a:r>
            <a:r>
              <a:rPr lang="ru-RU" dirty="0" smtClean="0"/>
              <a:t> восточным  </a:t>
            </a:r>
            <a:r>
              <a:rPr lang="ru-RU" b="1" dirty="0" smtClean="0"/>
              <a:t>возделывание его в такой смеси малоэффективно. </a:t>
            </a:r>
            <a:endParaRPr lang="ru-RU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398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ВОЗДЕЛЫВАНИЕ КИПРЕЯ УЗКОЛИСТНОГО В СМЕСИ С  КОЗЛЯТНИКОМ ВОСТОЧНЫМ  </vt:lpstr>
      <vt:lpstr>Слайд 2</vt:lpstr>
      <vt:lpstr>Методика закладки опыта</vt:lpstr>
      <vt:lpstr>Таблица 1- Влияние состава агрофитоценозов на прохождение фаз развития      компонентов травосмеси</vt:lpstr>
      <vt:lpstr>Таблица 2 -Урожайность травостоев *</vt:lpstr>
      <vt:lpstr>Таблица 3 - Урожайность и сбор питательных веществ в одновидовом и смешанном посеве кипрея узколистного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Иван-чая узколистного в системе кормопроизводства Европейского Севера России</dc:title>
  <dc:creator>Fighter</dc:creator>
  <cp:lastModifiedBy>Fighter</cp:lastModifiedBy>
  <cp:revision>36</cp:revision>
  <dcterms:created xsi:type="dcterms:W3CDTF">2018-02-27T20:08:09Z</dcterms:created>
  <dcterms:modified xsi:type="dcterms:W3CDTF">2019-02-28T10:40:48Z</dcterms:modified>
</cp:coreProperties>
</file>