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charts/colors4.xml" ContentType="application/vnd.ms-office.chartcolorstyle+xml"/>
  <Override PartName="/ppt/charts/colors5.xml" ContentType="application/vnd.ms-office.chartcolor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5.xml" ContentType="application/vnd.ms-office.chart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318" r:id="rId5"/>
    <p:sldId id="284" r:id="rId6"/>
    <p:sldId id="320" r:id="rId7"/>
    <p:sldId id="311" r:id="rId8"/>
    <p:sldId id="309" r:id="rId9"/>
    <p:sldId id="313" r:id="rId10"/>
    <p:sldId id="295" r:id="rId11"/>
    <p:sldId id="310" r:id="rId12"/>
    <p:sldId id="317" r:id="rId13"/>
    <p:sldId id="316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без заголовка" id="{200862D2-FF36-4DBF-8364-F50700C10E41}">
          <p14:sldIdLst>
            <p14:sldId id="256"/>
            <p14:sldId id="257"/>
            <p14:sldId id="258"/>
            <p14:sldId id="318"/>
            <p14:sldId id="284"/>
            <p14:sldId id="312"/>
            <p14:sldId id="311"/>
            <p14:sldId id="309"/>
            <p14:sldId id="313"/>
            <p14:sldId id="295"/>
            <p14:sldId id="310"/>
            <p14:sldId id="317"/>
            <p14:sldId id="316"/>
          </p14:sldIdLst>
        </p14:section>
        <p14:section name="Раздел без заголовка" id="{DC05A6F1-2AC0-4D93-8054-AFDCEB796CE1}">
          <p14:sldIdLst>
            <p14:sldId id="27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AB946B"/>
    <a:srgbClr val="FFFF99"/>
    <a:srgbClr val="FFCC00"/>
    <a:srgbClr val="FFFF66"/>
    <a:srgbClr val="F5CFA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34567" autoAdjust="0"/>
    <p:restoredTop sz="86547" autoAdjust="0"/>
  </p:normalViewPr>
  <p:slideViewPr>
    <p:cSldViewPr>
      <p:cViewPr varScale="1">
        <p:scale>
          <a:sx n="69" d="100"/>
          <a:sy n="69" d="100"/>
        </p:scale>
        <p:origin x="-10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4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Users\&#1040;&#1076;&#1084;&#1080;&#1085;&#1080;&#1089;&#1090;&#1088;&#1072;&#1090;&#1086;&#1088;\Desktop\&#1071;&#1088;&#1053;&#1048;&#1048;&#1046;&#1050;\&#1082;&#1072;&#1095;&#1077;&#1089;&#1090;&#1074;&#1086;.xls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C:\Users\&#1040;&#1076;&#1084;&#1080;&#1085;&#1080;&#1089;&#1090;&#1088;&#1072;&#1090;&#1086;&#1088;\Desktop\&#1071;&#1088;&#1053;&#1048;&#1048;&#1046;&#1050;\&#1082;&#1072;&#1095;&#1077;&#1089;&#1090;&#1074;&#1086;.xls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file:///C:\Users\&#1040;&#1076;&#1084;&#1080;&#1085;&#1080;&#1089;&#1090;&#1088;&#1072;&#1090;&#1086;&#1088;\Desktop\&#1071;&#1088;&#1053;&#1048;&#1048;&#1046;&#1050;\&#1082;&#1072;&#1095;&#1077;&#1089;&#1090;&#1074;&#1086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Осадки, 2018</a:t>
            </a: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Лист1!$B$1:$B$2</c:f>
              <c:strCache>
                <c:ptCount val="1"/>
                <c:pt idx="0">
                  <c:v>Осадки, мм 2018 год</c:v>
                </c:pt>
              </c:strCache>
            </c:strRef>
          </c:tx>
          <c:cat>
            <c:strRef>
              <c:f>Лист1!$A$3:$A$7</c:f>
              <c:strCache>
                <c:ptCount val="5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Сент.</c:v>
                </c:pt>
              </c:strCache>
            </c:strRef>
          </c:cat>
          <c:val>
            <c:numRef>
              <c:f>Лист1!$B$3:$B$7</c:f>
              <c:numCache>
                <c:formatCode>General</c:formatCode>
                <c:ptCount val="5"/>
                <c:pt idx="0">
                  <c:v>26</c:v>
                </c:pt>
                <c:pt idx="1">
                  <c:v>62</c:v>
                </c:pt>
                <c:pt idx="2">
                  <c:v>109</c:v>
                </c:pt>
                <c:pt idx="3">
                  <c:v>43</c:v>
                </c:pt>
                <c:pt idx="4">
                  <c:v>91</c:v>
                </c:pt>
              </c:numCache>
            </c:numRef>
          </c:val>
        </c:ser>
        <c:ser>
          <c:idx val="1"/>
          <c:order val="1"/>
          <c:tx>
            <c:strRef>
              <c:f>Лист1!$C$1:$C$2</c:f>
              <c:strCache>
                <c:ptCount val="1"/>
                <c:pt idx="0">
                  <c:v>Осадки, мм Средние многолетниеяя</c:v>
                </c:pt>
              </c:strCache>
            </c:strRef>
          </c:tx>
          <c:cat>
            <c:strRef>
              <c:f>Лист1!$A$3:$A$7</c:f>
              <c:strCache>
                <c:ptCount val="5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Сент.</c:v>
                </c:pt>
              </c:strCache>
            </c:strRef>
          </c:cat>
          <c:val>
            <c:numRef>
              <c:f>Лист1!$C$3:$C$7</c:f>
              <c:numCache>
                <c:formatCode>General</c:formatCode>
                <c:ptCount val="5"/>
                <c:pt idx="0">
                  <c:v>53</c:v>
                </c:pt>
                <c:pt idx="1">
                  <c:v>68</c:v>
                </c:pt>
                <c:pt idx="2">
                  <c:v>85</c:v>
                </c:pt>
                <c:pt idx="3">
                  <c:v>63</c:v>
                </c:pt>
                <c:pt idx="4">
                  <c:v>56</c:v>
                </c:pt>
              </c:numCache>
            </c:numRef>
          </c:val>
        </c:ser>
        <c:shape val="box"/>
        <c:axId val="102095872"/>
        <c:axId val="108643456"/>
        <c:axId val="0"/>
      </c:bar3DChart>
      <c:catAx>
        <c:axId val="102095872"/>
        <c:scaling>
          <c:orientation val="minMax"/>
        </c:scaling>
        <c:axPos val="b"/>
        <c:majorTickMark val="none"/>
        <c:tickLblPos val="nextTo"/>
        <c:crossAx val="108643456"/>
        <c:crosses val="autoZero"/>
        <c:auto val="1"/>
        <c:lblAlgn val="ctr"/>
        <c:lblOffset val="100"/>
      </c:catAx>
      <c:valAx>
        <c:axId val="10864345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0209587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Температура, 2018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Лист1!$B$17:$B$18</c:f>
              <c:strCache>
                <c:ptCount val="1"/>
                <c:pt idx="0">
                  <c:v>Температура, °С 2018 год</c:v>
                </c:pt>
              </c:strCache>
            </c:strRef>
          </c:tx>
          <c:cat>
            <c:strRef>
              <c:f>Лист1!$A$19:$A$23</c:f>
              <c:strCache>
                <c:ptCount val="5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Сент.</c:v>
                </c:pt>
              </c:strCache>
            </c:strRef>
          </c:cat>
          <c:val>
            <c:numRef>
              <c:f>Лист1!$B$19:$B$23</c:f>
              <c:numCache>
                <c:formatCode>General</c:formatCode>
                <c:ptCount val="5"/>
                <c:pt idx="0">
                  <c:v>14.2</c:v>
                </c:pt>
                <c:pt idx="1">
                  <c:v>15.9</c:v>
                </c:pt>
                <c:pt idx="2">
                  <c:v>20.100000000000001</c:v>
                </c:pt>
                <c:pt idx="3">
                  <c:v>18.5</c:v>
                </c:pt>
                <c:pt idx="4">
                  <c:v>12.9</c:v>
                </c:pt>
              </c:numCache>
            </c:numRef>
          </c:val>
        </c:ser>
        <c:ser>
          <c:idx val="1"/>
          <c:order val="1"/>
          <c:tx>
            <c:strRef>
              <c:f>Лист1!$C$17:$C$18</c:f>
              <c:strCache>
                <c:ptCount val="1"/>
                <c:pt idx="0">
                  <c:v>Температура, °С Средняя многолетняя</c:v>
                </c:pt>
              </c:strCache>
            </c:strRef>
          </c:tx>
          <c:cat>
            <c:strRef>
              <c:f>Лист1!$A$19:$A$23</c:f>
              <c:strCache>
                <c:ptCount val="5"/>
                <c:pt idx="0">
                  <c:v>Май</c:v>
                </c:pt>
                <c:pt idx="1">
                  <c:v>Июнь</c:v>
                </c:pt>
                <c:pt idx="2">
                  <c:v>Июль</c:v>
                </c:pt>
                <c:pt idx="3">
                  <c:v>Август</c:v>
                </c:pt>
                <c:pt idx="4">
                  <c:v>Сент.</c:v>
                </c:pt>
              </c:strCache>
            </c:strRef>
          </c:cat>
          <c:val>
            <c:numRef>
              <c:f>Лист1!$C$19:$C$23</c:f>
              <c:numCache>
                <c:formatCode>General</c:formatCode>
                <c:ptCount val="5"/>
                <c:pt idx="0">
                  <c:v>11.3</c:v>
                </c:pt>
                <c:pt idx="1">
                  <c:v>15.6</c:v>
                </c:pt>
                <c:pt idx="2">
                  <c:v>18.100000000000001</c:v>
                </c:pt>
                <c:pt idx="3">
                  <c:v>15.7</c:v>
                </c:pt>
                <c:pt idx="4">
                  <c:v>15.9</c:v>
                </c:pt>
              </c:numCache>
            </c:numRef>
          </c:val>
        </c:ser>
        <c:marker val="1"/>
        <c:axId val="117084160"/>
        <c:axId val="117086464"/>
      </c:lineChart>
      <c:catAx>
        <c:axId val="117084160"/>
        <c:scaling>
          <c:orientation val="minMax"/>
        </c:scaling>
        <c:axPos val="b"/>
        <c:majorTickMark val="none"/>
        <c:tickLblPos val="nextTo"/>
        <c:crossAx val="117086464"/>
        <c:crosses val="autoZero"/>
        <c:auto val="1"/>
        <c:lblAlgn val="ctr"/>
        <c:lblOffset val="100"/>
      </c:catAx>
      <c:valAx>
        <c:axId val="11708646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1708416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Лист4!$C$27:$C$28</c:f>
              <c:strCache>
                <c:ptCount val="2"/>
                <c:pt idx="1">
                  <c:v>азот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Лист4!$B$29:$B$39</c:f>
              <c:strCache>
                <c:ptCount val="11"/>
                <c:pt idx="0">
                  <c:v>Дарья-контроль</c:v>
                </c:pt>
                <c:pt idx="1">
                  <c:v>Сударыня</c:v>
                </c:pt>
                <c:pt idx="2">
                  <c:v>Каменка </c:v>
                </c:pt>
                <c:pt idx="3">
                  <c:v>Ладья</c:v>
                </c:pt>
                <c:pt idx="4">
                  <c:v>Любава</c:v>
                </c:pt>
                <c:pt idx="5">
                  <c:v>Злата</c:v>
                </c:pt>
                <c:pt idx="6">
                  <c:v>Агата</c:v>
                </c:pt>
                <c:pt idx="7">
                  <c:v>Лиза</c:v>
                </c:pt>
                <c:pt idx="8">
                  <c:v>Экстра</c:v>
                </c:pt>
                <c:pt idx="9">
                  <c:v>Иргина</c:v>
                </c:pt>
                <c:pt idx="10">
                  <c:v>Екатерина </c:v>
                </c:pt>
              </c:strCache>
            </c:strRef>
          </c:cat>
          <c:val>
            <c:numRef>
              <c:f>Лист4!$C$29:$C$39</c:f>
              <c:numCache>
                <c:formatCode>General</c:formatCode>
                <c:ptCount val="11"/>
                <c:pt idx="0">
                  <c:v>1.7800000000000002</c:v>
                </c:pt>
                <c:pt idx="1">
                  <c:v>2.2000000000000002</c:v>
                </c:pt>
                <c:pt idx="2">
                  <c:v>2.04</c:v>
                </c:pt>
                <c:pt idx="3">
                  <c:v>2.2799999999999998</c:v>
                </c:pt>
                <c:pt idx="4">
                  <c:v>2.2999999999999998</c:v>
                </c:pt>
                <c:pt idx="5">
                  <c:v>2.56</c:v>
                </c:pt>
                <c:pt idx="6">
                  <c:v>2.2599999999999998</c:v>
                </c:pt>
                <c:pt idx="7">
                  <c:v>2.84</c:v>
                </c:pt>
                <c:pt idx="8">
                  <c:v>2.3299999999999996</c:v>
                </c:pt>
                <c:pt idx="9">
                  <c:v>2.8699999999999997</c:v>
                </c:pt>
                <c:pt idx="10">
                  <c:v>2.5499999999999998</c:v>
                </c:pt>
              </c:numCache>
            </c:numRef>
          </c:val>
        </c:ser>
        <c:ser>
          <c:idx val="1"/>
          <c:order val="1"/>
          <c:tx>
            <c:strRef>
              <c:f>Лист4!$D$27:$D$28</c:f>
              <c:strCache>
                <c:ptCount val="2"/>
                <c:pt idx="1">
                  <c:v>фосфор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Лист4!$B$29:$B$39</c:f>
              <c:strCache>
                <c:ptCount val="11"/>
                <c:pt idx="0">
                  <c:v>Дарья-контроль</c:v>
                </c:pt>
                <c:pt idx="1">
                  <c:v>Сударыня</c:v>
                </c:pt>
                <c:pt idx="2">
                  <c:v>Каменка </c:v>
                </c:pt>
                <c:pt idx="3">
                  <c:v>Ладья</c:v>
                </c:pt>
                <c:pt idx="4">
                  <c:v>Любава</c:v>
                </c:pt>
                <c:pt idx="5">
                  <c:v>Злата</c:v>
                </c:pt>
                <c:pt idx="6">
                  <c:v>Агата</c:v>
                </c:pt>
                <c:pt idx="7">
                  <c:v>Лиза</c:v>
                </c:pt>
                <c:pt idx="8">
                  <c:v>Экстра</c:v>
                </c:pt>
                <c:pt idx="9">
                  <c:v>Иргина</c:v>
                </c:pt>
                <c:pt idx="10">
                  <c:v>Екатерина </c:v>
                </c:pt>
              </c:strCache>
            </c:strRef>
          </c:cat>
          <c:val>
            <c:numRef>
              <c:f>Лист4!$D$29:$D$39</c:f>
              <c:numCache>
                <c:formatCode>General</c:formatCode>
                <c:ptCount val="11"/>
                <c:pt idx="0">
                  <c:v>4.01</c:v>
                </c:pt>
                <c:pt idx="1">
                  <c:v>4.3199999999999994</c:v>
                </c:pt>
                <c:pt idx="2">
                  <c:v>3.6</c:v>
                </c:pt>
                <c:pt idx="3">
                  <c:v>4.22</c:v>
                </c:pt>
                <c:pt idx="4">
                  <c:v>4.28</c:v>
                </c:pt>
                <c:pt idx="5">
                  <c:v>4.22</c:v>
                </c:pt>
                <c:pt idx="6">
                  <c:v>4.6899999999999995</c:v>
                </c:pt>
                <c:pt idx="7">
                  <c:v>4.21</c:v>
                </c:pt>
                <c:pt idx="8">
                  <c:v>4.3899999999999997</c:v>
                </c:pt>
                <c:pt idx="9">
                  <c:v>4.45</c:v>
                </c:pt>
                <c:pt idx="10">
                  <c:v>3.8</c:v>
                </c:pt>
              </c:numCache>
            </c:numRef>
          </c:val>
        </c:ser>
        <c:ser>
          <c:idx val="2"/>
          <c:order val="2"/>
          <c:tx>
            <c:strRef>
              <c:f>Лист4!$E$27:$E$28</c:f>
              <c:strCache>
                <c:ptCount val="2"/>
                <c:pt idx="1">
                  <c:v>калий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strRef>
              <c:f>Лист4!$B$29:$B$39</c:f>
              <c:strCache>
                <c:ptCount val="11"/>
                <c:pt idx="0">
                  <c:v>Дарья-контроль</c:v>
                </c:pt>
                <c:pt idx="1">
                  <c:v>Сударыня</c:v>
                </c:pt>
                <c:pt idx="2">
                  <c:v>Каменка </c:v>
                </c:pt>
                <c:pt idx="3">
                  <c:v>Ладья</c:v>
                </c:pt>
                <c:pt idx="4">
                  <c:v>Любава</c:v>
                </c:pt>
                <c:pt idx="5">
                  <c:v>Злата</c:v>
                </c:pt>
                <c:pt idx="6">
                  <c:v>Агата</c:v>
                </c:pt>
                <c:pt idx="7">
                  <c:v>Лиза</c:v>
                </c:pt>
                <c:pt idx="8">
                  <c:v>Экстра</c:v>
                </c:pt>
                <c:pt idx="9">
                  <c:v>Иргина</c:v>
                </c:pt>
                <c:pt idx="10">
                  <c:v>Екатерина </c:v>
                </c:pt>
              </c:strCache>
            </c:strRef>
          </c:cat>
          <c:val>
            <c:numRef>
              <c:f>Лист4!$E$29:$E$39</c:f>
              <c:numCache>
                <c:formatCode>General</c:formatCode>
                <c:ptCount val="11"/>
                <c:pt idx="0">
                  <c:v>0.59000000000000008</c:v>
                </c:pt>
                <c:pt idx="1">
                  <c:v>0.46</c:v>
                </c:pt>
                <c:pt idx="2">
                  <c:v>0.34000000000000008</c:v>
                </c:pt>
                <c:pt idx="3">
                  <c:v>0.33000000000000007</c:v>
                </c:pt>
                <c:pt idx="4">
                  <c:v>0.4</c:v>
                </c:pt>
                <c:pt idx="5">
                  <c:v>0.54</c:v>
                </c:pt>
                <c:pt idx="6">
                  <c:v>0.6100000000000001</c:v>
                </c:pt>
                <c:pt idx="7">
                  <c:v>0.47000000000000003</c:v>
                </c:pt>
                <c:pt idx="8">
                  <c:v>0.58000000000000007</c:v>
                </c:pt>
                <c:pt idx="9">
                  <c:v>0.54</c:v>
                </c:pt>
                <c:pt idx="10">
                  <c:v>0.51</c:v>
                </c:pt>
              </c:numCache>
            </c:numRef>
          </c:val>
        </c:ser>
        <c:dLbls/>
        <c:gapWidth val="219"/>
        <c:overlap val="-27"/>
        <c:axId val="75532160"/>
        <c:axId val="75533696"/>
      </c:barChart>
      <c:catAx>
        <c:axId val="7553216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5533696"/>
        <c:crosses val="autoZero"/>
        <c:auto val="1"/>
        <c:lblAlgn val="ctr"/>
        <c:lblOffset val="100"/>
      </c:catAx>
      <c:valAx>
        <c:axId val="7553369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5532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Лист4!$C$44:$C$45</c:f>
              <c:strCache>
                <c:ptCount val="2"/>
                <c:pt idx="1">
                  <c:v>азот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Лист4!$B$46:$B$56</c:f>
              <c:strCache>
                <c:ptCount val="11"/>
                <c:pt idx="0">
                  <c:v>Дарья-контроль</c:v>
                </c:pt>
                <c:pt idx="1">
                  <c:v>Сударыня</c:v>
                </c:pt>
                <c:pt idx="2">
                  <c:v>Каменка </c:v>
                </c:pt>
                <c:pt idx="3">
                  <c:v>Ладья</c:v>
                </c:pt>
                <c:pt idx="4">
                  <c:v>Любава</c:v>
                </c:pt>
                <c:pt idx="5">
                  <c:v>Злата</c:v>
                </c:pt>
                <c:pt idx="6">
                  <c:v>Агата</c:v>
                </c:pt>
                <c:pt idx="7">
                  <c:v>Лиза</c:v>
                </c:pt>
                <c:pt idx="8">
                  <c:v>Экстра</c:v>
                </c:pt>
                <c:pt idx="9">
                  <c:v>Иргина</c:v>
                </c:pt>
                <c:pt idx="10">
                  <c:v>Екатерина </c:v>
                </c:pt>
              </c:strCache>
            </c:strRef>
          </c:cat>
          <c:val>
            <c:numRef>
              <c:f>Лист4!$C$46:$C$56</c:f>
              <c:numCache>
                <c:formatCode>General</c:formatCode>
                <c:ptCount val="11"/>
                <c:pt idx="0">
                  <c:v>0.44</c:v>
                </c:pt>
                <c:pt idx="1">
                  <c:v>0.56999999999999995</c:v>
                </c:pt>
                <c:pt idx="2">
                  <c:v>0.51</c:v>
                </c:pt>
                <c:pt idx="3">
                  <c:v>0.29000000000000004</c:v>
                </c:pt>
                <c:pt idx="4">
                  <c:v>0.34</c:v>
                </c:pt>
                <c:pt idx="5">
                  <c:v>0.35000000000000003</c:v>
                </c:pt>
                <c:pt idx="6">
                  <c:v>0.22</c:v>
                </c:pt>
                <c:pt idx="7">
                  <c:v>0.44</c:v>
                </c:pt>
                <c:pt idx="8">
                  <c:v>0.42000000000000004</c:v>
                </c:pt>
                <c:pt idx="9">
                  <c:v>0.58000000000000007</c:v>
                </c:pt>
                <c:pt idx="10">
                  <c:v>0.41000000000000003</c:v>
                </c:pt>
              </c:numCache>
            </c:numRef>
          </c:val>
        </c:ser>
        <c:ser>
          <c:idx val="1"/>
          <c:order val="1"/>
          <c:tx>
            <c:strRef>
              <c:f>Лист4!$D$44:$D$45</c:f>
              <c:strCache>
                <c:ptCount val="2"/>
                <c:pt idx="1">
                  <c:v>фосфор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Лист4!$B$46:$B$56</c:f>
              <c:strCache>
                <c:ptCount val="11"/>
                <c:pt idx="0">
                  <c:v>Дарья-контроль</c:v>
                </c:pt>
                <c:pt idx="1">
                  <c:v>Сударыня</c:v>
                </c:pt>
                <c:pt idx="2">
                  <c:v>Каменка </c:v>
                </c:pt>
                <c:pt idx="3">
                  <c:v>Ладья</c:v>
                </c:pt>
                <c:pt idx="4">
                  <c:v>Любава</c:v>
                </c:pt>
                <c:pt idx="5">
                  <c:v>Злата</c:v>
                </c:pt>
                <c:pt idx="6">
                  <c:v>Агата</c:v>
                </c:pt>
                <c:pt idx="7">
                  <c:v>Лиза</c:v>
                </c:pt>
                <c:pt idx="8">
                  <c:v>Экстра</c:v>
                </c:pt>
                <c:pt idx="9">
                  <c:v>Иргина</c:v>
                </c:pt>
                <c:pt idx="10">
                  <c:v>Екатерина </c:v>
                </c:pt>
              </c:strCache>
            </c:strRef>
          </c:cat>
          <c:val>
            <c:numRef>
              <c:f>Лист4!$D$46:$D$56</c:f>
              <c:numCache>
                <c:formatCode>General</c:formatCode>
                <c:ptCount val="11"/>
                <c:pt idx="0">
                  <c:v>0.96000000000000008</c:v>
                </c:pt>
                <c:pt idx="1">
                  <c:v>0.92</c:v>
                </c:pt>
                <c:pt idx="2">
                  <c:v>0.96000000000000008</c:v>
                </c:pt>
                <c:pt idx="3">
                  <c:v>0.97000000000000008</c:v>
                </c:pt>
                <c:pt idx="4">
                  <c:v>1.1100000000000001</c:v>
                </c:pt>
                <c:pt idx="5">
                  <c:v>1.27</c:v>
                </c:pt>
                <c:pt idx="6">
                  <c:v>1.04</c:v>
                </c:pt>
                <c:pt idx="7">
                  <c:v>1.45</c:v>
                </c:pt>
                <c:pt idx="8">
                  <c:v>1.07</c:v>
                </c:pt>
                <c:pt idx="9">
                  <c:v>1.1000000000000001</c:v>
                </c:pt>
                <c:pt idx="10">
                  <c:v>1.1100000000000001</c:v>
                </c:pt>
              </c:numCache>
            </c:numRef>
          </c:val>
        </c:ser>
        <c:ser>
          <c:idx val="2"/>
          <c:order val="2"/>
          <c:tx>
            <c:strRef>
              <c:f>Лист4!$E$44:$E$45</c:f>
              <c:strCache>
                <c:ptCount val="2"/>
                <c:pt idx="1">
                  <c:v>калий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strRef>
              <c:f>Лист4!$B$46:$B$56</c:f>
              <c:strCache>
                <c:ptCount val="11"/>
                <c:pt idx="0">
                  <c:v>Дарья-контроль</c:v>
                </c:pt>
                <c:pt idx="1">
                  <c:v>Сударыня</c:v>
                </c:pt>
                <c:pt idx="2">
                  <c:v>Каменка </c:v>
                </c:pt>
                <c:pt idx="3">
                  <c:v>Ладья</c:v>
                </c:pt>
                <c:pt idx="4">
                  <c:v>Любава</c:v>
                </c:pt>
                <c:pt idx="5">
                  <c:v>Злата</c:v>
                </c:pt>
                <c:pt idx="6">
                  <c:v>Агата</c:v>
                </c:pt>
                <c:pt idx="7">
                  <c:v>Лиза</c:v>
                </c:pt>
                <c:pt idx="8">
                  <c:v>Экстра</c:v>
                </c:pt>
                <c:pt idx="9">
                  <c:v>Иргина</c:v>
                </c:pt>
                <c:pt idx="10">
                  <c:v>Екатерина </c:v>
                </c:pt>
              </c:strCache>
            </c:strRef>
          </c:cat>
          <c:val>
            <c:numRef>
              <c:f>Лист4!$E$46:$E$56</c:f>
              <c:numCache>
                <c:formatCode>General</c:formatCode>
                <c:ptCount val="11"/>
                <c:pt idx="0">
                  <c:v>0.8</c:v>
                </c:pt>
                <c:pt idx="1">
                  <c:v>1.25</c:v>
                </c:pt>
                <c:pt idx="2">
                  <c:v>1.41</c:v>
                </c:pt>
                <c:pt idx="3">
                  <c:v>0.88</c:v>
                </c:pt>
                <c:pt idx="4">
                  <c:v>1</c:v>
                </c:pt>
                <c:pt idx="5">
                  <c:v>1.22</c:v>
                </c:pt>
                <c:pt idx="6">
                  <c:v>0.8600000000000001</c:v>
                </c:pt>
                <c:pt idx="7">
                  <c:v>1.22</c:v>
                </c:pt>
                <c:pt idx="8">
                  <c:v>1.25</c:v>
                </c:pt>
                <c:pt idx="9">
                  <c:v>1.1700000000000002</c:v>
                </c:pt>
                <c:pt idx="10">
                  <c:v>1.42</c:v>
                </c:pt>
              </c:numCache>
            </c:numRef>
          </c:val>
        </c:ser>
        <c:dLbls/>
        <c:gapWidth val="219"/>
        <c:overlap val="-27"/>
        <c:axId val="75761536"/>
        <c:axId val="75763072"/>
      </c:barChart>
      <c:catAx>
        <c:axId val="7576153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5763072"/>
        <c:crosses val="autoZero"/>
        <c:auto val="1"/>
        <c:lblAlgn val="ctr"/>
        <c:lblOffset val="100"/>
      </c:catAx>
      <c:valAx>
        <c:axId val="7576307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576153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Лист6!$B$4:$B$5</c:f>
              <c:strCache>
                <c:ptCount val="2"/>
                <c:pt idx="1">
                  <c:v>азот, кг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Лист6!$A$6:$A$16</c:f>
              <c:strCache>
                <c:ptCount val="11"/>
                <c:pt idx="0">
                  <c:v>Дарья-контроль</c:v>
                </c:pt>
                <c:pt idx="1">
                  <c:v>Сударыня</c:v>
                </c:pt>
                <c:pt idx="2">
                  <c:v>Каменка </c:v>
                </c:pt>
                <c:pt idx="3">
                  <c:v>Ладья</c:v>
                </c:pt>
                <c:pt idx="4">
                  <c:v>Любава</c:v>
                </c:pt>
                <c:pt idx="5">
                  <c:v>Злата</c:v>
                </c:pt>
                <c:pt idx="6">
                  <c:v>Агата</c:v>
                </c:pt>
                <c:pt idx="7">
                  <c:v>Лиза</c:v>
                </c:pt>
                <c:pt idx="8">
                  <c:v>Экстра</c:v>
                </c:pt>
                <c:pt idx="9">
                  <c:v>Иргина</c:v>
                </c:pt>
                <c:pt idx="10">
                  <c:v>Екатерина </c:v>
                </c:pt>
              </c:strCache>
            </c:strRef>
          </c:cat>
          <c:val>
            <c:numRef>
              <c:f>Лист6!$B$6:$B$16</c:f>
              <c:numCache>
                <c:formatCode>0.0</c:formatCode>
                <c:ptCount val="11"/>
                <c:pt idx="0">
                  <c:v>10.842857142857143</c:v>
                </c:pt>
                <c:pt idx="1">
                  <c:v>13.718749999999998</c:v>
                </c:pt>
                <c:pt idx="2">
                  <c:v>12.526881720430103</c:v>
                </c:pt>
                <c:pt idx="3">
                  <c:v>12.23170731707317</c:v>
                </c:pt>
                <c:pt idx="4">
                  <c:v>12.1566265060241</c:v>
                </c:pt>
                <c:pt idx="5">
                  <c:v>13.6</c:v>
                </c:pt>
                <c:pt idx="6">
                  <c:v>12.086956521739133</c:v>
                </c:pt>
                <c:pt idx="7">
                  <c:v>15.324675324675324</c:v>
                </c:pt>
                <c:pt idx="8">
                  <c:v>13.068965517241383</c:v>
                </c:pt>
                <c:pt idx="9">
                  <c:v>13.015625000000002</c:v>
                </c:pt>
                <c:pt idx="10">
                  <c:v>13.806451612903228</c:v>
                </c:pt>
              </c:numCache>
            </c:numRef>
          </c:val>
        </c:ser>
        <c:ser>
          <c:idx val="1"/>
          <c:order val="1"/>
          <c:tx>
            <c:strRef>
              <c:f>Лист6!$C$4:$C$5</c:f>
              <c:strCache>
                <c:ptCount val="2"/>
                <c:pt idx="1">
                  <c:v>фосфор, кг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Лист6!$A$6:$A$16</c:f>
              <c:strCache>
                <c:ptCount val="11"/>
                <c:pt idx="0">
                  <c:v>Дарья-контроль</c:v>
                </c:pt>
                <c:pt idx="1">
                  <c:v>Сударыня</c:v>
                </c:pt>
                <c:pt idx="2">
                  <c:v>Каменка </c:v>
                </c:pt>
                <c:pt idx="3">
                  <c:v>Ладья</c:v>
                </c:pt>
                <c:pt idx="4">
                  <c:v>Любава</c:v>
                </c:pt>
                <c:pt idx="5">
                  <c:v>Злата</c:v>
                </c:pt>
                <c:pt idx="6">
                  <c:v>Агата</c:v>
                </c:pt>
                <c:pt idx="7">
                  <c:v>Лиза</c:v>
                </c:pt>
                <c:pt idx="8">
                  <c:v>Экстра</c:v>
                </c:pt>
                <c:pt idx="9">
                  <c:v>Иргина</c:v>
                </c:pt>
                <c:pt idx="10">
                  <c:v>Екатерина </c:v>
                </c:pt>
              </c:strCache>
            </c:strRef>
          </c:cat>
          <c:val>
            <c:numRef>
              <c:f>Лист6!$C$6:$C$16</c:f>
              <c:numCache>
                <c:formatCode>0.0</c:formatCode>
                <c:ptCount val="11"/>
                <c:pt idx="0">
                  <c:v>24.3</c:v>
                </c:pt>
                <c:pt idx="1">
                  <c:v>26.197916666666671</c:v>
                </c:pt>
                <c:pt idx="2">
                  <c:v>22.333333333333325</c:v>
                </c:pt>
                <c:pt idx="3">
                  <c:v>24.45121951219512</c:v>
                </c:pt>
                <c:pt idx="4">
                  <c:v>24.734939759036145</c:v>
                </c:pt>
                <c:pt idx="5">
                  <c:v>25.306666666666668</c:v>
                </c:pt>
                <c:pt idx="6">
                  <c:v>27.423913043478262</c:v>
                </c:pt>
                <c:pt idx="7">
                  <c:v>26.051948051948056</c:v>
                </c:pt>
                <c:pt idx="8">
                  <c:v>25.758620689655171</c:v>
                </c:pt>
                <c:pt idx="9">
                  <c:v>21.281249999999989</c:v>
                </c:pt>
                <c:pt idx="10">
                  <c:v>22.63440860215054</c:v>
                </c:pt>
              </c:numCache>
            </c:numRef>
          </c:val>
        </c:ser>
        <c:ser>
          <c:idx val="2"/>
          <c:order val="2"/>
          <c:tx>
            <c:strRef>
              <c:f>Лист6!$D$4:$D$5</c:f>
              <c:strCache>
                <c:ptCount val="2"/>
                <c:pt idx="1">
                  <c:v>калий, кг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Лист6!$A$6:$A$16</c:f>
              <c:strCache>
                <c:ptCount val="11"/>
                <c:pt idx="0">
                  <c:v>Дарья-контроль</c:v>
                </c:pt>
                <c:pt idx="1">
                  <c:v>Сударыня</c:v>
                </c:pt>
                <c:pt idx="2">
                  <c:v>Каменка </c:v>
                </c:pt>
                <c:pt idx="3">
                  <c:v>Ладья</c:v>
                </c:pt>
                <c:pt idx="4">
                  <c:v>Любава</c:v>
                </c:pt>
                <c:pt idx="5">
                  <c:v>Злата</c:v>
                </c:pt>
                <c:pt idx="6">
                  <c:v>Агата</c:v>
                </c:pt>
                <c:pt idx="7">
                  <c:v>Лиза</c:v>
                </c:pt>
                <c:pt idx="8">
                  <c:v>Экстра</c:v>
                </c:pt>
                <c:pt idx="9">
                  <c:v>Иргина</c:v>
                </c:pt>
                <c:pt idx="10">
                  <c:v>Екатерина </c:v>
                </c:pt>
              </c:strCache>
            </c:strRef>
          </c:cat>
          <c:val>
            <c:numRef>
              <c:f>Лист6!$D$6:$D$16</c:f>
              <c:numCache>
                <c:formatCode>0.0</c:formatCode>
                <c:ptCount val="11"/>
                <c:pt idx="0">
                  <c:v>6.1285714285714272</c:v>
                </c:pt>
                <c:pt idx="1">
                  <c:v>7.0104166666666661</c:v>
                </c:pt>
                <c:pt idx="2">
                  <c:v>7.096774193548387</c:v>
                </c:pt>
                <c:pt idx="3">
                  <c:v>5.2682926829268313</c:v>
                </c:pt>
                <c:pt idx="4">
                  <c:v>6.2771084337349405</c:v>
                </c:pt>
                <c:pt idx="5">
                  <c:v>7.64</c:v>
                </c:pt>
                <c:pt idx="6">
                  <c:v>6.4565217391304364</c:v>
                </c:pt>
                <c:pt idx="7">
                  <c:v>7.3506493506493511</c:v>
                </c:pt>
                <c:pt idx="8">
                  <c:v>7.9310344827586228</c:v>
                </c:pt>
                <c:pt idx="9">
                  <c:v>8.2812499999999982</c:v>
                </c:pt>
                <c:pt idx="10">
                  <c:v>8.2795698924731198</c:v>
                </c:pt>
              </c:numCache>
            </c:numRef>
          </c:val>
        </c:ser>
        <c:dLbls/>
        <c:gapWidth val="219"/>
        <c:overlap val="-27"/>
        <c:axId val="75818496"/>
        <c:axId val="75820032"/>
      </c:barChart>
      <c:catAx>
        <c:axId val="7581849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5820032"/>
        <c:crosses val="autoZero"/>
        <c:auto val="1"/>
        <c:lblAlgn val="ctr"/>
        <c:lblOffset val="100"/>
      </c:catAx>
      <c:valAx>
        <c:axId val="7582003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581849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ru-RU"/>
    </a:p>
  </c:txPr>
  <c:externalData r:id="rId1"/>
</c:chartSpac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B9F93E-15A9-42C3-A3F2-5A3F60742B8C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5D6058-6EFB-4760-AC75-66F4763698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96860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810AD7-D692-481D-B232-F02AD773A262}" type="datetimeFigureOut">
              <a:rPr lang="ru-RU" smtClean="0"/>
              <a:pPr/>
              <a:t>26.02.2019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C7190C-E493-463D-9345-0BC9D18C95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7374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C7190C-E493-463D-9345-0BC9D18C95A2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1058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C7190C-E493-463D-9345-0BC9D18C95A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9513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A255B-0031-4145-9516-E971AE9FC1FB}" type="datetime1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5766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72C2-24A7-4B03-BB02-A91245B283E7}" type="datetime1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421634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72C2-24A7-4B03-BB02-A91245B283E7}" type="datetime1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42262028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72C2-24A7-4B03-BB02-A91245B283E7}" type="datetime1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5536328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72C2-24A7-4B03-BB02-A91245B283E7}" type="datetime1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2155918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72C2-24A7-4B03-BB02-A91245B283E7}" type="datetime1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7241855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646A7-7AAF-449A-A579-86C9739F836B}" type="datetime1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8856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9A630-D08E-4CAA-B426-178134109BB3}" type="datetime1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1100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6C679-BA1C-4320-857D-51506B7AA90D}" type="datetime1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1984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83A48-766B-43B8-B5E1-A5A65DDEFC71}" type="datetime1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615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A0F7-BBA7-456A-893B-60FAAB8C6825}" type="datetime1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48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68113-A140-4F28-A96D-BAE6FA49C2B0}" type="datetime1">
              <a:rPr lang="ru-RU" smtClean="0"/>
              <a:pPr/>
              <a:t>26.02.2019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5686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C2C10-C1D8-49F9-87A7-101B5C3AA1B9}" type="datetime1">
              <a:rPr lang="ru-RU" smtClean="0"/>
              <a:pPr/>
              <a:t>26.02.2019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936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84F50-274E-4477-BDBA-64A7C52C47B6}" type="datetime1">
              <a:rPr lang="ru-RU" smtClean="0"/>
              <a:pPr/>
              <a:t>26.02.2019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1265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DBD07-E93A-43B2-977D-6E3D15E790D7}" type="datetime1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5344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0184-C7D3-4A5F-A83C-8FFAD3AF64AE}" type="datetime1">
              <a:rPr lang="ru-RU" smtClean="0"/>
              <a:pPr/>
              <a:t>26.02.2019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0462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B72C2-24A7-4B03-BB02-A91245B283E7}" type="datetime1">
              <a:rPr lang="ru-RU" smtClean="0"/>
              <a:pPr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0822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ctrTitle"/>
          </p:nvPr>
        </p:nvSpPr>
        <p:spPr>
          <a:xfrm>
            <a:off x="611560" y="3933056"/>
            <a:ext cx="6120680" cy="1152128"/>
          </a:xfrm>
        </p:spPr>
        <p:txBody>
          <a:bodyPr>
            <a:noAutofit/>
          </a:bodyPr>
          <a:lstStyle/>
          <a:p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7604" y="1700808"/>
            <a:ext cx="7128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Comic Sans MS" panose="030F0702030302020204" pitchFamily="66" charset="0"/>
              </a:rPr>
              <a:t>Влияние сорта яровой пшеницы на вынос основных элементов питания.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98688" y="3861048"/>
            <a:ext cx="33466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dirty="0" smtClean="0">
                <a:latin typeface="Comic Sans MS" panose="030F0702030302020204" pitchFamily="66" charset="0"/>
              </a:rPr>
              <a:t>научный </a:t>
            </a:r>
            <a:r>
              <a:rPr lang="ru-RU" dirty="0">
                <a:latin typeface="Comic Sans MS" panose="030F0702030302020204" pitchFamily="66" charset="0"/>
              </a:rPr>
              <a:t>сотрудник</a:t>
            </a:r>
          </a:p>
          <a:p>
            <a:pPr algn="ctr">
              <a:spcBef>
                <a:spcPct val="0"/>
              </a:spcBef>
            </a:pPr>
            <a:r>
              <a:rPr lang="ru-RU" dirty="0" smtClean="0">
                <a:latin typeface="Comic Sans MS" panose="030F0702030302020204" pitchFamily="66" charset="0"/>
              </a:rPr>
              <a:t>Ярославского </a:t>
            </a:r>
            <a:r>
              <a:rPr lang="ru-RU" dirty="0">
                <a:latin typeface="Comic Sans MS" panose="030F0702030302020204" pitchFamily="66" charset="0"/>
              </a:rPr>
              <a:t>НИИЖК – </a:t>
            </a:r>
            <a:r>
              <a:rPr lang="ru-RU" dirty="0" smtClean="0">
                <a:latin typeface="Comic Sans MS" panose="030F0702030302020204" pitchFamily="66" charset="0"/>
              </a:rPr>
              <a:t>филиала ФНЦ </a:t>
            </a:r>
            <a:r>
              <a:rPr lang="ru-RU" dirty="0">
                <a:latin typeface="Comic Sans MS" panose="030F0702030302020204" pitchFamily="66" charset="0"/>
              </a:rPr>
              <a:t>«ВИК им. </a:t>
            </a:r>
            <a:r>
              <a:rPr lang="ru-RU" dirty="0" err="1">
                <a:latin typeface="Comic Sans MS" panose="030F0702030302020204" pitchFamily="66" charset="0"/>
              </a:rPr>
              <a:t>В.Р.Вильямса</a:t>
            </a:r>
            <a:r>
              <a:rPr lang="ru-RU" dirty="0" smtClean="0">
                <a:latin typeface="Comic Sans MS" panose="030F0702030302020204" pitchFamily="66" charset="0"/>
              </a:rPr>
              <a:t>»</a:t>
            </a:r>
          </a:p>
          <a:p>
            <a:pPr algn="ctr">
              <a:spcBef>
                <a:spcPct val="0"/>
              </a:spcBef>
            </a:pPr>
            <a:r>
              <a:rPr lang="ru-RU" dirty="0" smtClean="0">
                <a:latin typeface="Comic Sans MS" panose="030F0702030302020204" pitchFamily="66" charset="0"/>
              </a:rPr>
              <a:t>Цвик Галина Сергеевна</a:t>
            </a:r>
          </a:p>
        </p:txBody>
      </p:sp>
    </p:spTree>
    <p:extLst>
      <p:ext uri="{BB962C8B-B14F-4D97-AF65-F5344CB8AC3E}">
        <p14:creationId xmlns:p14="http://schemas.microsoft.com/office/powerpoint/2010/main" xmlns="" val="316735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b="1" smtClean="0"/>
              <a:pPr/>
              <a:t>10</a:t>
            </a:fld>
            <a:endParaRPr lang="ru-RU" b="1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50058320"/>
              </p:ext>
            </p:extLst>
          </p:nvPr>
        </p:nvGraphicFramePr>
        <p:xfrm>
          <a:off x="1187624" y="1484787"/>
          <a:ext cx="7056782" cy="50374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064"/>
                <a:gridCol w="1656184"/>
                <a:gridCol w="1214430"/>
                <a:gridCol w="1203368"/>
                <a:gridCol w="1203368"/>
                <a:gridCol w="1203368"/>
              </a:tblGrid>
              <a:tr h="66858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№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Сорт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Побочная продукция</a:t>
                      </a:r>
                    </a:p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(солома), т/га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/>
                        <a:t>Вынос элементов питания с соломой, </a:t>
                      </a: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latin typeface="+mn-lt"/>
                          <a:cs typeface="Times New Roman" panose="02020603050405020304" pitchFamily="18" charset="0"/>
                        </a:rPr>
                        <a:t>(в абсолютно сухом состоянии)</a:t>
                      </a:r>
                    </a:p>
                    <a:p>
                      <a:pPr algn="ctr" fontAlgn="ctr"/>
                      <a:r>
                        <a:rPr lang="ru-RU" sz="1400" b="0" u="none" strike="noStrike" dirty="0" smtClean="0">
                          <a:effectLst/>
                        </a:rPr>
                        <a:t>кг/га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84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азот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фосфор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калий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126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Дарья-контроль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ru-RU" sz="1400" u="none" strike="noStrike" dirty="0" smtClean="0">
                          <a:effectLst/>
                        </a:rPr>
                        <a:t>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11,9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26,0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21,7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9126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Сударыня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ru-RU" sz="1400" u="none" strike="noStrike" dirty="0" smtClean="0">
                          <a:effectLst/>
                        </a:rPr>
                        <a:t>3,9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20,0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32,4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44,0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39126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Каменка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ru-RU" sz="1400" u="none" strike="noStrike" dirty="0" smtClean="0">
                          <a:effectLst/>
                        </a:rPr>
                        <a:t>3,9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33,8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49,6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9126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Ладья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ru-RU" sz="1400" u="none" strike="noStrike" dirty="0" smtClean="0">
                          <a:effectLst/>
                        </a:rPr>
                        <a:t>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9,9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33,2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30,1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9126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Любава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ru-RU" sz="1400" u="none" strike="noStrike" dirty="0" smtClean="0">
                          <a:effectLst/>
                        </a:rPr>
                        <a:t>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12,5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40,7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36,7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9126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Злата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ru-RU" sz="1400" u="none" strike="noStrike" dirty="0" smtClean="0">
                          <a:effectLst/>
                        </a:rPr>
                        <a:t>3,5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10,9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39,7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38,1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9126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Агата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ru-RU" sz="1400" u="none" strike="noStrike" dirty="0" smtClean="0">
                          <a:effectLst/>
                        </a:rPr>
                        <a:t>4,1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8,1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38,2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31,6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9126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Лиза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ru-RU" sz="1400" u="none" strike="noStrike" dirty="0" smtClean="0">
                          <a:effectLst/>
                        </a:rPr>
                        <a:t>3,6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14,2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46,8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39,4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9126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Экстра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ru-RU" sz="1400" u="none" strike="noStrike" dirty="0" smtClean="0">
                          <a:effectLst/>
                        </a:rPr>
                        <a:t>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14,9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38,0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44,4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9126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10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Иргина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ru-RU" sz="1400" u="none" strike="noStrike" dirty="0" smtClean="0">
                          <a:effectLst/>
                        </a:rPr>
                        <a:t>3,9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20,4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38,7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41,1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9126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11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Екатерина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ru-RU" sz="1400" u="none" strike="noStrike" dirty="0" smtClean="0">
                          <a:effectLst/>
                        </a:rPr>
                        <a:t>4,3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15,7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42,6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54,5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096206" y="647179"/>
            <a:ext cx="72922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4625" algn="just"/>
            <a:r>
              <a:rPr lang="ru-RU" b="1" dirty="0" smtClean="0"/>
              <a:t>Выход побочной продукции </a:t>
            </a:r>
            <a:r>
              <a:rPr lang="ru-RU" b="1" dirty="0"/>
              <a:t>яровой </a:t>
            </a:r>
            <a:r>
              <a:rPr lang="ru-RU" b="1" dirty="0" smtClean="0"/>
              <a:t>пшеницы и вынос макроэлементов с соломой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2777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b="1" smtClean="0"/>
              <a:pPr/>
              <a:t>11</a:t>
            </a:fld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58054" y="829742"/>
            <a:ext cx="71904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Суммарный вынос элементов питания с прямой и побочной продукцией яровой пшеницы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89545737"/>
              </p:ext>
            </p:extLst>
          </p:nvPr>
        </p:nvGraphicFramePr>
        <p:xfrm>
          <a:off x="1558054" y="1493661"/>
          <a:ext cx="6840760" cy="50367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9897"/>
                <a:gridCol w="2166407"/>
                <a:gridCol w="1368152"/>
                <a:gridCol w="1368152"/>
                <a:gridCol w="1368152"/>
              </a:tblGrid>
              <a:tr h="19421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№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Сорт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400" b="0" dirty="0" smtClean="0"/>
                        <a:t>Вынос элементов питания с прямой и побочной продукцией, </a:t>
                      </a: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latin typeface="+mn-lt"/>
                          <a:cs typeface="Times New Roman" panose="02020603050405020304" pitchFamily="18" charset="0"/>
                        </a:rPr>
                        <a:t>(в абсолютно сухом состоянии)</a:t>
                      </a:r>
                    </a:p>
                    <a:p>
                      <a:pPr algn="ctr" fontAlgn="ctr"/>
                      <a:r>
                        <a:rPr lang="ru-RU" sz="1400" b="0" u="none" strike="noStrike" dirty="0" smtClean="0">
                          <a:effectLst/>
                        </a:rPr>
                        <a:t>кг/га</a:t>
                      </a: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68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азот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фосфор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>
                          <a:effectLst/>
                        </a:rPr>
                        <a:t>калий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86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Дарья-контроль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75,9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170,1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42,9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Сударыня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131,7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251,5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67,3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Каменка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116,5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207,7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66,0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421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Ладья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100,3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200,5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43,2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421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Любава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100,9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205,3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52,1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421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Злата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102,0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189,8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57,3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421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Агата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111,2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252,3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59,4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421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Лиза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118,0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200,6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56,6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421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Экстра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113,7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224,1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69,0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19421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10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Иргина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83,3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136,2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53,0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536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11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Екатерина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128,4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210,5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77,0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b="1" u="none" strike="noStrike" dirty="0" smtClean="0">
                          <a:effectLst/>
                        </a:rPr>
                        <a:t>В </a:t>
                      </a:r>
                      <a:r>
                        <a:rPr lang="ru-RU" sz="1400" b="1" u="none" strike="noStrike" dirty="0">
                          <a:effectLst/>
                        </a:rPr>
                        <a:t>среднем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b="1" u="none" strike="noStrike" dirty="0">
                          <a:effectLst/>
                        </a:rPr>
                        <a:t>107,4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b="1" u="none" strike="noStrike" dirty="0">
                          <a:effectLst/>
                        </a:rPr>
                        <a:t>204,4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b="1" u="none" strike="noStrike" dirty="0">
                          <a:effectLst/>
                        </a:rPr>
                        <a:t>58,5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48" marR="9248" marT="924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2975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8200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b="1" smtClean="0"/>
              <a:pPr/>
              <a:t>12</a:t>
            </a:fld>
            <a:endParaRPr lang="ru-RU" b="1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94708284"/>
              </p:ext>
            </p:extLst>
          </p:nvPr>
        </p:nvGraphicFramePr>
        <p:xfrm>
          <a:off x="951693" y="620688"/>
          <a:ext cx="8064896" cy="5823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971600" y="188640"/>
            <a:ext cx="76105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Средневзвешенный вынос макроэлементов с прямой и побочной продукцией яровой пшеницы, кг/т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 l="75220" t="66406" r="17642" b="20898"/>
          <a:stretch>
            <a:fillRect/>
          </a:stretch>
        </p:blipFill>
        <p:spPr bwMode="auto">
          <a:xfrm>
            <a:off x="428596" y="5572140"/>
            <a:ext cx="8572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17647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5287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2415" y="1268760"/>
            <a:ext cx="6591985" cy="4642462"/>
          </a:xfrm>
        </p:spPr>
        <p:txBody>
          <a:bodyPr/>
          <a:lstStyle/>
          <a:p>
            <a:pPr algn="just"/>
            <a:r>
              <a:rPr lang="ru-RU" dirty="0"/>
              <a:t>Содержание азота и фосфора значительно выше в </a:t>
            </a:r>
            <a:r>
              <a:rPr lang="ru-RU" dirty="0" smtClean="0"/>
              <a:t>хозяйственно ценной </a:t>
            </a:r>
            <a:r>
              <a:rPr lang="ru-RU" dirty="0"/>
              <a:t>части урожая, чем в соломе. </a:t>
            </a:r>
            <a:r>
              <a:rPr lang="ru-RU" dirty="0" smtClean="0"/>
              <a:t>Калия содержится больше в </a:t>
            </a:r>
            <a:r>
              <a:rPr lang="ru-RU" dirty="0"/>
              <a:t>соломе, чем в </a:t>
            </a:r>
            <a:r>
              <a:rPr lang="ru-RU" dirty="0" smtClean="0"/>
              <a:t>товарной </a:t>
            </a:r>
            <a:r>
              <a:rPr lang="ru-RU" dirty="0"/>
              <a:t>части урожая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Сорт Сударыня сформировал высокий урожай зерна 5,7 т/га и </a:t>
            </a:r>
            <a:r>
              <a:rPr lang="ru-RU" dirty="0" smtClean="0"/>
              <a:t>вынес с ним максимальное количество макроэлементов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 smtClean="0"/>
              <a:t>Сорт Лиза, Сударыня и Экстра для формирования средневзвешенного выхода продукции требуют большое количество питательных веществ</a:t>
            </a:r>
          </a:p>
          <a:p>
            <a:r>
              <a:rPr lang="ru-RU" dirty="0" smtClean="0"/>
              <a:t>Наименее требовательными </a:t>
            </a:r>
            <a:r>
              <a:rPr lang="ru-RU" dirty="0" smtClean="0"/>
              <a:t>для формирования средневзвешенного выхода продукции </a:t>
            </a:r>
            <a:r>
              <a:rPr lang="ru-RU" dirty="0" smtClean="0"/>
              <a:t> оказались сорт Дарья, Ладья и Каменка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b="1" smtClean="0"/>
              <a:pPr/>
              <a:t>13</a:t>
            </a:fld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6315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b="1" dirty="0" smtClean="0"/>
              <a:t>15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67323" y="1124744"/>
            <a:ext cx="69127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Благодарю за внимание!!</a:t>
            </a:r>
            <a:endParaRPr lang="ru-RU" sz="4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502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1" smtClean="0"/>
              <a:pPr/>
              <a:t>2</a:t>
            </a:fld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488950"/>
            <a:ext cx="8229600" cy="57610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800" b="1" dirty="0" smtClean="0"/>
              <a:t>        </a:t>
            </a:r>
            <a:endParaRPr lang="ru-RU" sz="38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474" t="-887" r="152" b="887"/>
          <a:stretch/>
        </p:blipFill>
        <p:spPr>
          <a:xfrm>
            <a:off x="1691680" y="480951"/>
            <a:ext cx="4332776" cy="288851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762" t="729" r="1864" b="-729"/>
          <a:stretch/>
        </p:blipFill>
        <p:spPr>
          <a:xfrm>
            <a:off x="3419872" y="3540753"/>
            <a:ext cx="4551848" cy="3089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9255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000" b="1" smtClean="0"/>
              <a:pPr/>
              <a:t>3</a:t>
            </a:fld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14400" y="188913"/>
            <a:ext cx="8229600" cy="6408737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600" b="1" dirty="0" smtClean="0"/>
              <a:t>2.</a:t>
            </a:r>
            <a:r>
              <a:rPr lang="ru-RU" sz="2800" b="1" dirty="0" smtClean="0"/>
              <a:t> </a:t>
            </a:r>
            <a:r>
              <a:rPr lang="ru-RU" sz="2600" b="1" dirty="0" smtClean="0"/>
              <a:t>Программа исследований</a:t>
            </a:r>
            <a:r>
              <a:rPr lang="ru-RU" sz="2800" b="1" dirty="0" smtClean="0"/>
              <a:t>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800" dirty="0"/>
          </a:p>
          <a:p>
            <a:pPr marL="0" indent="446088" algn="just">
              <a:spcBef>
                <a:spcPts val="0"/>
              </a:spcBef>
              <a:buNone/>
            </a:pPr>
            <a:r>
              <a:rPr lang="ru-RU" sz="2000" b="1" dirty="0" smtClean="0"/>
              <a:t>Цель работы:</a:t>
            </a:r>
            <a:r>
              <a:rPr lang="ru-RU" sz="2000" dirty="0" smtClean="0"/>
              <a:t> определение выноса элементов </a:t>
            </a:r>
            <a:r>
              <a:rPr lang="ru-RU" sz="2000" dirty="0"/>
              <a:t>питания с урожаем прямой и побочной продукции высокопродуктивными </a:t>
            </a:r>
            <a:r>
              <a:rPr lang="ru-RU" sz="2000" dirty="0" smtClean="0"/>
              <a:t>сортами  яровой пшеницы при возделывании их по интенсивной технологии в зернотравяных севооборотах на дерново-подзолистой почве в Ярославской области. </a:t>
            </a:r>
            <a:endParaRPr lang="ru-RU" sz="2000" dirty="0"/>
          </a:p>
          <a:p>
            <a:pPr marL="0" indent="446088" algn="just">
              <a:spcBef>
                <a:spcPts val="0"/>
              </a:spcBef>
              <a:buNone/>
            </a:pPr>
            <a:r>
              <a:rPr lang="ru-RU" sz="2000" b="1" dirty="0" smtClean="0"/>
              <a:t>Объекты исследований</a:t>
            </a:r>
            <a:r>
              <a:rPr lang="ru-RU" sz="2000" dirty="0" smtClean="0"/>
              <a:t>: перспективные сорта яровой пшеницы </a:t>
            </a:r>
            <a:r>
              <a:rPr lang="ru-RU" sz="2000" dirty="0" err="1" smtClean="0"/>
              <a:t>интродуцированные</a:t>
            </a:r>
            <a:r>
              <a:rPr lang="ru-RU" sz="2000" dirty="0" smtClean="0"/>
              <a:t> в Ярославскую область. Сорта изучаемые </a:t>
            </a:r>
            <a:r>
              <a:rPr lang="ru-RU" sz="2000" dirty="0"/>
              <a:t>в </a:t>
            </a:r>
            <a:r>
              <a:rPr lang="ru-RU" sz="2000" dirty="0" smtClean="0"/>
              <a:t>опыте, </a:t>
            </a:r>
            <a:r>
              <a:rPr lang="ru-RU" sz="2000" dirty="0"/>
              <a:t>селекции известных научных организаций РФ и РБ: «Верхневолжского ФАНЦ», Московского НИИСХ «</a:t>
            </a:r>
            <a:r>
              <a:rPr lang="ru-RU" sz="2000" dirty="0" err="1"/>
              <a:t>Немчиновка</a:t>
            </a:r>
            <a:r>
              <a:rPr lang="ru-RU" sz="2000" dirty="0"/>
              <a:t>», Рязанского НИИСХ</a:t>
            </a:r>
            <a:r>
              <a:rPr lang="ru-RU" sz="2000" dirty="0" smtClean="0"/>
              <a:t>, Ульяновского НИИСХ, </a:t>
            </a:r>
            <a:r>
              <a:rPr lang="ru-RU" sz="2000" dirty="0"/>
              <a:t>Уральского НИИСХ, </a:t>
            </a:r>
            <a:r>
              <a:rPr lang="ru-RU" sz="2000" dirty="0" smtClean="0"/>
              <a:t>«</a:t>
            </a:r>
            <a:r>
              <a:rPr lang="ru-RU" sz="2000" dirty="0"/>
              <a:t>НПЦ НАН </a:t>
            </a:r>
            <a:r>
              <a:rPr lang="ru-RU" sz="2000" dirty="0" smtClean="0"/>
              <a:t>Беларуси по земледелию» </a:t>
            </a:r>
            <a:r>
              <a:rPr lang="ru-RU" sz="2000" dirty="0"/>
              <a:t>и </a:t>
            </a:r>
            <a:r>
              <a:rPr lang="ru-RU" sz="2000" dirty="0" smtClean="0"/>
              <a:t>других.</a:t>
            </a:r>
          </a:p>
          <a:p>
            <a:pPr marL="0" indent="446088" algn="just">
              <a:spcBef>
                <a:spcPts val="0"/>
              </a:spcBef>
              <a:buNone/>
            </a:pPr>
            <a:r>
              <a:rPr lang="ru-RU" sz="2000" b="1" dirty="0" smtClean="0"/>
              <a:t>Задачи исследований:</a:t>
            </a:r>
            <a:r>
              <a:rPr lang="ru-RU" sz="2000" dirty="0" smtClean="0"/>
              <a:t> изучить вынос макроэлементов с урожаем прямой и побочной продукции различных сортов яровой пшеницы при интенсивном агрофоне в агроклиматических условиях региона.       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55537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539552" y="365125"/>
            <a:ext cx="8029773" cy="5746750"/>
          </a:xfrm>
          <a:noFill/>
          <a:ln>
            <a:noFill/>
          </a:ln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dirty="0" smtClean="0">
                <a:solidFill>
                  <a:schemeClr val="tx1"/>
                </a:solidFill>
                <a:cs typeface="Calibri" panose="020F0502020204030204" pitchFamily="34" charset="0"/>
              </a:rPr>
              <a:t>	3. Схема, методика и условия проведения опыта</a:t>
            </a:r>
            <a:endParaRPr lang="ru-RU" sz="2000" dirty="0">
              <a:solidFill>
                <a:schemeClr val="tx1"/>
              </a:solidFill>
            </a:endParaRPr>
          </a:p>
          <a:p>
            <a:pPr marL="457200" lvl="1" indent="0" algn="just">
              <a:spcBef>
                <a:spcPts val="0"/>
              </a:spcBef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457200" lvl="1" indent="434975" algn="just"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</a:rPr>
              <a:t>Почва опытного участка (земли ФГУП «</a:t>
            </a:r>
            <a:r>
              <a:rPr lang="ru-RU" dirty="0" err="1" smtClean="0">
                <a:solidFill>
                  <a:schemeClr val="tx1"/>
                </a:solidFill>
              </a:rPr>
              <a:t>Григорьевское</a:t>
            </a:r>
            <a:r>
              <a:rPr lang="ru-RU" dirty="0" smtClean="0">
                <a:solidFill>
                  <a:schemeClr val="tx1"/>
                </a:solidFill>
              </a:rPr>
              <a:t>») </a:t>
            </a:r>
            <a:r>
              <a:rPr lang="ru-RU" dirty="0" err="1" smtClean="0">
                <a:solidFill>
                  <a:schemeClr val="tx1"/>
                </a:solidFill>
              </a:rPr>
              <a:t>дерново</a:t>
            </a:r>
            <a:r>
              <a:rPr lang="ru-RU" dirty="0" smtClean="0">
                <a:solidFill>
                  <a:schemeClr val="tx1"/>
                </a:solidFill>
              </a:rPr>
              <a:t> - подзолистая среднесуглинистая, в пахотном слое характеризовалась слабой кислотностью близкой к нейтральной (рН – 5,8), средним содержанием гумуса (</a:t>
            </a:r>
            <a:r>
              <a:rPr lang="ru-RU" dirty="0">
                <a:solidFill>
                  <a:schemeClr val="tx1"/>
                </a:solidFill>
              </a:rPr>
              <a:t>2,75</a:t>
            </a:r>
            <a:r>
              <a:rPr lang="ru-RU" dirty="0" smtClean="0">
                <a:solidFill>
                  <a:schemeClr val="tx1"/>
                </a:solidFill>
              </a:rPr>
              <a:t>%), очень высоким - подвижного фосфора (336 мг/кг), средним – обменного калия (113 мг/кг). Предшественник – озимая пшеница.</a:t>
            </a:r>
          </a:p>
          <a:p>
            <a:pPr marL="457200" lvl="1" indent="0" algn="just">
              <a:spcBef>
                <a:spcPts val="0"/>
              </a:spcBef>
              <a:buNone/>
            </a:pPr>
            <a:endParaRPr lang="ru-RU" b="1" dirty="0" smtClean="0"/>
          </a:p>
          <a:p>
            <a:pPr marL="457200" lvl="1" indent="0" algn="just">
              <a:spcBef>
                <a:spcPts val="0"/>
              </a:spcBef>
              <a:buNone/>
            </a:pPr>
            <a:r>
              <a:rPr lang="ru-RU" b="1" dirty="0" smtClean="0"/>
              <a:t>Опыт </a:t>
            </a:r>
            <a:r>
              <a:rPr lang="ru-RU" i="1" dirty="0"/>
              <a:t>«Экологическая и хозяйственно – биологическая оценка интенсивных сортов пшеницы яровой</a:t>
            </a:r>
            <a:r>
              <a:rPr lang="ru-RU" i="1" dirty="0" smtClean="0"/>
              <a:t>».</a:t>
            </a:r>
          </a:p>
          <a:p>
            <a:pPr marL="457200" lvl="1" indent="0" algn="just">
              <a:spcBef>
                <a:spcPts val="0"/>
              </a:spcBef>
              <a:buNone/>
            </a:pPr>
            <a:r>
              <a:rPr lang="ru-RU" b="1" dirty="0" smtClean="0"/>
              <a:t>               Варианты опыта: </a:t>
            </a:r>
          </a:p>
          <a:p>
            <a:pPr marL="457200" lvl="1" indent="0" algn="just">
              <a:spcBef>
                <a:spcPts val="0"/>
              </a:spcBef>
              <a:buNone/>
            </a:pPr>
            <a:endParaRPr lang="ru-RU" b="1" dirty="0" smtClean="0"/>
          </a:p>
          <a:p>
            <a:pPr marL="804863" lvl="3" indent="0" algn="just">
              <a:spcBef>
                <a:spcPts val="0"/>
              </a:spcBef>
              <a:buNone/>
            </a:pPr>
            <a:r>
              <a:rPr lang="ru-RU" sz="1600" b="1" dirty="0" smtClean="0"/>
              <a:t>1.</a:t>
            </a:r>
            <a:r>
              <a:rPr lang="ru-RU" sz="1600" dirty="0" smtClean="0"/>
              <a:t>Сорт «Дарья» - </a:t>
            </a:r>
            <a:r>
              <a:rPr lang="ru-RU" sz="1600" b="1" dirty="0" smtClean="0"/>
              <a:t>контроль</a:t>
            </a:r>
            <a:r>
              <a:rPr lang="ru-RU" sz="1600" dirty="0" smtClean="0"/>
              <a:t>; </a:t>
            </a:r>
          </a:p>
          <a:p>
            <a:pPr marL="804863" lvl="3" indent="0" algn="just">
              <a:spcBef>
                <a:spcPts val="0"/>
              </a:spcBef>
              <a:buNone/>
            </a:pPr>
            <a:r>
              <a:rPr lang="ru-RU" sz="1600" b="1" dirty="0" smtClean="0"/>
              <a:t>2.</a:t>
            </a:r>
            <a:r>
              <a:rPr lang="ru-RU" sz="1600" dirty="0" smtClean="0"/>
              <a:t> Сорт «Сударыня»; </a:t>
            </a:r>
          </a:p>
          <a:p>
            <a:pPr marL="804863" lvl="3" indent="0" algn="just">
              <a:spcBef>
                <a:spcPts val="0"/>
              </a:spcBef>
              <a:buNone/>
            </a:pPr>
            <a:r>
              <a:rPr lang="ru-RU" sz="1600" b="1" dirty="0" smtClean="0"/>
              <a:t>3.</a:t>
            </a:r>
            <a:r>
              <a:rPr lang="ru-RU" sz="1600" dirty="0" smtClean="0"/>
              <a:t> Сорт «Каменка»; </a:t>
            </a:r>
          </a:p>
          <a:p>
            <a:pPr marL="804863" lvl="3" indent="0" algn="just">
              <a:spcBef>
                <a:spcPts val="0"/>
              </a:spcBef>
              <a:buNone/>
            </a:pPr>
            <a:r>
              <a:rPr lang="ru-RU" sz="1600" b="1" dirty="0" smtClean="0"/>
              <a:t>4.</a:t>
            </a:r>
            <a:r>
              <a:rPr lang="ru-RU" sz="1600" dirty="0" smtClean="0"/>
              <a:t> Сорт «Ладья»;  </a:t>
            </a:r>
          </a:p>
          <a:p>
            <a:pPr marL="804863" lvl="3" indent="0" algn="just">
              <a:spcBef>
                <a:spcPts val="0"/>
              </a:spcBef>
              <a:buNone/>
            </a:pPr>
            <a:r>
              <a:rPr lang="ru-RU" sz="1600" b="1" dirty="0" smtClean="0"/>
              <a:t>5.</a:t>
            </a:r>
            <a:r>
              <a:rPr lang="ru-RU" sz="1600" dirty="0" smtClean="0"/>
              <a:t> Сорт «Любава»;  </a:t>
            </a:r>
          </a:p>
          <a:p>
            <a:pPr marL="804863" lvl="3" indent="0" algn="just">
              <a:spcBef>
                <a:spcPts val="0"/>
              </a:spcBef>
              <a:buNone/>
            </a:pPr>
            <a:r>
              <a:rPr lang="ru-RU" sz="1600" b="1" dirty="0" smtClean="0"/>
              <a:t>6.</a:t>
            </a:r>
            <a:r>
              <a:rPr lang="ru-RU" sz="1600" dirty="0" smtClean="0"/>
              <a:t> Сорт «Злата»;  </a:t>
            </a:r>
          </a:p>
          <a:p>
            <a:pPr marL="804863" lvl="3" indent="0" algn="just">
              <a:spcBef>
                <a:spcPts val="0"/>
              </a:spcBef>
              <a:buNone/>
            </a:pPr>
            <a:r>
              <a:rPr lang="ru-RU" sz="1600" b="1" dirty="0" smtClean="0"/>
              <a:t>7.</a:t>
            </a:r>
            <a:r>
              <a:rPr lang="ru-RU" sz="1600" dirty="0" smtClean="0"/>
              <a:t> Сорт «Агата»; </a:t>
            </a:r>
          </a:p>
          <a:p>
            <a:pPr marL="804863" lvl="3" indent="0" algn="just">
              <a:spcBef>
                <a:spcPts val="0"/>
              </a:spcBef>
              <a:buNone/>
            </a:pPr>
            <a:r>
              <a:rPr lang="ru-RU" sz="1600" b="1" dirty="0" smtClean="0"/>
              <a:t>8.</a:t>
            </a:r>
            <a:r>
              <a:rPr lang="ru-RU" sz="1600" dirty="0" smtClean="0"/>
              <a:t> Сорт «Лиза»; </a:t>
            </a:r>
          </a:p>
          <a:p>
            <a:pPr marL="804863" lvl="3" indent="0" algn="just">
              <a:spcBef>
                <a:spcPts val="0"/>
              </a:spcBef>
              <a:buNone/>
            </a:pPr>
            <a:r>
              <a:rPr lang="ru-RU" sz="1600" b="1" dirty="0" smtClean="0"/>
              <a:t>9.</a:t>
            </a:r>
            <a:r>
              <a:rPr lang="ru-RU" sz="1600" dirty="0" smtClean="0"/>
              <a:t> Сорт «Экстра»;  </a:t>
            </a:r>
          </a:p>
          <a:p>
            <a:pPr marL="804863" lvl="3" indent="0" algn="just">
              <a:spcBef>
                <a:spcPts val="0"/>
              </a:spcBef>
              <a:buNone/>
            </a:pPr>
            <a:r>
              <a:rPr lang="ru-RU" sz="1600" b="1" dirty="0" smtClean="0"/>
              <a:t>10.</a:t>
            </a:r>
            <a:r>
              <a:rPr lang="ru-RU" sz="1600" dirty="0" smtClean="0"/>
              <a:t> Сорт «Иргина»;  </a:t>
            </a:r>
          </a:p>
          <a:p>
            <a:pPr marL="804863" lvl="3" indent="0" algn="just">
              <a:spcBef>
                <a:spcPts val="0"/>
              </a:spcBef>
              <a:buNone/>
            </a:pPr>
            <a:r>
              <a:rPr lang="ru-RU" sz="1600" b="1" dirty="0" smtClean="0"/>
              <a:t>11.</a:t>
            </a:r>
            <a:r>
              <a:rPr lang="ru-RU" sz="1600" dirty="0" smtClean="0"/>
              <a:t> Сорт «Екатерина».</a:t>
            </a:r>
            <a:endParaRPr lang="ru-RU" sz="1600" dirty="0" smtClean="0">
              <a:solidFill>
                <a:schemeClr val="tx1"/>
              </a:solidFill>
            </a:endParaRPr>
          </a:p>
        </p:txBody>
      </p:sp>
      <p:pic>
        <p:nvPicPr>
          <p:cNvPr id="6" name="Picture 5" descr="C:\Users\User\Desktop\Фото Н.Н\28.07.17- ОПЫТЫ -Пахма\IMG_290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65" t="75" r="9055" b="20439"/>
          <a:stretch/>
        </p:blipFill>
        <p:spPr bwMode="auto">
          <a:xfrm>
            <a:off x="4716016" y="3356992"/>
            <a:ext cx="4265392" cy="2952328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5481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27584" y="188640"/>
            <a:ext cx="7920880" cy="6377260"/>
          </a:xfrm>
        </p:spPr>
        <p:txBody>
          <a:bodyPr>
            <a:normAutofit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1800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1026" name="Picture 2" descr="C:\Users\User\Desktop\Фото Н.Н\Фото опытов в 2018 г\04.07.18г\Опыт-1\IMG_20180704_1110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 contrast="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9722" y="3918050"/>
            <a:ext cx="5436604" cy="2836490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197346"/>
            <a:ext cx="7920880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347663" algn="just"/>
            <a:r>
              <a:rPr lang="ru-RU" sz="1600" dirty="0"/>
              <a:t>Повторность опыта трехкратная. Размер  учетных делянок – 180 м</a:t>
            </a:r>
            <a:r>
              <a:rPr lang="ru-RU" sz="1600" baseline="30000" dirty="0"/>
              <a:t>2</a:t>
            </a:r>
            <a:r>
              <a:rPr lang="ru-RU" sz="1600" dirty="0"/>
              <a:t>. Посев опыта произвели 23 мая 2018 г. Норма высева зерновых - 4,5 млн. всхожих семян на 1 га.</a:t>
            </a:r>
          </a:p>
          <a:p>
            <a:pPr lvl="1" indent="347663" algn="just"/>
            <a:endParaRPr lang="ru-RU" sz="1600" dirty="0" smtClean="0"/>
          </a:p>
          <a:p>
            <a:pPr lvl="1" indent="347663" algn="just"/>
            <a:r>
              <a:rPr lang="ru-RU" sz="1600" dirty="0" smtClean="0"/>
              <a:t>Под </a:t>
            </a:r>
            <a:r>
              <a:rPr lang="ru-RU" sz="1600" dirty="0"/>
              <a:t>предпосевную культивацию почвы была внесена нитроаммофоска в дозе N</a:t>
            </a:r>
            <a:r>
              <a:rPr lang="ru-RU" sz="1600" baseline="-25000" dirty="0"/>
              <a:t>40</a:t>
            </a:r>
            <a:r>
              <a:rPr lang="ru-RU" sz="1600" dirty="0"/>
              <a:t>Р</a:t>
            </a:r>
            <a:r>
              <a:rPr lang="ru-RU" sz="1600" baseline="-25000" dirty="0"/>
              <a:t>40</a:t>
            </a:r>
            <a:r>
              <a:rPr lang="ru-RU" sz="1600" dirty="0"/>
              <a:t>K</a:t>
            </a:r>
            <a:r>
              <a:rPr lang="ru-RU" sz="1600" baseline="-25000" dirty="0"/>
              <a:t>40</a:t>
            </a:r>
            <a:r>
              <a:rPr lang="ru-RU" sz="1600" dirty="0"/>
              <a:t>. Внекорневая подкормка растений аммиачной селитрой в дозе N</a:t>
            </a:r>
            <a:r>
              <a:rPr lang="ru-RU" sz="1600" baseline="-25000" dirty="0"/>
              <a:t>60</a:t>
            </a:r>
            <a:r>
              <a:rPr lang="ru-RU" sz="1600" dirty="0"/>
              <a:t> на опытах осуществлялась в фазу конец кущения – начало </a:t>
            </a:r>
            <a:r>
              <a:rPr lang="ru-RU" sz="1600" dirty="0" smtClean="0"/>
              <a:t>трубкования.</a:t>
            </a:r>
          </a:p>
          <a:p>
            <a:pPr lvl="1" indent="347663" algn="just"/>
            <a:endParaRPr lang="ru-RU" sz="1100" dirty="0"/>
          </a:p>
          <a:p>
            <a:pPr lvl="1" indent="347663" algn="just"/>
            <a:r>
              <a:rPr lang="ru-RU" sz="1600" dirty="0"/>
              <a:t>Применение химических препаратов по уходу за растениями производилось по результатам визуальной листовой диагностики и засоренности посевов согласно </a:t>
            </a:r>
            <a:r>
              <a:rPr lang="ru-RU" sz="1600" dirty="0" smtClean="0"/>
              <a:t>требованиям </a:t>
            </a:r>
            <a:r>
              <a:rPr lang="ru-RU" sz="1600" dirty="0"/>
              <a:t>интенсивной технологии. Семена яровой </a:t>
            </a:r>
            <a:r>
              <a:rPr lang="ru-RU" sz="1600" dirty="0" smtClean="0"/>
              <a:t>пшеницы </a:t>
            </a:r>
            <a:r>
              <a:rPr lang="ru-RU" sz="1600" dirty="0"/>
              <a:t>были </a:t>
            </a:r>
            <a:r>
              <a:rPr lang="ru-RU" sz="1600" dirty="0" smtClean="0"/>
              <a:t>обработаны </a:t>
            </a:r>
            <a:r>
              <a:rPr lang="ru-RU" sz="1600" dirty="0"/>
              <a:t>протравителем с </a:t>
            </a:r>
            <a:r>
              <a:rPr lang="ru-RU" sz="1600" dirty="0" err="1"/>
              <a:t>фунгицидными</a:t>
            </a:r>
            <a:r>
              <a:rPr lang="ru-RU" sz="1600" dirty="0"/>
              <a:t> и инсектицидными свойствами за 3 суток до посева</a:t>
            </a:r>
            <a:r>
              <a:rPr lang="ru-RU" sz="1600" dirty="0" smtClean="0"/>
              <a:t>.</a:t>
            </a:r>
            <a:endParaRPr lang="ru-RU" sz="1100" dirty="0"/>
          </a:p>
        </p:txBody>
      </p:sp>
      <p:sp>
        <p:nvSpPr>
          <p:cNvPr id="7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540510" y="764704"/>
            <a:ext cx="584978" cy="365125"/>
          </a:xfrm>
        </p:spPr>
        <p:txBody>
          <a:bodyPr/>
          <a:lstStyle/>
          <a:p>
            <a:r>
              <a:rPr lang="ru-RU" b="1" dirty="0" smtClean="0"/>
              <a:t>5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67381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85728"/>
            <a:ext cx="855420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Агрометеорологические условия вегетационного периода, 2018 г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76827" y="26189"/>
            <a:ext cx="2133600" cy="365125"/>
          </a:xfrm>
        </p:spPr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571472" y="3857628"/>
          <a:ext cx="8286808" cy="2714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714348" y="1000108"/>
          <a:ext cx="7929618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75993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8700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b="1" smtClean="0"/>
              <a:pPr/>
              <a:t>7</a:t>
            </a:fld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506577"/>
            <a:ext cx="59939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Содержание макроэлементов в зерне пшеницы </a:t>
            </a:r>
          </a:p>
          <a:p>
            <a:r>
              <a:rPr lang="ru-RU" b="1" dirty="0" smtClean="0"/>
              <a:t>в абсолютно сухом состоянии, %</a:t>
            </a:r>
            <a:endParaRPr lang="ru-RU" dirty="0"/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19187963"/>
              </p:ext>
            </p:extLst>
          </p:nvPr>
        </p:nvGraphicFramePr>
        <p:xfrm>
          <a:off x="1024197" y="980728"/>
          <a:ext cx="7796274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546207" y="196244"/>
            <a:ext cx="6798734" cy="56944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/>
              <a:t>4. </a:t>
            </a:r>
            <a:r>
              <a:rPr lang="ru-RU" sz="2000" b="1" dirty="0"/>
              <a:t>Результаты </a:t>
            </a:r>
            <a:r>
              <a:rPr lang="ru-RU" sz="2000" b="1" dirty="0" smtClean="0"/>
              <a:t>исследований</a:t>
            </a:r>
            <a:br>
              <a:rPr lang="ru-RU" sz="2000" b="1" dirty="0" smtClean="0"/>
            </a:br>
            <a:endParaRPr lang="ru-RU" sz="2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 l="51062" t="82031" r="22584" b="13086"/>
          <a:stretch>
            <a:fillRect/>
          </a:stretch>
        </p:blipFill>
        <p:spPr bwMode="auto">
          <a:xfrm>
            <a:off x="3143240" y="6000768"/>
            <a:ext cx="342902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50244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b="1" smtClean="0"/>
              <a:pPr/>
              <a:t>8</a:t>
            </a:fld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58054" y="829742"/>
            <a:ext cx="71904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Урожайность яровой </a:t>
            </a:r>
            <a:r>
              <a:rPr lang="ru-RU" b="1" dirty="0" smtClean="0"/>
              <a:t>пшеницы и </a:t>
            </a:r>
            <a:r>
              <a:rPr lang="ru-RU" b="1" dirty="0"/>
              <a:t>вынос </a:t>
            </a:r>
            <a:r>
              <a:rPr lang="ru-RU" b="1" dirty="0" smtClean="0"/>
              <a:t>макроэлементов с зерном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55301047"/>
              </p:ext>
            </p:extLst>
          </p:nvPr>
        </p:nvGraphicFramePr>
        <p:xfrm>
          <a:off x="1558054" y="1556792"/>
          <a:ext cx="6768751" cy="50748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0013"/>
                <a:gridCol w="1511469"/>
                <a:gridCol w="1412894"/>
                <a:gridCol w="1128125"/>
                <a:gridCol w="1128125"/>
                <a:gridCol w="1128125"/>
              </a:tblGrid>
              <a:tr h="22215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№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Сорт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 smtClean="0">
                          <a:effectLst/>
                        </a:rPr>
                        <a:t>Урожайность </a:t>
                      </a:r>
                      <a:r>
                        <a:rPr lang="ru-RU" sz="1400" u="none" strike="noStrike" dirty="0">
                          <a:effectLst/>
                        </a:rPr>
                        <a:t>зерна, </a:t>
                      </a:r>
                      <a:r>
                        <a:rPr lang="ru-RU" sz="1400" u="none" strike="noStrike" dirty="0" smtClean="0">
                          <a:effectLst/>
                        </a:rPr>
                        <a:t>т/га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/>
                        <a:t>Вынос элементов питания с зерном, </a:t>
                      </a:r>
                      <a:r>
                        <a:rPr lang="ru-RU" sz="1400" b="0" dirty="0" smtClean="0">
                          <a:latin typeface="+mn-lt"/>
                          <a:cs typeface="Times New Roman" panose="02020603050405020304" pitchFamily="18" charset="0"/>
                        </a:rPr>
                        <a:t>(в абсолютно сухом состоянии)</a:t>
                      </a:r>
                    </a:p>
                    <a:p>
                      <a:pPr algn="ctr" fontAlgn="ctr"/>
                      <a:r>
                        <a:rPr lang="ru-RU" sz="1400" b="0" u="none" strike="noStrike" dirty="0" smtClean="0">
                          <a:effectLst/>
                        </a:rPr>
                        <a:t>кг/га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44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азот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фосфор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u="none" strike="noStrike" dirty="0">
                          <a:effectLst/>
                        </a:rPr>
                        <a:t>калий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21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Дарья-контроль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 smtClean="0">
                          <a:effectLst/>
                        </a:rPr>
                        <a:t>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63,9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144,0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21,2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Сударыня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 smtClean="0">
                          <a:effectLst/>
                        </a:rPr>
                        <a:t>5,7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111,6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219,2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23,3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Каменка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 smtClean="0">
                          <a:effectLst/>
                        </a:rPr>
                        <a:t>5,4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98,5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173,9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16,4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1205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Ладья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 smtClean="0">
                          <a:effectLst/>
                        </a:rPr>
                        <a:t>4,4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90,4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167,4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13,1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9297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Любава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 smtClean="0">
                          <a:effectLst/>
                        </a:rPr>
                        <a:t>4,3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88,5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164,6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15,4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205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Злата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 smtClean="0">
                          <a:effectLst/>
                        </a:rPr>
                        <a:t>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91,0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150,1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19,2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205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Агата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 smtClean="0">
                          <a:effectLst/>
                        </a:rPr>
                        <a:t>5,1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103,2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214,1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27,8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1205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Лиза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 smtClean="0">
                          <a:effectLst/>
                        </a:rPr>
                        <a:t>4,1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103,8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153,8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17,2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205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Экстра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 smtClean="0">
                          <a:effectLst/>
                        </a:rPr>
                        <a:t>4,7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98,8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186,1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24,6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2053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10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Иргина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 smtClean="0">
                          <a:effectLst/>
                        </a:rPr>
                        <a:t>2,5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62,9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97,6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11,8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2626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11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Екатерина 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 smtClean="0">
                          <a:effectLst/>
                        </a:rPr>
                        <a:t>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112,6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>
                          <a:effectLst/>
                        </a:rPr>
                        <a:t>167,9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ru-RU" sz="1400" u="none" strike="noStrike" dirty="0">
                          <a:effectLst/>
                        </a:rPr>
                        <a:t>22,5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391" marR="9391" marT="939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5643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8200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b="1" smtClean="0"/>
              <a:pPr/>
              <a:t>9</a:t>
            </a:fld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303379"/>
            <a:ext cx="77812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Содержание макроэлементов в побочной продукции пшеницы </a:t>
            </a:r>
          </a:p>
          <a:p>
            <a:r>
              <a:rPr lang="ru-RU" b="1" dirty="0" smtClean="0"/>
              <a:t>в абсолютно сухом состоянии, %</a:t>
            </a:r>
            <a:endParaRPr lang="ru-RU" dirty="0"/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91807277"/>
              </p:ext>
            </p:extLst>
          </p:nvPr>
        </p:nvGraphicFramePr>
        <p:xfrm>
          <a:off x="1096206" y="1152908"/>
          <a:ext cx="7724266" cy="53479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 l="51062" t="82031" r="22584" b="13086"/>
          <a:stretch>
            <a:fillRect/>
          </a:stretch>
        </p:blipFill>
        <p:spPr bwMode="auto">
          <a:xfrm>
            <a:off x="3357554" y="6286520"/>
            <a:ext cx="342902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78744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10265</TotalTime>
  <Words>675</Words>
  <Application>Microsoft Office PowerPoint</Application>
  <PresentationFormat>Экран (4:3)</PresentationFormat>
  <Paragraphs>284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Легкий дым</vt:lpstr>
      <vt:lpstr>Слайд 1</vt:lpstr>
      <vt:lpstr>Слайд 2</vt:lpstr>
      <vt:lpstr>Слайд 3</vt:lpstr>
      <vt:lpstr>Слайд 4</vt:lpstr>
      <vt:lpstr>            </vt:lpstr>
      <vt:lpstr>Слайд 6</vt:lpstr>
      <vt:lpstr>4. Результаты исследований </vt:lpstr>
      <vt:lpstr>Слайд 8</vt:lpstr>
      <vt:lpstr>Слайд 9</vt:lpstr>
      <vt:lpstr>Слайд 10</vt:lpstr>
      <vt:lpstr>Слайд 11</vt:lpstr>
      <vt:lpstr>Слайд 12</vt:lpstr>
      <vt:lpstr>Выводы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вынос </dc:title>
  <dc:creator>User</dc:creator>
  <cp:lastModifiedBy>Галина</cp:lastModifiedBy>
  <cp:revision>426</cp:revision>
  <cp:lastPrinted>2019-02-26T07:08:04Z</cp:lastPrinted>
  <dcterms:created xsi:type="dcterms:W3CDTF">2018-02-07T07:38:52Z</dcterms:created>
  <dcterms:modified xsi:type="dcterms:W3CDTF">2019-02-26T21:23:31Z</dcterms:modified>
</cp:coreProperties>
</file>