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42" r:id="rId2"/>
    <p:sldId id="396" r:id="rId3"/>
    <p:sldId id="397" r:id="rId4"/>
    <p:sldId id="377" r:id="rId5"/>
    <p:sldId id="398" r:id="rId6"/>
    <p:sldId id="399" r:id="rId7"/>
    <p:sldId id="400" r:id="rId8"/>
    <p:sldId id="389" r:id="rId9"/>
    <p:sldId id="391" r:id="rId10"/>
    <p:sldId id="390" r:id="rId11"/>
    <p:sldId id="403" r:id="rId12"/>
    <p:sldId id="401" r:id="rId13"/>
    <p:sldId id="402" r:id="rId14"/>
    <p:sldId id="395" r:id="rId15"/>
  </p:sldIdLst>
  <p:sldSz cx="9144000" cy="6858000" type="screen4x3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FF"/>
    <a:srgbClr val="008000"/>
    <a:srgbClr val="FF0000"/>
    <a:srgbClr val="33CC33"/>
    <a:srgbClr val="00FF99"/>
    <a:srgbClr val="FFFF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4" autoAdjust="0"/>
    <p:restoredTop sz="89594" autoAdjust="0"/>
  </p:normalViewPr>
  <p:slideViewPr>
    <p:cSldViewPr>
      <p:cViewPr varScale="1">
        <p:scale>
          <a:sx n="98" d="100"/>
          <a:sy n="98" d="100"/>
        </p:scale>
        <p:origin x="-3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Производство </a:t>
            </a:r>
            <a:r>
              <a:rPr lang="ru-RU" dirty="0"/>
              <a:t>молока во всех категориях хозяйств</a:t>
            </a:r>
          </a:p>
        </c:rich>
      </c:tx>
      <c:layout>
        <c:manualLayout>
          <c:xMode val="edge"/>
          <c:yMode val="edge"/>
          <c:x val="0.169310902896877"/>
          <c:y val="0.8648204061337357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745442445850962"/>
          <c:y val="4.3897598791829237E-2"/>
          <c:w val="0.82541404905931282"/>
          <c:h val="0.638579357420471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предусмотрено Государственной программой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0.00</c:formatCode>
                <c:ptCount val="5"/>
                <c:pt idx="0">
                  <c:v>32.5</c:v>
                </c:pt>
                <c:pt idx="1">
                  <c:v>32.9</c:v>
                </c:pt>
                <c:pt idx="2">
                  <c:v>33.65</c:v>
                </c:pt>
                <c:pt idx="3">
                  <c:v>34.35</c:v>
                </c:pt>
                <c:pt idx="4">
                  <c:v>35.15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фактически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Лист1!$C$2:$C$6</c:f>
              <c:numCache>
                <c:formatCode>0.00</c:formatCode>
                <c:ptCount val="5"/>
                <c:pt idx="0">
                  <c:v>30.5</c:v>
                </c:pt>
                <c:pt idx="1">
                  <c:v>30.79</c:v>
                </c:pt>
                <c:pt idx="2">
                  <c:v>30.8</c:v>
                </c:pt>
                <c:pt idx="3">
                  <c:v>30.76</c:v>
                </c:pt>
                <c:pt idx="4">
                  <c:v>31.12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0063232"/>
        <c:axId val="70065152"/>
      </c:barChart>
      <c:catAx>
        <c:axId val="70063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0065152"/>
        <c:crosses val="autoZero"/>
        <c:auto val="1"/>
        <c:lblAlgn val="ctr"/>
        <c:lblOffset val="100"/>
        <c:noMultiLvlLbl val="0"/>
      </c:catAx>
      <c:valAx>
        <c:axId val="700651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 млн. тонн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700632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5260162502952521"/>
          <c:y val="0.76629188897710554"/>
          <c:w val="0.81551968081977821"/>
          <c:h val="5.0966897986944537E-2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B556FA-781E-428A-88B6-AB53677C854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0F3711-487E-4AE4-A938-B90A49B918E2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ctr">
            <a:spcBef>
              <a:spcPts val="0"/>
            </a:spcBef>
            <a:spcAft>
              <a:spcPts val="0"/>
            </a:spcAft>
          </a:pPr>
          <a:r>
            <a:rPr lang="ru-RU" sz="2000" dirty="0" smtClean="0"/>
            <a:t>Основные моменты, определяющие эффективность технологической модернизации в молочном скотоводстве</a:t>
          </a:r>
          <a:endParaRPr lang="ru-RU" sz="2000" dirty="0"/>
        </a:p>
      </dgm:t>
    </dgm:pt>
    <dgm:pt modelId="{E2C990F6-0B6B-4270-94DB-CF6C68AB1436}" type="parTrans" cxnId="{68DBBBDB-6369-4C75-ABAD-7A2B60D5A7ED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1800"/>
        </a:p>
      </dgm:t>
    </dgm:pt>
    <dgm:pt modelId="{E355D882-5A62-4FB3-B70A-33976EBCAB4B}" type="sibTrans" cxnId="{68DBBBDB-6369-4C75-ABAD-7A2B60D5A7ED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1800"/>
        </a:p>
      </dgm:t>
    </dgm:pt>
    <dgm:pt modelId="{AC1A4667-B2CB-447A-983A-B1D5EC48CAC7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pPr>
            <a:spcBef>
              <a:spcPts val="0"/>
            </a:spcBef>
            <a:spcAft>
              <a:spcPts val="1200"/>
            </a:spcAft>
          </a:pPr>
          <a:r>
            <a:rPr lang="ru-RU" sz="1800" dirty="0" smtClean="0"/>
            <a:t>модернизация, реконструкция и строительство животноводческих объектов прежде всего должно начинаться с подготовки технико-экономического обоснования и оценки его параметров</a:t>
          </a:r>
          <a:endParaRPr lang="ru-RU" sz="1800" dirty="0"/>
        </a:p>
      </dgm:t>
    </dgm:pt>
    <dgm:pt modelId="{110FF10A-5662-4AA3-8325-4371A7E8F78A}" type="parTrans" cxnId="{CC72C6A1-2953-4CA7-8A33-D1EA94C44244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1800"/>
        </a:p>
      </dgm:t>
    </dgm:pt>
    <dgm:pt modelId="{6F1301E1-8BE1-453A-9F97-A16A55C606F2}" type="sibTrans" cxnId="{CC72C6A1-2953-4CA7-8A33-D1EA94C44244}">
      <dgm:prSet/>
      <dgm:spPr/>
      <dgm:t>
        <a:bodyPr/>
        <a:lstStyle/>
        <a:p>
          <a:pPr>
            <a:spcBef>
              <a:spcPts val="0"/>
            </a:spcBef>
            <a:spcAft>
              <a:spcPts val="0"/>
            </a:spcAft>
          </a:pPr>
          <a:endParaRPr lang="ru-RU" sz="1800"/>
        </a:p>
      </dgm:t>
    </dgm:pt>
    <dgm:pt modelId="{3FF81236-0D8B-4DC3-BA71-EE4EE33B126C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pPr>
            <a:spcBef>
              <a:spcPts val="0"/>
            </a:spcBef>
            <a:spcAft>
              <a:spcPts val="1200"/>
            </a:spcAft>
          </a:pPr>
          <a:r>
            <a:rPr lang="ru-RU" sz="1800" dirty="0" smtClean="0"/>
            <a:t>использование имеющейся инфраструктуры, позволяющей снизить первоначальные инвестиции</a:t>
          </a:r>
          <a:endParaRPr lang="ru-RU" sz="1800" dirty="0"/>
        </a:p>
      </dgm:t>
    </dgm:pt>
    <dgm:pt modelId="{279BC90E-654E-49D9-8C68-3CB23FB53C70}" type="parTrans" cxnId="{DE5F523A-F489-4DB7-A8AC-DD2D38DCA304}">
      <dgm:prSet/>
      <dgm:spPr/>
      <dgm:t>
        <a:bodyPr/>
        <a:lstStyle/>
        <a:p>
          <a:endParaRPr lang="ru-RU" sz="1800"/>
        </a:p>
      </dgm:t>
    </dgm:pt>
    <dgm:pt modelId="{4B20D558-CB24-4354-8A66-634987478497}" type="sibTrans" cxnId="{DE5F523A-F489-4DB7-A8AC-DD2D38DCA304}">
      <dgm:prSet/>
      <dgm:spPr/>
      <dgm:t>
        <a:bodyPr/>
        <a:lstStyle/>
        <a:p>
          <a:endParaRPr lang="ru-RU" sz="1800"/>
        </a:p>
      </dgm:t>
    </dgm:pt>
    <dgm:pt modelId="{9952D07D-F03E-4526-88D9-7C1A166EA39F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pPr>
            <a:spcBef>
              <a:spcPts val="0"/>
            </a:spcBef>
            <a:spcAft>
              <a:spcPts val="1200"/>
            </a:spcAft>
          </a:pPr>
          <a:r>
            <a:rPr lang="ru-RU" sz="1800" dirty="0" smtClean="0"/>
            <a:t>применение современных научно-обоснованных технологических решений показавших свою эффективность</a:t>
          </a:r>
          <a:endParaRPr lang="ru-RU" sz="1800" dirty="0"/>
        </a:p>
      </dgm:t>
    </dgm:pt>
    <dgm:pt modelId="{5FDBA94C-AC34-4725-954F-CEDF61C22E10}" type="parTrans" cxnId="{15A59F2B-74C1-46B9-AE3B-FCEEEA63C678}">
      <dgm:prSet/>
      <dgm:spPr/>
      <dgm:t>
        <a:bodyPr/>
        <a:lstStyle/>
        <a:p>
          <a:endParaRPr lang="ru-RU" sz="1800"/>
        </a:p>
      </dgm:t>
    </dgm:pt>
    <dgm:pt modelId="{AC049E49-021C-4722-87AC-97B7147FA545}" type="sibTrans" cxnId="{15A59F2B-74C1-46B9-AE3B-FCEEEA63C678}">
      <dgm:prSet/>
      <dgm:spPr/>
      <dgm:t>
        <a:bodyPr/>
        <a:lstStyle/>
        <a:p>
          <a:endParaRPr lang="ru-RU" sz="1800"/>
        </a:p>
      </dgm:t>
    </dgm:pt>
    <dgm:pt modelId="{36019444-246D-46EA-8CD0-A09A6429E33E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pPr>
            <a:spcBef>
              <a:spcPts val="0"/>
            </a:spcBef>
            <a:spcAft>
              <a:spcPts val="1200"/>
            </a:spcAft>
          </a:pPr>
          <a:r>
            <a:rPr lang="ru-RU" sz="1800" dirty="0" smtClean="0"/>
            <a:t>комплектование ферм приспособленным скотом</a:t>
          </a:r>
          <a:endParaRPr lang="ru-RU" sz="1800" dirty="0"/>
        </a:p>
      </dgm:t>
    </dgm:pt>
    <dgm:pt modelId="{0A2A1D41-EA6A-4479-8781-D711DEBB7121}" type="parTrans" cxnId="{244E0CBD-C014-41CF-8343-AFB954FAEC44}">
      <dgm:prSet/>
      <dgm:spPr/>
      <dgm:t>
        <a:bodyPr/>
        <a:lstStyle/>
        <a:p>
          <a:endParaRPr lang="ru-RU" sz="1800"/>
        </a:p>
      </dgm:t>
    </dgm:pt>
    <dgm:pt modelId="{AB51DAC3-F1A5-4273-9AAD-EE969AF0651D}" type="sibTrans" cxnId="{244E0CBD-C014-41CF-8343-AFB954FAEC44}">
      <dgm:prSet/>
      <dgm:spPr/>
      <dgm:t>
        <a:bodyPr/>
        <a:lstStyle/>
        <a:p>
          <a:endParaRPr lang="ru-RU" sz="1800"/>
        </a:p>
      </dgm:t>
    </dgm:pt>
    <dgm:pt modelId="{9F1C25A3-F7DB-4B4A-99A5-7E8A0BE4CC72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pPr>
            <a:spcBef>
              <a:spcPts val="0"/>
            </a:spcBef>
            <a:spcAft>
              <a:spcPts val="1200"/>
            </a:spcAft>
          </a:pPr>
          <a:r>
            <a:rPr lang="ru-RU" sz="1800" dirty="0" smtClean="0"/>
            <a:t>повышение квалификации обслуживающего персонала и эффективности управления</a:t>
          </a:r>
          <a:endParaRPr lang="ru-RU" sz="1800" dirty="0"/>
        </a:p>
      </dgm:t>
    </dgm:pt>
    <dgm:pt modelId="{ED8AE1E4-BD51-4054-BF54-18666AEC9DA3}" type="parTrans" cxnId="{793582C5-67AA-41F7-A1D0-D6BEB7A5E38F}">
      <dgm:prSet/>
      <dgm:spPr/>
      <dgm:t>
        <a:bodyPr/>
        <a:lstStyle/>
        <a:p>
          <a:endParaRPr lang="ru-RU" sz="1800"/>
        </a:p>
      </dgm:t>
    </dgm:pt>
    <dgm:pt modelId="{12384F8F-2D07-4B29-BDB4-2EBF6547D463}" type="sibTrans" cxnId="{793582C5-67AA-41F7-A1D0-D6BEB7A5E38F}">
      <dgm:prSet/>
      <dgm:spPr/>
      <dgm:t>
        <a:bodyPr/>
        <a:lstStyle/>
        <a:p>
          <a:endParaRPr lang="ru-RU" sz="1800"/>
        </a:p>
      </dgm:t>
    </dgm:pt>
    <dgm:pt modelId="{B2A0F9C6-EA20-4F91-B42D-93DB561467F6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pPr>
            <a:spcBef>
              <a:spcPts val="0"/>
            </a:spcBef>
            <a:spcAft>
              <a:spcPts val="1200"/>
            </a:spcAft>
          </a:pPr>
          <a:r>
            <a:rPr lang="ru-RU" sz="1800" dirty="0" smtClean="0"/>
            <a:t>дальнейшее совершенствование механизмов государственной поддержки отрасли</a:t>
          </a:r>
          <a:endParaRPr lang="ru-RU" sz="1800" dirty="0"/>
        </a:p>
      </dgm:t>
    </dgm:pt>
    <dgm:pt modelId="{04262700-D941-4FAE-8F7D-E13C943B8ED4}" type="sibTrans" cxnId="{68629FE4-C9BF-497C-95EC-96B023D03C51}">
      <dgm:prSet/>
      <dgm:spPr/>
      <dgm:t>
        <a:bodyPr/>
        <a:lstStyle/>
        <a:p>
          <a:endParaRPr lang="ru-RU" sz="1800"/>
        </a:p>
      </dgm:t>
    </dgm:pt>
    <dgm:pt modelId="{DCD985AA-9646-4BA6-8C2E-81B42A690C91}" type="parTrans" cxnId="{68629FE4-C9BF-497C-95EC-96B023D03C51}">
      <dgm:prSet/>
      <dgm:spPr/>
      <dgm:t>
        <a:bodyPr/>
        <a:lstStyle/>
        <a:p>
          <a:endParaRPr lang="ru-RU" sz="1800"/>
        </a:p>
      </dgm:t>
    </dgm:pt>
    <dgm:pt modelId="{F6578BF1-ACBF-493E-9A8C-55AE0C217895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pPr>
            <a:spcBef>
              <a:spcPts val="0"/>
            </a:spcBef>
            <a:spcAft>
              <a:spcPts val="1200"/>
            </a:spcAft>
          </a:pPr>
          <a:endParaRPr lang="ru-RU" sz="1800" dirty="0"/>
        </a:p>
      </dgm:t>
    </dgm:pt>
    <dgm:pt modelId="{A532C9D6-437E-4E33-BB1C-4BACC7C9EDC5}" type="sibTrans" cxnId="{1BB895C9-71D4-4EA4-B93D-BF7D31D6248F}">
      <dgm:prSet/>
      <dgm:spPr/>
      <dgm:t>
        <a:bodyPr/>
        <a:lstStyle/>
        <a:p>
          <a:endParaRPr lang="ru-RU" sz="1800"/>
        </a:p>
      </dgm:t>
    </dgm:pt>
    <dgm:pt modelId="{994358F5-5A24-493B-9BF0-9024C51822E7}" type="parTrans" cxnId="{1BB895C9-71D4-4EA4-B93D-BF7D31D6248F}">
      <dgm:prSet/>
      <dgm:spPr/>
      <dgm:t>
        <a:bodyPr/>
        <a:lstStyle/>
        <a:p>
          <a:endParaRPr lang="ru-RU" sz="1800"/>
        </a:p>
      </dgm:t>
    </dgm:pt>
    <dgm:pt modelId="{89715FA0-5772-457C-96BA-2942E69507E6}" type="pres">
      <dgm:prSet presAssocID="{CAB556FA-781E-428A-88B6-AB53677C854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F28020-A308-4EDC-9011-884EFD49C87F}" type="pres">
      <dgm:prSet presAssocID="{420F3711-487E-4AE4-A938-B90A49B918E2}" presName="parentText" presStyleLbl="node1" presStyleIdx="0" presStyleCnt="1" custScaleY="1831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762483-39DE-4C8A-A8EF-B81B621E3B37}" type="pres">
      <dgm:prSet presAssocID="{420F3711-487E-4AE4-A938-B90A49B918E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C5F458-B1F6-4EE2-A9FA-B2E4D7172175}" type="presOf" srcId="{AC1A4667-B2CB-447A-983A-B1D5EC48CAC7}" destId="{E7762483-39DE-4C8A-A8EF-B81B621E3B37}" srcOrd="0" destOrd="0" presId="urn:microsoft.com/office/officeart/2005/8/layout/vList2"/>
    <dgm:cxn modelId="{A9E1A9C3-9515-4CCF-BE5D-093DB0362796}" type="presOf" srcId="{F6578BF1-ACBF-493E-9A8C-55AE0C217895}" destId="{E7762483-39DE-4C8A-A8EF-B81B621E3B37}" srcOrd="0" destOrd="6" presId="urn:microsoft.com/office/officeart/2005/8/layout/vList2"/>
    <dgm:cxn modelId="{83EDE282-0B5E-4E3C-A766-83A3DA0E2D02}" type="presOf" srcId="{36019444-246D-46EA-8CD0-A09A6429E33E}" destId="{E7762483-39DE-4C8A-A8EF-B81B621E3B37}" srcOrd="0" destOrd="3" presId="urn:microsoft.com/office/officeart/2005/8/layout/vList2"/>
    <dgm:cxn modelId="{41AFD1A0-D4E0-42F8-98DF-DEE2DDAFD328}" type="presOf" srcId="{CAB556FA-781E-428A-88B6-AB53677C8540}" destId="{89715FA0-5772-457C-96BA-2942E69507E6}" srcOrd="0" destOrd="0" presId="urn:microsoft.com/office/officeart/2005/8/layout/vList2"/>
    <dgm:cxn modelId="{E51E124A-02EF-4496-9B10-6C0CAC17EC21}" type="presOf" srcId="{3FF81236-0D8B-4DC3-BA71-EE4EE33B126C}" destId="{E7762483-39DE-4C8A-A8EF-B81B621E3B37}" srcOrd="0" destOrd="1" presId="urn:microsoft.com/office/officeart/2005/8/layout/vList2"/>
    <dgm:cxn modelId="{25705695-B732-424A-BC56-2EAF593ED964}" type="presOf" srcId="{B2A0F9C6-EA20-4F91-B42D-93DB561467F6}" destId="{E7762483-39DE-4C8A-A8EF-B81B621E3B37}" srcOrd="0" destOrd="5" presId="urn:microsoft.com/office/officeart/2005/8/layout/vList2"/>
    <dgm:cxn modelId="{CC72C6A1-2953-4CA7-8A33-D1EA94C44244}" srcId="{420F3711-487E-4AE4-A938-B90A49B918E2}" destId="{AC1A4667-B2CB-447A-983A-B1D5EC48CAC7}" srcOrd="0" destOrd="0" parTransId="{110FF10A-5662-4AA3-8325-4371A7E8F78A}" sibTransId="{6F1301E1-8BE1-453A-9F97-A16A55C606F2}"/>
    <dgm:cxn modelId="{1BB895C9-71D4-4EA4-B93D-BF7D31D6248F}" srcId="{420F3711-487E-4AE4-A938-B90A49B918E2}" destId="{F6578BF1-ACBF-493E-9A8C-55AE0C217895}" srcOrd="6" destOrd="0" parTransId="{994358F5-5A24-493B-9BF0-9024C51822E7}" sibTransId="{A532C9D6-437E-4E33-BB1C-4BACC7C9EDC5}"/>
    <dgm:cxn modelId="{244E0CBD-C014-41CF-8343-AFB954FAEC44}" srcId="{420F3711-487E-4AE4-A938-B90A49B918E2}" destId="{36019444-246D-46EA-8CD0-A09A6429E33E}" srcOrd="3" destOrd="0" parTransId="{0A2A1D41-EA6A-4479-8781-D711DEBB7121}" sibTransId="{AB51DAC3-F1A5-4273-9AAD-EE969AF0651D}"/>
    <dgm:cxn modelId="{3AE124E1-0C05-470E-893F-196BBF90FD5B}" type="presOf" srcId="{9952D07D-F03E-4526-88D9-7C1A166EA39F}" destId="{E7762483-39DE-4C8A-A8EF-B81B621E3B37}" srcOrd="0" destOrd="2" presId="urn:microsoft.com/office/officeart/2005/8/layout/vList2"/>
    <dgm:cxn modelId="{793582C5-67AA-41F7-A1D0-D6BEB7A5E38F}" srcId="{420F3711-487E-4AE4-A938-B90A49B918E2}" destId="{9F1C25A3-F7DB-4B4A-99A5-7E8A0BE4CC72}" srcOrd="4" destOrd="0" parTransId="{ED8AE1E4-BD51-4054-BF54-18666AEC9DA3}" sibTransId="{12384F8F-2D07-4B29-BDB4-2EBF6547D463}"/>
    <dgm:cxn modelId="{E93FB0AD-CFB3-49FD-8031-F96F1EA6B046}" type="presOf" srcId="{420F3711-487E-4AE4-A938-B90A49B918E2}" destId="{E3F28020-A308-4EDC-9011-884EFD49C87F}" srcOrd="0" destOrd="0" presId="urn:microsoft.com/office/officeart/2005/8/layout/vList2"/>
    <dgm:cxn modelId="{68629FE4-C9BF-497C-95EC-96B023D03C51}" srcId="{420F3711-487E-4AE4-A938-B90A49B918E2}" destId="{B2A0F9C6-EA20-4F91-B42D-93DB561467F6}" srcOrd="5" destOrd="0" parTransId="{DCD985AA-9646-4BA6-8C2E-81B42A690C91}" sibTransId="{04262700-D941-4FAE-8F7D-E13C943B8ED4}"/>
    <dgm:cxn modelId="{15A59F2B-74C1-46B9-AE3B-FCEEEA63C678}" srcId="{420F3711-487E-4AE4-A938-B90A49B918E2}" destId="{9952D07D-F03E-4526-88D9-7C1A166EA39F}" srcOrd="2" destOrd="0" parTransId="{5FDBA94C-AC34-4725-954F-CEDF61C22E10}" sibTransId="{AC049E49-021C-4722-87AC-97B7147FA545}"/>
    <dgm:cxn modelId="{68DBBBDB-6369-4C75-ABAD-7A2B60D5A7ED}" srcId="{CAB556FA-781E-428A-88B6-AB53677C8540}" destId="{420F3711-487E-4AE4-A938-B90A49B918E2}" srcOrd="0" destOrd="0" parTransId="{E2C990F6-0B6B-4270-94DB-CF6C68AB1436}" sibTransId="{E355D882-5A62-4FB3-B70A-33976EBCAB4B}"/>
    <dgm:cxn modelId="{DE5F523A-F489-4DB7-A8AC-DD2D38DCA304}" srcId="{420F3711-487E-4AE4-A938-B90A49B918E2}" destId="{3FF81236-0D8B-4DC3-BA71-EE4EE33B126C}" srcOrd="1" destOrd="0" parTransId="{279BC90E-654E-49D9-8C68-3CB23FB53C70}" sibTransId="{4B20D558-CB24-4354-8A66-634987478497}"/>
    <dgm:cxn modelId="{E168247B-0822-4B3B-8844-F2CCAE9A0D34}" type="presOf" srcId="{9F1C25A3-F7DB-4B4A-99A5-7E8A0BE4CC72}" destId="{E7762483-39DE-4C8A-A8EF-B81B621E3B37}" srcOrd="0" destOrd="4" presId="urn:microsoft.com/office/officeart/2005/8/layout/vList2"/>
    <dgm:cxn modelId="{50AE1436-68AF-4210-9EC8-E64494C59D5B}" type="presParOf" srcId="{89715FA0-5772-457C-96BA-2942E69507E6}" destId="{E3F28020-A308-4EDC-9011-884EFD49C87F}" srcOrd="0" destOrd="0" presId="urn:microsoft.com/office/officeart/2005/8/layout/vList2"/>
    <dgm:cxn modelId="{3B1A4A5C-00AB-44F7-B031-432F5EC7F3EE}" type="presParOf" srcId="{89715FA0-5772-457C-96BA-2942E69507E6}" destId="{E7762483-39DE-4C8A-A8EF-B81B621E3B3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F28020-A308-4EDC-9011-884EFD49C87F}">
      <dsp:nvSpPr>
        <dsp:cNvPr id="0" name=""/>
        <dsp:cNvSpPr/>
      </dsp:nvSpPr>
      <dsp:spPr>
        <a:xfrm>
          <a:off x="0" y="4544"/>
          <a:ext cx="8928991" cy="1319401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/>
            <a:t>Основные моменты, определяющие эффективность технологической модернизации в молочном скотоводстве</a:t>
          </a:r>
          <a:endParaRPr lang="ru-RU" sz="2000" kern="1200" dirty="0"/>
        </a:p>
      </dsp:txBody>
      <dsp:txXfrm>
        <a:off x="64408" y="68952"/>
        <a:ext cx="8800175" cy="1190585"/>
      </dsp:txXfrm>
    </dsp:sp>
    <dsp:sp modelId="{E7762483-39DE-4C8A-A8EF-B81B621E3B37}">
      <dsp:nvSpPr>
        <dsp:cNvPr id="0" name=""/>
        <dsp:cNvSpPr/>
      </dsp:nvSpPr>
      <dsp:spPr>
        <a:xfrm>
          <a:off x="0" y="1323946"/>
          <a:ext cx="8928991" cy="3784077"/>
        </a:xfrm>
        <a:prstGeom prst="rect">
          <a:avLst/>
        </a:prstGeom>
        <a:solidFill>
          <a:srgbClr val="FFFF00">
            <a:alpha val="90000"/>
          </a:srgb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495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ru-RU" sz="1800" kern="1200" dirty="0" smtClean="0"/>
            <a:t>модернизация, реконструкция и строительство животноводческих объектов прежде всего должно начинаться с подготовки технико-экономического обоснования и оценки его параметров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ru-RU" sz="1800" kern="1200" dirty="0" smtClean="0"/>
            <a:t>использование имеющейся инфраструктуры, позволяющей снизить первоначальные инвестиции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ru-RU" sz="1800" kern="1200" dirty="0" smtClean="0"/>
            <a:t>применение современных научно-обоснованных технологических решений показавших свою эффективность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ru-RU" sz="1800" kern="1200" dirty="0" smtClean="0"/>
            <a:t>комплектование ферм приспособленным скотом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ru-RU" sz="1800" kern="1200" dirty="0" smtClean="0"/>
            <a:t>повышение квалификации обслуживающего персонала и эффективности управления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ru-RU" sz="1800" kern="1200" dirty="0" smtClean="0"/>
            <a:t>дальнейшее совершенствование механизмов государственной поддержки отрасли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endParaRPr lang="ru-RU" sz="1800" kern="1200" dirty="0"/>
        </a:p>
      </dsp:txBody>
      <dsp:txXfrm>
        <a:off x="0" y="1323946"/>
        <a:ext cx="8928991" cy="37840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7901C78-64B7-4832-91A7-B3720019ABCE}" type="datetimeFigureOut">
              <a:rPr lang="ru-RU"/>
              <a:pPr>
                <a:defRPr/>
              </a:pPr>
              <a:t>25.02.2019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026AD95-198A-481E-BB63-20687349ED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7057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EBCB5-1C3C-46EF-911F-EADE697CC7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29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DE836-06EF-4205-9706-4153FB710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140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8E184-4F2D-4E62-85A8-A5C8D7D874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740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B3A4C-05C0-413B-97B0-0644FCA27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233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6FFCE-2C8D-414C-AA36-1A0D2942CB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136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C517A-E710-41A2-B7BC-FB5289F4B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162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6B499-D869-4EEC-BC9C-DEE450B39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833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C6E3E-F19E-4ECF-8B0A-75FC59DD1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015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81434-71D8-4506-A0E6-9465B6284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12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0383B-2719-4335-A9C7-ECF643B0D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682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28FC2-BA6E-4A1E-8CED-DDE7FCBF1B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884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5923C-674D-4222-B6C7-E5ED079AC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63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7882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F777E182-9C5C-43A0-ACB7-AA82F1488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1010120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27088" y="476250"/>
            <a:ext cx="7561262" cy="439261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Технологические аспекты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повышения эффективности 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молочного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скотоводства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033181" y="5157192"/>
            <a:ext cx="50040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1600" b="1" i="1" dirty="0" smtClean="0">
                <a:solidFill>
                  <a:srgbClr val="000066"/>
                </a:solidFill>
              </a:rPr>
              <a:t>Зав. отделом технологий животноводства</a:t>
            </a:r>
            <a:endParaRPr lang="ru-RU" sz="1600" b="1" i="1" dirty="0">
              <a:solidFill>
                <a:srgbClr val="000066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1600" b="1" i="1" dirty="0">
                <a:solidFill>
                  <a:srgbClr val="000066"/>
                </a:solidFill>
              </a:rPr>
              <a:t>Ярославского НИИЖК–филиала ФНЦ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1600" b="1" i="1" dirty="0">
                <a:solidFill>
                  <a:srgbClr val="000066"/>
                </a:solidFill>
              </a:rPr>
              <a:t> «ВИК им. </a:t>
            </a:r>
            <a:r>
              <a:rPr lang="ru-RU" sz="1600" b="1" i="1" dirty="0" err="1">
                <a:solidFill>
                  <a:srgbClr val="000066"/>
                </a:solidFill>
              </a:rPr>
              <a:t>В.Р.Вильямса</a:t>
            </a:r>
            <a:r>
              <a:rPr lang="ru-RU" sz="1600" b="1" i="1" dirty="0">
                <a:solidFill>
                  <a:srgbClr val="000066"/>
                </a:solidFill>
              </a:rPr>
              <a:t>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sz="1600" b="1" i="1" dirty="0">
              <a:solidFill>
                <a:srgbClr val="000066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000" b="1" i="1" dirty="0">
                <a:solidFill>
                  <a:srgbClr val="000066"/>
                </a:solidFill>
              </a:rPr>
              <a:t>Алексеев Андрей Александрович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72056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4535488" y="0"/>
            <a:ext cx="4608512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400" b="1" dirty="0" smtClean="0">
                <a:solidFill>
                  <a:schemeClr val="tx2"/>
                </a:solidFill>
                <a:latin typeface="Elephant" panose="02020904090505020303" pitchFamily="18" charset="0"/>
              </a:rPr>
              <a:t>Новое строительство животноводческого комплекса</a:t>
            </a:r>
            <a: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  <a:t/>
            </a:r>
            <a:b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</a:br>
            <a: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  <a:t>в ЗАО «</a:t>
            </a:r>
            <a:r>
              <a:rPr lang="ru-RU" sz="2400" b="1" dirty="0" err="1" smtClean="0">
                <a:solidFill>
                  <a:schemeClr val="tx2"/>
                </a:solidFill>
                <a:latin typeface="Elephant" panose="02020904090505020303" pitchFamily="18" charset="0"/>
              </a:rPr>
              <a:t>Левцово</a:t>
            </a:r>
            <a:r>
              <a:rPr lang="ru-RU" sz="2400" b="1" dirty="0" smtClean="0">
                <a:solidFill>
                  <a:schemeClr val="tx2"/>
                </a:solidFill>
                <a:latin typeface="Elephant" panose="02020904090505020303" pitchFamily="18" charset="0"/>
              </a:rPr>
              <a:t>»</a:t>
            </a:r>
          </a:p>
          <a:p>
            <a:pPr algn="ctr" eaLnBrk="1" hangingPunct="1"/>
            <a:endParaRPr lang="ru-RU" sz="2400" b="1" dirty="0" smtClean="0">
              <a:solidFill>
                <a:schemeClr val="tx2"/>
              </a:solidFill>
              <a:latin typeface="Elephant" panose="02020904090505020303" pitchFamily="18" charset="0"/>
            </a:endParaRPr>
          </a:p>
          <a:p>
            <a:pPr algn="ctr" eaLnBrk="1" hangingPunct="1"/>
            <a:r>
              <a:rPr lang="ru-RU" sz="2400" b="1" dirty="0" smtClean="0">
                <a:solidFill>
                  <a:schemeClr val="tx2"/>
                </a:solidFill>
                <a:latin typeface="Elephant" panose="02020904090505020303" pitchFamily="18" charset="0"/>
              </a:rPr>
              <a:t>Стоимость </a:t>
            </a:r>
            <a: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  <a:t>1 скотоместа</a:t>
            </a:r>
          </a:p>
          <a:p>
            <a:pPr algn="ctr" eaLnBrk="1" hangingPunct="1"/>
            <a: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Elephant" panose="02020904090505020303" pitchFamily="18" charset="0"/>
              </a:rPr>
              <a:t>340 </a:t>
            </a:r>
            <a: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  <a:t>тыс. руб.</a:t>
            </a:r>
          </a:p>
          <a:p>
            <a:pPr algn="ctr" eaLnBrk="1" hangingPunct="1"/>
            <a:endParaRPr lang="ru-RU" sz="2400" b="1" dirty="0">
              <a:solidFill>
                <a:schemeClr val="tx2"/>
              </a:solidFill>
              <a:latin typeface="Elephant" panose="02020904090505020303" pitchFamily="18" charset="0"/>
            </a:endParaRPr>
          </a:p>
        </p:txBody>
      </p:sp>
      <p:pic>
        <p:nvPicPr>
          <p:cNvPr id="38916" name="Рисунок 6" descr="DSC0348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4875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Рисунок 7" descr="DSC0348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47148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Рисунок 10" descr="DSC0348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88"/>
          <a:stretch>
            <a:fillRect/>
          </a:stretch>
        </p:blipFill>
        <p:spPr bwMode="auto">
          <a:xfrm>
            <a:off x="4786313" y="3429000"/>
            <a:ext cx="4357687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926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709293"/>
              </p:ext>
            </p:extLst>
          </p:nvPr>
        </p:nvGraphicFramePr>
        <p:xfrm>
          <a:off x="251520" y="764704"/>
          <a:ext cx="8712969" cy="504056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279561"/>
                <a:gridCol w="1810555"/>
                <a:gridCol w="1810555"/>
                <a:gridCol w="1812298"/>
              </a:tblGrid>
              <a:tr h="102112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Показатель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ООО «Племзавод «Родина»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ЗАО «Татищевское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ЗАО «Левцово»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6580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заемные средства банка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29000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31500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238000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03232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средства из бюджетов разных уровней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17050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18431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129139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03232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собственные средства предприятия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5626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14243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84891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6580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</a:rPr>
                        <a:t>в </a:t>
                      </a:r>
                      <a:r>
                        <a:rPr lang="ru-RU" sz="1600" i="1" dirty="0" err="1">
                          <a:effectLst/>
                        </a:rPr>
                        <a:t>т.ч</a:t>
                      </a:r>
                      <a:r>
                        <a:rPr lang="ru-RU" sz="1600" i="1" dirty="0">
                          <a:effectLst/>
                        </a:rPr>
                        <a:t>. СМР и оборудование</a:t>
                      </a:r>
                      <a:endParaRPr lang="ru-RU" sz="16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effectLst/>
                        </a:rPr>
                        <a:t>3850</a:t>
                      </a:r>
                      <a:endParaRPr lang="ru-RU" sz="1600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effectLst/>
                        </a:rPr>
                        <a:t>10377</a:t>
                      </a:r>
                      <a:endParaRPr lang="ru-RU" sz="1600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effectLst/>
                        </a:rPr>
                        <a:t>48001</a:t>
                      </a:r>
                      <a:endParaRPr lang="ru-RU" sz="1600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03232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</a:rPr>
                        <a:t>уплата процентов за пользование кредитами</a:t>
                      </a:r>
                      <a:endParaRPr lang="ru-RU" sz="16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</a:rPr>
                        <a:t>1776</a:t>
                      </a:r>
                      <a:endParaRPr lang="ru-RU" sz="16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</a:rPr>
                        <a:t>3866</a:t>
                      </a:r>
                      <a:endParaRPr lang="ru-RU" sz="16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effectLst/>
                        </a:rPr>
                        <a:t>36890</a:t>
                      </a:r>
                      <a:endParaRPr lang="ru-RU" sz="16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6580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Итого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51676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64174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452030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647" y="29187"/>
            <a:ext cx="9036705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5. Источники финансирования инвестиционных проектов, тыс. руб.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874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551872"/>
              </p:ext>
            </p:extLst>
          </p:nvPr>
        </p:nvGraphicFramePr>
        <p:xfrm>
          <a:off x="179512" y="836712"/>
          <a:ext cx="8712968" cy="4896542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105552"/>
                <a:gridCol w="1233756"/>
                <a:gridCol w="1233756"/>
                <a:gridCol w="1233756"/>
                <a:gridCol w="906148"/>
              </a:tblGrid>
              <a:tr h="799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 показателей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ООО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«Племзавод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«Родина»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ЗАО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«Татищевское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ЗАО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«Левцово»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норматив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Работающий капитал, тыс. руб.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122274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42603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-270679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Коэффициент работающего капитала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0,93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0,89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-2,28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0,6-0,8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Собственные оборотные средства (СОС), тыс. руб.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93404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14829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-640908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Коэффициент обеспечения СОС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0,71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0,31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-5,39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&gt;=0,1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Показатель абсолютной ликвидности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0,93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0,0019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0,0026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&gt;0,2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Промежуточный показатель покрытия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2,11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0,48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0,16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0,8-1,0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Коэффициент текущей ликвидности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31,34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5,85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0,42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&gt;=2,0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Коэффициент долга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0,11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0,29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1,94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&gt;=1,0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7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Отношение дебиторской задолженности к кредиторской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2,11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0,76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0,17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1,00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Коэффициент маневренности собственных средств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0,32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0,12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-1,49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Коэффициент покрытия инвестиций, %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49,73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41,87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44,70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Коэффициент финансовой независимости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0,90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0,77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0,34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&gt;0,5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Экономическая рентабельность активов, %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14,82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13,83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0,43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&gt;20,0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Рентабельность продаж, %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28,82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28,32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2,78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Коэффициент трансформации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0,51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0,49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0,15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нет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37919" y="0"/>
            <a:ext cx="686816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Расчет базовой группы балансовых коэффициентов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(на момент завершения инвестиционной фазы)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526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583820877"/>
              </p:ext>
            </p:extLst>
          </p:nvPr>
        </p:nvGraphicFramePr>
        <p:xfrm>
          <a:off x="107504" y="404664"/>
          <a:ext cx="892899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016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35288" y="4941168"/>
            <a:ext cx="64087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/>
              <a:t>Ярославский НИИЖК-филиал ФНЦ «ВИК им. </a:t>
            </a:r>
            <a:r>
              <a:rPr lang="ru-RU" sz="1600" i="1" dirty="0" err="1"/>
              <a:t>В.Р.Вильямса</a:t>
            </a:r>
            <a:r>
              <a:rPr lang="ru-RU" sz="1600" i="1" dirty="0"/>
              <a:t>»</a:t>
            </a:r>
          </a:p>
          <a:p>
            <a:pPr algn="ctr"/>
            <a:r>
              <a:rPr lang="ru-RU" sz="1600" i="1" dirty="0" smtClean="0"/>
              <a:t>отдел технологий животноводства</a:t>
            </a:r>
          </a:p>
          <a:p>
            <a:pPr algn="ctr"/>
            <a:endParaRPr lang="ru-RU" sz="1600" i="1" dirty="0" smtClean="0"/>
          </a:p>
          <a:p>
            <a:pPr algn="ctr"/>
            <a:r>
              <a:rPr lang="ru-RU" sz="1600" i="1" dirty="0" smtClean="0"/>
              <a:t>150517 </a:t>
            </a:r>
            <a:r>
              <a:rPr lang="ru-RU" sz="1600" i="1" dirty="0"/>
              <a:t>Российская Федерация Ярославская область, Ярославский район, п. Михайловский, ул. Ленина </a:t>
            </a:r>
            <a:r>
              <a:rPr lang="ru-RU" sz="1600" i="1" dirty="0" smtClean="0"/>
              <a:t>д.1</a:t>
            </a:r>
          </a:p>
          <a:p>
            <a:pPr algn="ctr"/>
            <a:r>
              <a:rPr lang="ru-RU" sz="1600" i="1" dirty="0" smtClean="0"/>
              <a:t>Тел. +7 (4852) 43-73-53</a:t>
            </a:r>
          </a:p>
          <a:p>
            <a:pPr algn="ctr"/>
            <a:r>
              <a:rPr lang="en-US" sz="1600" i="1" dirty="0" smtClean="0"/>
              <a:t>E</a:t>
            </a:r>
            <a:r>
              <a:rPr lang="ru-RU" sz="1600" i="1" dirty="0"/>
              <a:t>-</a:t>
            </a:r>
            <a:r>
              <a:rPr lang="en-US" sz="1600" i="1" dirty="0"/>
              <a:t>mail</a:t>
            </a:r>
            <a:r>
              <a:rPr lang="ru-RU" sz="1600" i="1" dirty="0"/>
              <a:t>: </a:t>
            </a:r>
            <a:r>
              <a:rPr lang="en-US" sz="1600" i="1" dirty="0"/>
              <a:t>yartechmol@yandex.ru</a:t>
            </a:r>
            <a:endParaRPr lang="ru-RU" sz="1600" i="1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3528" y="1268760"/>
            <a:ext cx="8280846" cy="2217935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6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Black" pitchFamily="34" charset="0"/>
              </a:rPr>
              <a:t>Благодарю за внимание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0520"/>
            <a:ext cx="2962656" cy="269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70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392647"/>
              </p:ext>
            </p:extLst>
          </p:nvPr>
        </p:nvGraphicFramePr>
        <p:xfrm>
          <a:off x="395538" y="692694"/>
          <a:ext cx="8568949" cy="4320480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3770109"/>
                <a:gridCol w="959768"/>
                <a:gridCol w="959768"/>
                <a:gridCol w="959768"/>
                <a:gridCol w="959768"/>
                <a:gridCol w="959768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Показатели</a:t>
                      </a:r>
                      <a:endParaRPr lang="ru-RU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2013 г.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2014 г.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2015 г.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2016 г.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2017 г.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00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Хозяйства всех категорий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30529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30791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30797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30759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31121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00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  в т.ч. с/х организации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14047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14365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14718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15061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15640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00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  хозяйства населения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14678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14508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14044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13503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13112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00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  К(Ф)Х, включая ИП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1804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1918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2035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2195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2369</a:t>
                      </a:r>
                      <a:endParaRPr lang="ru-RU" sz="18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0080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effectLst/>
                        </a:rPr>
                        <a:t>Данные Министерства сельского хозяйства РФ</a:t>
                      </a:r>
                      <a:endParaRPr lang="ru-RU" sz="1800" b="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28544"/>
            <a:ext cx="9144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1. Производство молока по категориям хозяйств, тыс. 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365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11015"/>
              </p:ext>
            </p:extLst>
          </p:nvPr>
        </p:nvGraphicFramePr>
        <p:xfrm>
          <a:off x="323526" y="764708"/>
          <a:ext cx="8568954" cy="4392486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3770109"/>
                <a:gridCol w="959769"/>
                <a:gridCol w="959769"/>
                <a:gridCol w="959769"/>
                <a:gridCol w="959769"/>
                <a:gridCol w="959769"/>
              </a:tblGrid>
              <a:tr h="3137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Показатели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2013 г.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2014 г.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2015 г.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2016 г.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2017 г.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Хозяйства всех категорий</a:t>
                      </a:r>
                      <a:endParaRPr lang="ru-RU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КРС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19564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19264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18992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18753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18644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 в т.ч. коровы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8661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8531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8408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8264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8203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Сельскохозяйственные организации</a:t>
                      </a:r>
                      <a:endParaRPr lang="ru-RU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КРС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8801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8523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8448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8356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8242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 в т.ч. коровы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3533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3439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3387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3360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3319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Хозяйства населения</a:t>
                      </a:r>
                      <a:endParaRPr lang="ru-RU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КРС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8715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8596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8301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8017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7916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 в т.ч. коровы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4089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4005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3882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3717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3652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К(Ф)Х, включая ИП</a:t>
                      </a:r>
                      <a:endParaRPr lang="ru-RU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КРС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2049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2145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2243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2380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2486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  в т.ч. коровы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1040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1086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1139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1188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</a:rPr>
                        <a:t>1232</a:t>
                      </a:r>
                      <a:endParaRPr lang="ru-RU" sz="1600" b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dirty="0">
                          <a:effectLst/>
                        </a:rPr>
                        <a:t>Данные Министерства сельского хозяйства РФ</a:t>
                      </a:r>
                      <a:endParaRPr lang="ru-RU" sz="1600" b="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40233"/>
            <a:ext cx="88204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2. Поголовье КРС по категориям хозяйств, тыс. голов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972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72056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graphicFrame>
        <p:nvGraphicFramePr>
          <p:cNvPr id="12291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1972691"/>
              </p:ext>
            </p:extLst>
          </p:nvPr>
        </p:nvGraphicFramePr>
        <p:xfrm>
          <a:off x="0" y="111125"/>
          <a:ext cx="8975725" cy="634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1" name="Лист" r:id="rId3" imgW="8143824" imgH="6229335" progId="Excel.Sheet.8">
                  <p:embed/>
                </p:oleObj>
              </mc:Choice>
              <mc:Fallback>
                <p:oleObj name="Лист" r:id="rId3" imgW="8143824" imgH="6229335" progId="Excel.Sheet.8">
                  <p:embed/>
                  <p:pic>
                    <p:nvPicPr>
                      <p:cNvPr id="0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1125"/>
                        <a:ext cx="8975725" cy="634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122167369"/>
              </p:ext>
            </p:extLst>
          </p:nvPr>
        </p:nvGraphicFramePr>
        <p:xfrm>
          <a:off x="395536" y="404664"/>
          <a:ext cx="8568952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52881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874220"/>
              </p:ext>
            </p:extLst>
          </p:nvPr>
        </p:nvGraphicFramePr>
        <p:xfrm>
          <a:off x="22554" y="338554"/>
          <a:ext cx="8941934" cy="605988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490018"/>
                <a:gridCol w="3627380"/>
                <a:gridCol w="1800200"/>
                <a:gridCol w="3024336"/>
              </a:tblGrid>
              <a:tr h="5956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п/п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Содержание модернизации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Средняя стоимость </a:t>
                      </a:r>
                      <a:r>
                        <a:rPr lang="ru-RU" sz="1200" dirty="0" smtClean="0">
                          <a:effectLst/>
                        </a:rPr>
                        <a:t>скотоместа,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тыс. руб</a:t>
                      </a:r>
                      <a:r>
                        <a:rPr lang="ru-RU" sz="1200" dirty="0">
                          <a:effectLst/>
                        </a:rPr>
                        <a:t>./гол.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Достоинства,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сроки выполнения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</a:tr>
              <a:tr h="14517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Замена в коровниках с привязным содержанием ведерных доильных установок и стеклянных молокопроводов на современные доильные установки УДМ-100, УДМ-200 с нержавеющим молокопроводом и автоматом промывки, установка современных резервуаров охладителей с автоматами промывки.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10-12 тыс. рублей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Повышение производительности и условий труда, повышение качества молока, использование существующей производственной и социальной инфраструктуры. Средняя трудоемкость демонтажа и монтажа коровника на 200 гол. – 30 чел-дней.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</a:tr>
              <a:tr h="9565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Переход на беспривязно-боксовое содержание путем внутренней перепланировки существующих коровников и строительства доильного зала, установка </a:t>
                      </a:r>
                      <a:r>
                        <a:rPr lang="ru-RU" sz="1200" dirty="0" err="1">
                          <a:effectLst/>
                        </a:rPr>
                        <a:t>световентиляционных</a:t>
                      </a:r>
                      <a:r>
                        <a:rPr lang="ru-RU" sz="1200" dirty="0">
                          <a:effectLst/>
                        </a:rPr>
                        <a:t> коньков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55-60 тыс. рублей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Сокращение затрат труда и улучшение условий труда, повышение качества молока, использование существующей инфраструктуры.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6-7 мес.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</a:tr>
              <a:tr h="9678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Переход на беспривязно-боксовое содержание путем внутренней перепланировки существующего коровника и пристройки нового коровника с доильным залом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80-85 тыс. рублей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Расширение фермы, сокращение затрат и улучшение условий труда, повышение качества молока. Использование существующей инфраструктуры.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 год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</a:tr>
              <a:tr h="9678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Строительство новых коровников с беспривязным содержанием и доильным залом на территории существующей фермы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110-140 тыс. рублей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Расширение фермы, сокращение затрат и улучшение условий труда, повышение качества молока, использование существующей инфраструктуры.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1,5 года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</a:tr>
              <a:tr h="10768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Строительство молочного </a:t>
                      </a:r>
                      <a:r>
                        <a:rPr lang="ru-RU" sz="1200" dirty="0" smtClean="0">
                          <a:effectLst/>
                        </a:rPr>
                        <a:t>комплекса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в </a:t>
                      </a:r>
                      <a:r>
                        <a:rPr lang="ru-RU" sz="1200" dirty="0">
                          <a:effectLst/>
                        </a:rPr>
                        <a:t>«чистом поле»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350-400 тыс. рублей и более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Организация высокотехнологичного производства, автоматизация технологических процессов, создание дополнительных рабочих мест.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 года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478" marR="34478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2554" y="0"/>
            <a:ext cx="91085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3. Оценка вариантов технической и технологической модернизации молочных ферм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931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414607"/>
              </p:ext>
            </p:extLst>
          </p:nvPr>
        </p:nvGraphicFramePr>
        <p:xfrm>
          <a:off x="179511" y="473279"/>
          <a:ext cx="8784977" cy="613181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528392"/>
                <a:gridCol w="1752195"/>
                <a:gridCol w="1920213"/>
                <a:gridCol w="1584177"/>
              </a:tblGrid>
              <a:tr h="91952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Показатель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ООО «</a:t>
                      </a:r>
                      <a:r>
                        <a:rPr lang="ru-RU" sz="1800" dirty="0" err="1">
                          <a:effectLst/>
                        </a:rPr>
                        <a:t>Племзавод</a:t>
                      </a:r>
                      <a:r>
                        <a:rPr lang="ru-RU" sz="1800" dirty="0">
                          <a:effectLst/>
                        </a:rPr>
                        <a:t> «Родина»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ЗАО «</a:t>
                      </a:r>
                      <a:r>
                        <a:rPr lang="ru-RU" sz="1800" dirty="0" err="1" smtClean="0">
                          <a:effectLst/>
                        </a:rPr>
                        <a:t>Татищевское</a:t>
                      </a:r>
                      <a:r>
                        <a:rPr lang="ru-RU" sz="1800" dirty="0" smtClean="0">
                          <a:effectLst/>
                        </a:rPr>
                        <a:t>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ЗАО «Левцово»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23151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строительно-монтажные работы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19000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32400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146466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23151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приобретение технологического оборудования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8000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9477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45497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23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приобретение сельскохозяйственной техники и машин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44163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23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приобретение скота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11000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49875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23151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Итого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38000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41877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286001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23151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Срок окупаемости, лет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3,3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4,0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5,6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41509" y="73169"/>
            <a:ext cx="54609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4. Финансовые вложения, тыс. руб.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557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72056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932363" y="188913"/>
            <a:ext cx="4103687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  <a:t>Реконструкция комплекса</a:t>
            </a:r>
            <a:b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</a:br>
            <a: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  <a:t>в </a:t>
            </a:r>
            <a:r>
              <a:rPr lang="ru-RU" sz="2400" b="1" dirty="0" smtClean="0">
                <a:solidFill>
                  <a:schemeClr val="tx2"/>
                </a:solidFill>
                <a:latin typeface="Elephant" panose="02020904090505020303" pitchFamily="18" charset="0"/>
              </a:rPr>
              <a:t>ООО «</a:t>
            </a:r>
            <a:r>
              <a:rPr lang="ru-RU" sz="2400" b="1" dirty="0" err="1" smtClean="0">
                <a:solidFill>
                  <a:schemeClr val="tx2"/>
                </a:solidFill>
                <a:latin typeface="Elephant" panose="02020904090505020303" pitchFamily="18" charset="0"/>
              </a:rPr>
              <a:t>Племзавод</a:t>
            </a:r>
            <a:r>
              <a:rPr lang="ru-RU" sz="2400" b="1" dirty="0" smtClean="0">
                <a:solidFill>
                  <a:schemeClr val="tx2"/>
                </a:solidFill>
                <a:latin typeface="Elephant" panose="02020904090505020303" pitchFamily="18" charset="0"/>
              </a:rPr>
              <a:t> «Родина»</a:t>
            </a:r>
            <a:endParaRPr lang="ru-RU" sz="2400" b="1" dirty="0">
              <a:solidFill>
                <a:schemeClr val="tx2"/>
              </a:solidFill>
              <a:latin typeface="Elephant" panose="02020904090505020303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sz="2400" b="1" dirty="0">
              <a:solidFill>
                <a:schemeClr val="tx2"/>
              </a:solidFill>
              <a:latin typeface="Elephant" panose="02020904090505020303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sz="2400" b="1" dirty="0">
              <a:solidFill>
                <a:schemeClr val="tx2"/>
              </a:solidFill>
              <a:latin typeface="Elephant" panose="02020904090505020303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  <a:t>Стоимость 1 скотоместа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Elephant" panose="02020904090505020303" pitchFamily="18" charset="0"/>
              </a:rPr>
              <a:t>52 </a:t>
            </a:r>
            <a: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  <a:t>тыс. руб.</a:t>
            </a:r>
          </a:p>
        </p:txBody>
      </p:sp>
      <p:pic>
        <p:nvPicPr>
          <p:cNvPr id="7" name="Picture 7" descr="DSC0154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6463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DSC0155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7563"/>
            <a:ext cx="4716463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DSC010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2" y="3357563"/>
            <a:ext cx="4427537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65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72056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pic>
        <p:nvPicPr>
          <p:cNvPr id="10243" name="Picture 8" descr="DSC028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42863"/>
            <a:ext cx="4683125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4932363" y="14288"/>
            <a:ext cx="4103687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  <a:t>Реконструкция комплекса</a:t>
            </a:r>
            <a:b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</a:br>
            <a: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  <a:t>в ЗАО «</a:t>
            </a:r>
            <a:r>
              <a:rPr lang="ru-RU" sz="2400" b="1" dirty="0" err="1">
                <a:solidFill>
                  <a:schemeClr val="tx2"/>
                </a:solidFill>
                <a:latin typeface="Elephant" panose="02020904090505020303" pitchFamily="18" charset="0"/>
              </a:rPr>
              <a:t>Татищевское</a:t>
            </a:r>
            <a: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  <a:t>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sz="2400" b="1" dirty="0">
              <a:solidFill>
                <a:schemeClr val="tx2"/>
              </a:solidFill>
              <a:latin typeface="Elephant" panose="02020904090505020303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  <a:t>Стоимость 1 скотоместа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 dirty="0">
                <a:solidFill>
                  <a:schemeClr val="tx2"/>
                </a:solidFill>
                <a:latin typeface="Elephant" panose="02020904090505020303" pitchFamily="18" charset="0"/>
              </a:rPr>
              <a:t> 82 тыс. руб.</a:t>
            </a:r>
          </a:p>
        </p:txBody>
      </p:sp>
      <p:pic>
        <p:nvPicPr>
          <p:cNvPr id="10245" name="Рисунок 3" descr="DSC0333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40100"/>
            <a:ext cx="4716463" cy="353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Рисунок 9" descr="DSC0277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888" y="3340100"/>
            <a:ext cx="4456112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36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2188</TotalTime>
  <Words>867</Words>
  <Application>Microsoft Office PowerPoint</Application>
  <PresentationFormat>Экран (4:3)</PresentationFormat>
  <Paragraphs>309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Оформление по умолчанию</vt:lpstr>
      <vt:lpstr>Лист</vt:lpstr>
      <vt:lpstr>Технологические аспекты повышения эффективности молочного скотоводства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Участие Ярославского НИИ животноводства и кормопроизводства в реализации национального проекта «Развитие АПК»</dc:title>
  <dc:creator>1</dc:creator>
  <cp:lastModifiedBy>XTreme.ws</cp:lastModifiedBy>
  <cp:revision>168</cp:revision>
  <cp:lastPrinted>2015-05-20T10:34:13Z</cp:lastPrinted>
  <dcterms:created xsi:type="dcterms:W3CDTF">2007-02-14T08:45:20Z</dcterms:created>
  <dcterms:modified xsi:type="dcterms:W3CDTF">2019-02-25T10:56:00Z</dcterms:modified>
</cp:coreProperties>
</file>