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7" r:id="rId2"/>
    <p:sldId id="256" r:id="rId3"/>
    <p:sldId id="264" r:id="rId4"/>
    <p:sldId id="268" r:id="rId5"/>
    <p:sldId id="257" r:id="rId6"/>
    <p:sldId id="258" r:id="rId7"/>
    <p:sldId id="261" r:id="rId8"/>
    <p:sldId id="265" r:id="rId9"/>
    <p:sldId id="260" r:id="rId10"/>
    <p:sldId id="259" r:id="rId11"/>
    <p:sldId id="269" r:id="rId12"/>
    <p:sldId id="266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8EE04-A4A5-4244-B340-D4A8CDD4D044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8A666-A82D-4168-B8CC-C7E48CE19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200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791" y="0"/>
            <a:ext cx="921179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196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4868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ГЕНЕТИЧЕСКИЙ КОНТРОЛЬ ПРОИСХОЖДЕНИЯ ПОТОМСТВА КРУПНОГО РОГАТОГО </a:t>
            </a:r>
            <a:r>
              <a:rPr lang="ru-RU" sz="2000" b="1" dirty="0" smtClean="0"/>
              <a:t>СКОТА</a:t>
            </a:r>
          </a:p>
          <a:p>
            <a:pPr algn="ctr"/>
            <a:r>
              <a:rPr lang="ru-RU" sz="2000" dirty="0"/>
              <a:t>Лаборатория иммуногенетической экспертизы СЗНИИМЛПХ - обособленного подразделения ФГБУН </a:t>
            </a:r>
            <a:r>
              <a:rPr lang="ru-RU" sz="2000" dirty="0" err="1"/>
              <a:t>ВолНЦ</a:t>
            </a:r>
            <a:r>
              <a:rPr lang="ru-RU" sz="2000" dirty="0"/>
              <a:t> РАН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712074"/>
              </p:ext>
            </p:extLst>
          </p:nvPr>
        </p:nvGraphicFramePr>
        <p:xfrm>
          <a:off x="179512" y="2316927"/>
          <a:ext cx="8784975" cy="3086697"/>
        </p:xfrm>
        <a:graphic>
          <a:graphicData uri="http://schemas.openxmlformats.org/drawingml/2006/table">
            <a:tbl>
              <a:tblPr/>
              <a:tblGrid>
                <a:gridCol w="936104"/>
                <a:gridCol w="864096"/>
                <a:gridCol w="864096"/>
                <a:gridCol w="432048"/>
                <a:gridCol w="1328591"/>
                <a:gridCol w="502616"/>
                <a:gridCol w="399549"/>
                <a:gridCol w="270395"/>
                <a:gridCol w="270395"/>
                <a:gridCol w="362648"/>
                <a:gridCol w="493709"/>
                <a:gridCol w="278030"/>
                <a:gridCol w="292027"/>
                <a:gridCol w="297116"/>
                <a:gridCol w="1193555"/>
              </a:tblGrid>
              <a:tr h="391993"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 - отец,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Кличка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животного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животного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 gridSpan="11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Системы групп крови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Достоверность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происхождения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25901"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 - мать,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147">
                <a:tc vMerge="1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F-V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J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T'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N'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Z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П-потомок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216"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Сноу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11218183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A1/-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E2'G'G'' / 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EX2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F/F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J/-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U'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N'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Z/-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48216"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Весна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1310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Н/А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48216"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2276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A1/-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E'G'G1'' / O2Y2Q'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F/V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H'H''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отец соответ.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48216"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Соломка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929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G2Y2E3'Q'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F/F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H'/-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437744"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Терапия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312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/ G2Y2E3'Q'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F/F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-/H'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-/-</a:t>
                      </a:r>
                      <a:endParaRPr lang="ru-RU" sz="9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родители соотв.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3" marR="6553" marT="65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842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6884455"/>
              </p:ext>
            </p:extLst>
          </p:nvPr>
        </p:nvGraphicFramePr>
        <p:xfrm>
          <a:off x="755576" y="836712"/>
          <a:ext cx="7704856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Диаграмма" r:id="rId3" imgW="4571989" imgH="2743335" progId="Excel.Chart.8">
                  <p:embed/>
                </p:oleObj>
              </mc:Choice>
              <mc:Fallback>
                <p:oleObj name="Диаграмма" r:id="rId3" imgW="4571989" imgH="2743335" progId="Excel.Chart.8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836712"/>
                        <a:ext cx="7704856" cy="49685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2" y="6211669"/>
            <a:ext cx="9139772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dirty="0"/>
              <a:t>Рис. Доля от протестированного </a:t>
            </a:r>
            <a:r>
              <a:rPr lang="ru-RU" sz="2200" dirty="0" smtClean="0"/>
              <a:t>поголовья животных </a:t>
            </a:r>
            <a:r>
              <a:rPr lang="ru-RU" sz="2200" dirty="0"/>
              <a:t>с неточными записями о происхождении </a:t>
            </a:r>
          </a:p>
        </p:txBody>
      </p:sp>
    </p:spTree>
    <p:extLst>
      <p:ext uri="{BB962C8B-B14F-4D97-AF65-F5344CB8AC3E}">
        <p14:creationId xmlns:p14="http://schemas.microsoft.com/office/powerpoint/2010/main" val="395801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ЗНИИ1009\Desktop\фото для през. по имун\kQD3sUdrum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3" t="2667"/>
          <a:stretch/>
        </p:blipFill>
        <p:spPr bwMode="auto">
          <a:xfrm>
            <a:off x="1835696" y="404665"/>
            <a:ext cx="5202489" cy="5755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72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229200"/>
            <a:ext cx="8208912" cy="78483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 </a:t>
            </a:r>
            <a:endParaRPr lang="ru-RU" sz="45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04" y="628137"/>
            <a:ext cx="6912768" cy="45693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45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24744"/>
            <a:ext cx="8424936" cy="2215991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  <a:r>
              <a:rPr lang="ru-RU" sz="4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ммуногенетическое тестирование животных</a:t>
            </a:r>
            <a:endParaRPr lang="ru-RU" sz="4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221088"/>
            <a:ext cx="9144000" cy="1500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Докладчик: </a:t>
            </a:r>
          </a:p>
          <a:p>
            <a:pPr>
              <a:lnSpc>
                <a:spcPct val="110000"/>
              </a:lnSpc>
            </a:pPr>
            <a:r>
              <a:rPr lang="ru-RU" sz="2000" dirty="0"/>
              <a:t>научный сотрудник </a:t>
            </a:r>
          </a:p>
          <a:p>
            <a:pPr>
              <a:lnSpc>
                <a:spcPct val="110000"/>
              </a:lnSpc>
            </a:pPr>
            <a:r>
              <a:rPr lang="ru-RU" sz="2000" dirty="0"/>
              <a:t>отдела разведения </a:t>
            </a:r>
          </a:p>
          <a:p>
            <a:pPr>
              <a:lnSpc>
                <a:spcPct val="110000"/>
              </a:lnSpc>
            </a:pPr>
            <a:r>
              <a:rPr lang="ru-RU" sz="2000" dirty="0" smtClean="0"/>
              <a:t>с/х животных                                                       </a:t>
            </a:r>
            <a:r>
              <a:rPr lang="ru-RU" sz="2500" b="1" dirty="0" smtClean="0"/>
              <a:t>Головкина Ольга Олеговна</a:t>
            </a:r>
            <a:r>
              <a:rPr lang="ru-RU" sz="25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67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ЗНИИ1009\Desktop\фото для през. по имун\2510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10743"/>
            <a:ext cx="8378532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11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СЗНИИ1009\Desktop\фото для през. по имун\img_01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47" y="3428206"/>
            <a:ext cx="3075661" cy="32807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ЗНИИ1009\Desktop\фото для през. по имун\269b31a55a13b962a08e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280" y="3826633"/>
            <a:ext cx="4835208" cy="27198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СЗНИИ1009\Desktop\фото для през. по имун\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163" y="548681"/>
            <a:ext cx="4362325" cy="30224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05" y="260648"/>
            <a:ext cx="4602163" cy="3303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38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\\RAZVEDENIE\Share\2019\Иммуногенетика\Свидетельтво2018Иммун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1" y="548680"/>
            <a:ext cx="3849994" cy="5435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RAZVEDENIE\Share\2019\ЕмельяновЧтения\здание СЗНИИ\BvHM42p0Wt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620" y="1484784"/>
            <a:ext cx="5093861" cy="38227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19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ЗНИИ1009\Desktop\фото для през. по имун\RKCByHLgA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0903"/>
            <a:ext cx="1786250" cy="28914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ЗНИИ1009\Desktop\фото для през. по имун\IMG_37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883" y="476673"/>
            <a:ext cx="2807829" cy="27764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СЗНИИ1009\Desktop\фото для през. по имун\IMG_33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427" y="3502107"/>
            <a:ext cx="2453469" cy="25571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462811"/>
            <a:ext cx="23329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dirty="0" smtClean="0"/>
              <a:t>Зав. от. </a:t>
            </a:r>
            <a:r>
              <a:rPr lang="ru-RU" sz="2000" dirty="0" err="1" smtClean="0"/>
              <a:t>развед</a:t>
            </a:r>
            <a:r>
              <a:rPr lang="ru-RU" sz="2000" dirty="0" smtClean="0"/>
              <a:t>. с./х. ж-х, к. с./х. н., </a:t>
            </a:r>
            <a:r>
              <a:rPr lang="ru-RU" sz="2000" b="1" dirty="0" smtClean="0"/>
              <a:t>Абрамова Н.И. 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6211668"/>
            <a:ext cx="33123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dirty="0" err="1" smtClean="0"/>
              <a:t>Н.с</a:t>
            </a:r>
            <a:r>
              <a:rPr lang="ru-RU" sz="2000" dirty="0" smtClean="0"/>
              <a:t>. от</a:t>
            </a:r>
            <a:r>
              <a:rPr lang="ru-RU" sz="2000" dirty="0"/>
              <a:t>. </a:t>
            </a:r>
            <a:r>
              <a:rPr lang="ru-RU" sz="2000" dirty="0" err="1"/>
              <a:t>развед</a:t>
            </a:r>
            <a:r>
              <a:rPr lang="ru-RU" sz="2000" dirty="0" smtClean="0"/>
              <a:t>. с</a:t>
            </a:r>
            <a:r>
              <a:rPr lang="ru-RU" sz="2000" dirty="0"/>
              <a:t>./х</a:t>
            </a:r>
            <a:r>
              <a:rPr lang="ru-RU" sz="2000" dirty="0" smtClean="0"/>
              <a:t>. ж-х,</a:t>
            </a:r>
          </a:p>
          <a:p>
            <a:pPr algn="ctr">
              <a:lnSpc>
                <a:spcPct val="90000"/>
              </a:lnSpc>
            </a:pPr>
            <a:r>
              <a:rPr lang="ru-RU" sz="2000" dirty="0" smtClean="0"/>
              <a:t>к. с</a:t>
            </a:r>
            <a:r>
              <a:rPr lang="ru-RU" sz="2000" dirty="0"/>
              <a:t>./х. </a:t>
            </a:r>
            <a:r>
              <a:rPr lang="ru-RU" sz="2000" dirty="0" smtClean="0"/>
              <a:t>н., </a:t>
            </a:r>
            <a:r>
              <a:rPr lang="ru-RU" sz="2000" b="1" dirty="0" smtClean="0"/>
              <a:t>Головкина О.О.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96078" y="3253107"/>
            <a:ext cx="24508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dirty="0" err="1" smtClean="0"/>
              <a:t>С.н.с</a:t>
            </a:r>
            <a:r>
              <a:rPr lang="ru-RU" sz="2000" dirty="0"/>
              <a:t>. от. </a:t>
            </a:r>
            <a:r>
              <a:rPr lang="ru-RU" sz="2000" dirty="0" err="1"/>
              <a:t>развед</a:t>
            </a:r>
            <a:r>
              <a:rPr lang="ru-RU" sz="2000" dirty="0" smtClean="0"/>
              <a:t>. с</a:t>
            </a:r>
            <a:r>
              <a:rPr lang="ru-RU" sz="2000" dirty="0"/>
              <a:t>./х. </a:t>
            </a:r>
            <a:r>
              <a:rPr lang="ru-RU" sz="2000" dirty="0" smtClean="0"/>
              <a:t>ж-х, </a:t>
            </a:r>
          </a:p>
          <a:p>
            <a:pPr algn="ctr">
              <a:lnSpc>
                <a:spcPct val="90000"/>
              </a:lnSpc>
            </a:pPr>
            <a:r>
              <a:rPr lang="ru-RU" sz="2000" b="1" dirty="0" smtClean="0"/>
              <a:t>Хромова О.Л.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72199" y="6211669"/>
            <a:ext cx="2882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dirty="0" smtClean="0"/>
              <a:t>Лаб. от</a:t>
            </a:r>
            <a:r>
              <a:rPr lang="ru-RU" sz="2000" dirty="0"/>
              <a:t>. </a:t>
            </a:r>
            <a:r>
              <a:rPr lang="ru-RU" sz="2000" dirty="0" err="1"/>
              <a:t>развед</a:t>
            </a:r>
            <a:r>
              <a:rPr lang="ru-RU" sz="2000" dirty="0" smtClean="0"/>
              <a:t>. с</a:t>
            </a:r>
            <a:r>
              <a:rPr lang="ru-RU" sz="2000" dirty="0"/>
              <a:t>./х. </a:t>
            </a:r>
            <a:r>
              <a:rPr lang="ru-RU" sz="2000" dirty="0" smtClean="0"/>
              <a:t>ж-х, </a:t>
            </a:r>
            <a:r>
              <a:rPr lang="ru-RU" sz="2000" b="1" dirty="0" err="1" smtClean="0"/>
              <a:t>Селимян</a:t>
            </a:r>
            <a:r>
              <a:rPr lang="ru-RU" sz="2000" b="1" dirty="0" smtClean="0"/>
              <a:t> М.О.</a:t>
            </a:r>
            <a:endParaRPr lang="ru-RU" sz="2000" b="1" dirty="0"/>
          </a:p>
        </p:txBody>
      </p:sp>
      <p:pic>
        <p:nvPicPr>
          <p:cNvPr id="1026" name="Picture 2" descr="C:\Users\СЗНИИ1009\Desktop\фото для през. по имун\IMG_42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060" y="3195936"/>
            <a:ext cx="1897018" cy="286328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8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ЗНИИ1009\Desktop\фото для през. по имун\poOKCDKQEW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0" r="1418" b="7585"/>
          <a:stretch/>
        </p:blipFill>
        <p:spPr bwMode="auto">
          <a:xfrm>
            <a:off x="251520" y="1638364"/>
            <a:ext cx="864096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713" y="462658"/>
            <a:ext cx="9144000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200" dirty="0"/>
              <a:t>Сотрудниками лаборатории создана картотека групп крови протестированных животных всех хозяйств, сотрудничающих с лабораторией, что позволяет подтверждать достоверность происхождения животных не только по отцу, но и по матери.</a:t>
            </a:r>
          </a:p>
        </p:txBody>
      </p:sp>
    </p:spTree>
    <p:extLst>
      <p:ext uri="{BB962C8B-B14F-4D97-AF65-F5344CB8AC3E}">
        <p14:creationId xmlns:p14="http://schemas.microsoft.com/office/powerpoint/2010/main" val="52294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ЗНИИ1009\Desktop\фото для през. по имун\c6931b9ba7e6b8f39559e8cf87ef56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5" y="404664"/>
            <a:ext cx="4638428" cy="20718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СЗНИИ1009\Desktop\фото для през. по имун\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32856"/>
            <a:ext cx="4478062" cy="22763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СЗНИИ1009\Desktop\фото для през. по имун\image-by-item-and-alia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49080"/>
            <a:ext cx="3307795" cy="25166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264" y="4976531"/>
            <a:ext cx="562885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 smtClean="0"/>
              <a:t>Моноспецифическая </a:t>
            </a:r>
            <a:r>
              <a:rPr lang="ru-RU" sz="2500" dirty="0" err="1" smtClean="0"/>
              <a:t>сыворотока</a:t>
            </a:r>
            <a:r>
              <a:rPr lang="ru-RU" sz="2500" dirty="0" smtClean="0"/>
              <a:t> </a:t>
            </a:r>
            <a:r>
              <a:rPr lang="ru-RU" sz="2500" dirty="0"/>
              <a:t>(</a:t>
            </a:r>
            <a:r>
              <a:rPr lang="ru-RU" sz="2500" dirty="0" smtClean="0"/>
              <a:t>реагенты, </a:t>
            </a:r>
            <a:r>
              <a:rPr lang="ru-RU" sz="2500" dirty="0"/>
              <a:t>ТУ 9389-001-00498254-00).</a:t>
            </a:r>
          </a:p>
        </p:txBody>
      </p:sp>
    </p:spTree>
    <p:extLst>
      <p:ext uri="{BB962C8B-B14F-4D97-AF65-F5344CB8AC3E}">
        <p14:creationId xmlns:p14="http://schemas.microsoft.com/office/powerpoint/2010/main" val="27747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532744"/>
              </p:ext>
            </p:extLst>
          </p:nvPr>
        </p:nvGraphicFramePr>
        <p:xfrm>
          <a:off x="107503" y="404667"/>
          <a:ext cx="8928993" cy="5760632"/>
        </p:xfrm>
        <a:graphic>
          <a:graphicData uri="http://schemas.openxmlformats.org/drawingml/2006/table">
            <a:tbl>
              <a:tblPr/>
              <a:tblGrid>
                <a:gridCol w="2621238"/>
                <a:gridCol w="786188"/>
                <a:gridCol w="786188"/>
                <a:gridCol w="1477527"/>
                <a:gridCol w="1123648"/>
                <a:gridCol w="1149187"/>
                <a:gridCol w="985017"/>
              </a:tblGrid>
              <a:tr h="23888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Наименование хозяйства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Поголовье</a:t>
                      </a:r>
                    </a:p>
                  </a:txBody>
                  <a:tcPr marL="54972" marR="549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Подтверждено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происхож</a:t>
                      </a:r>
                      <a:r>
                        <a:rPr lang="ru-RU" sz="15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дение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Определена группа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крови</a:t>
                      </a:r>
                    </a:p>
                  </a:txBody>
                  <a:tcPr marL="54972" marR="549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 или 2 родителя отрицаются</a:t>
                      </a:r>
                    </a:p>
                  </a:txBody>
                  <a:tcPr marL="54972" marR="549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% недосто-верности</a:t>
                      </a:r>
                    </a:p>
                  </a:txBody>
                  <a:tcPr marL="54972" marR="549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7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т. ч. бычков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6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ПЗ- колхоз им. 50-летия СССР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613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547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Колхоз «</a:t>
                      </a:r>
                      <a:r>
                        <a:rPr lang="ru-RU" sz="15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Великодворье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СПК (колхоз) «Коминтерн-2»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321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312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2,2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СПК «</a:t>
                      </a:r>
                      <a:r>
                        <a:rPr lang="ru-RU" sz="15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Анохинский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273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246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5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Ботово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АО «ПЗ Родина»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318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305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ПЗ-Колхоз «Аврора»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АО «Союз» - племзавод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ООО «Покровское»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СПК колхоз «</a:t>
                      </a:r>
                      <a:r>
                        <a:rPr lang="ru-RU" sz="15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Новленский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227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225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ОАО «Заря»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320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314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5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Лактис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5,7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СХПК «</a:t>
                      </a:r>
                      <a:r>
                        <a:rPr lang="ru-RU" sz="15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Присухонское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СА колхоз имени Калинина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7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СПК Агрофирма «Красная Звезда»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СХПК «Племзавод Майский»</a:t>
                      </a: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338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3446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3187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220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 marL="54972" marR="54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562" y="6216685"/>
            <a:ext cx="9135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2018 году лабораторией иммуногенетической экспертизы проведены исследования в 16 сельскохозяйственных организациях Вологодской 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30877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1692</TotalTime>
  <Words>493</Words>
  <Application>Microsoft Office PowerPoint</Application>
  <PresentationFormat>Экран (4:3)</PresentationFormat>
  <Paragraphs>224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NewsPrint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СЗНИИ1009</dc:creator>
  <cp:lastModifiedBy>СЗНИИ1009</cp:lastModifiedBy>
  <cp:revision>33</cp:revision>
  <dcterms:created xsi:type="dcterms:W3CDTF">2019-01-24T07:14:32Z</dcterms:created>
  <dcterms:modified xsi:type="dcterms:W3CDTF">2019-02-28T08:10:46Z</dcterms:modified>
</cp:coreProperties>
</file>