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9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74" r:id="rId12"/>
    <p:sldId id="275" r:id="rId13"/>
    <p:sldId id="270" r:id="rId14"/>
    <p:sldId id="268" r:id="rId15"/>
    <p:sldId id="269" r:id="rId16"/>
    <p:sldId id="271" r:id="rId17"/>
    <p:sldId id="279" r:id="rId18"/>
    <p:sldId id="272" r:id="rId19"/>
    <p:sldId id="273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1" autoAdjust="0"/>
    <p:restoredTop sz="68348" autoAdjust="0"/>
  </p:normalViewPr>
  <p:slideViewPr>
    <p:cSldViewPr>
      <p:cViewPr varScale="1">
        <p:scale>
          <a:sx n="62" d="100"/>
          <a:sy n="62" d="100"/>
        </p:scale>
        <p:origin x="22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CF49E-F086-476A-9822-3C9E88586DE9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4BAFE0-6708-4B0B-A2BD-0C4C6E530A5C}">
      <dgm:prSet phldrT="[Текст]"/>
      <dgm:spPr/>
      <dgm:t>
        <a:bodyPr/>
        <a:lstStyle/>
        <a:p>
          <a:r>
            <a:rPr lang="ru-RU" dirty="0" smtClean="0"/>
            <a:t>Лабри</a:t>
          </a:r>
          <a:endParaRPr lang="ru-RU" dirty="0"/>
        </a:p>
      </dgm:t>
    </dgm:pt>
    <dgm:pt modelId="{4A14FFA7-57B8-4404-BEE7-98E3C8F0FD32}" type="parTrans" cxnId="{CF7C71E1-4C91-41E7-B285-38656E34FFE2}">
      <dgm:prSet/>
      <dgm:spPr/>
      <dgm:t>
        <a:bodyPr/>
        <a:lstStyle/>
        <a:p>
          <a:endParaRPr lang="ru-RU"/>
        </a:p>
      </dgm:t>
    </dgm:pt>
    <dgm:pt modelId="{1280708E-4B92-4506-BF0B-67FA568BABCE}" type="sibTrans" cxnId="{CF7C71E1-4C91-41E7-B285-38656E34FFE2}">
      <dgm:prSet/>
      <dgm:spPr/>
      <dgm:t>
        <a:bodyPr/>
        <a:lstStyle/>
        <a:p>
          <a:endParaRPr lang="ru-RU"/>
        </a:p>
      </dgm:t>
    </dgm:pt>
    <dgm:pt modelId="{B26102B2-35BC-4879-89FA-2E04922EFFA5}">
      <dgm:prSet phldrT="[Текст]"/>
      <dgm:spPr/>
      <dgm:t>
        <a:bodyPr/>
        <a:lstStyle/>
        <a:p>
          <a:r>
            <a:rPr lang="ru-RU" dirty="0" smtClean="0"/>
            <a:t>Носто</a:t>
          </a:r>
          <a:endParaRPr lang="ru-RU" dirty="0"/>
        </a:p>
      </dgm:t>
    </dgm:pt>
    <dgm:pt modelId="{B0764B23-AA91-4C45-AAA7-0BB81423B294}" type="parTrans" cxnId="{AC0F3AB6-B95F-4FE7-B34D-C8779937F6D8}">
      <dgm:prSet/>
      <dgm:spPr/>
      <dgm:t>
        <a:bodyPr/>
        <a:lstStyle/>
        <a:p>
          <a:endParaRPr lang="ru-RU"/>
        </a:p>
      </dgm:t>
    </dgm:pt>
    <dgm:pt modelId="{0C223914-3704-4810-8AF1-ABEAF9A3329D}" type="sibTrans" cxnId="{AC0F3AB6-B95F-4FE7-B34D-C8779937F6D8}">
      <dgm:prSet/>
      <dgm:spPr/>
      <dgm:t>
        <a:bodyPr/>
        <a:lstStyle/>
        <a:p>
          <a:endParaRPr lang="ru-RU"/>
        </a:p>
      </dgm:t>
    </dgm:pt>
    <dgm:pt modelId="{ED65FD27-52E3-4208-91FB-A88BE99304BC}" type="pres">
      <dgm:prSet presAssocID="{C6ECF49E-F086-476A-9822-3C9E88586DE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2E4DF5F3-7E98-4EF4-9A5F-92A47814AEE4}" type="pres">
      <dgm:prSet presAssocID="{744BAFE0-6708-4B0B-A2BD-0C4C6E530A5C}" presName="noChildren" presStyleCnt="0"/>
      <dgm:spPr/>
    </dgm:pt>
    <dgm:pt modelId="{4C86B9D3-8662-4D69-AAB7-477FEC507BBC}" type="pres">
      <dgm:prSet presAssocID="{744BAFE0-6708-4B0B-A2BD-0C4C6E530A5C}" presName="gap" presStyleCnt="0"/>
      <dgm:spPr/>
    </dgm:pt>
    <dgm:pt modelId="{974AEEB8-5EEF-42BC-809A-4D423F061557}" type="pres">
      <dgm:prSet presAssocID="{744BAFE0-6708-4B0B-A2BD-0C4C6E530A5C}" presName="medCircle2" presStyleLbl="vennNode1" presStyleIdx="0" presStyleCnt="2" custScaleX="230769" custScaleY="220976"/>
      <dgm:spPr/>
    </dgm:pt>
    <dgm:pt modelId="{78B0B61F-A69D-4B99-B196-4CF9AAC8F4C2}" type="pres">
      <dgm:prSet presAssocID="{744BAFE0-6708-4B0B-A2BD-0C4C6E530A5C}" presName="txLvlOnly1" presStyleLbl="revTx" presStyleIdx="0" presStyleCnt="2" custScaleX="56814"/>
      <dgm:spPr/>
      <dgm:t>
        <a:bodyPr/>
        <a:lstStyle/>
        <a:p>
          <a:endParaRPr lang="ru-RU"/>
        </a:p>
      </dgm:t>
    </dgm:pt>
    <dgm:pt modelId="{F311CECC-3E76-49BA-972D-5B1BF4DEB8EB}" type="pres">
      <dgm:prSet presAssocID="{B26102B2-35BC-4879-89FA-2E04922EFFA5}" presName="noChildren" presStyleCnt="0"/>
      <dgm:spPr/>
    </dgm:pt>
    <dgm:pt modelId="{9AB531C7-C6B2-4B40-A5AE-3D82EFD8A14B}" type="pres">
      <dgm:prSet presAssocID="{B26102B2-35BC-4879-89FA-2E04922EFFA5}" presName="gap" presStyleCnt="0"/>
      <dgm:spPr/>
    </dgm:pt>
    <dgm:pt modelId="{1553F0EE-882A-4C71-9B47-F25F7BA9D5B0}" type="pres">
      <dgm:prSet presAssocID="{B26102B2-35BC-4879-89FA-2E04922EFFA5}" presName="medCircle2" presStyleLbl="vennNode1" presStyleIdx="1" presStyleCnt="2" custScaleX="233972" custScaleY="2243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0CF9E2C-4882-4C2D-9813-02DA7EF1CDAB}" type="pres">
      <dgm:prSet presAssocID="{B26102B2-35BC-4879-89FA-2E04922EFFA5}" presName="txLvlOnly1" presStyleLbl="revTx" presStyleIdx="1" presStyleCnt="2" custScaleX="51520"/>
      <dgm:spPr/>
      <dgm:t>
        <a:bodyPr/>
        <a:lstStyle/>
        <a:p>
          <a:endParaRPr lang="ru-RU"/>
        </a:p>
      </dgm:t>
    </dgm:pt>
  </dgm:ptLst>
  <dgm:cxnLst>
    <dgm:cxn modelId="{C2D28150-296F-4E1C-B0DF-53EA9D759983}" type="presOf" srcId="{744BAFE0-6708-4B0B-A2BD-0C4C6E530A5C}" destId="{78B0B61F-A69D-4B99-B196-4CF9AAC8F4C2}" srcOrd="0" destOrd="0" presId="urn:microsoft.com/office/officeart/2008/layout/VerticalCircleList"/>
    <dgm:cxn modelId="{CA4D2CF0-2BA6-419A-8863-7673C6279F8B}" type="presOf" srcId="{C6ECF49E-F086-476A-9822-3C9E88586DE9}" destId="{ED65FD27-52E3-4208-91FB-A88BE99304BC}" srcOrd="0" destOrd="0" presId="urn:microsoft.com/office/officeart/2008/layout/VerticalCircleList"/>
    <dgm:cxn modelId="{F402F7B2-F946-4F4D-99A3-33083F65C3FA}" type="presOf" srcId="{B26102B2-35BC-4879-89FA-2E04922EFFA5}" destId="{C0CF9E2C-4882-4C2D-9813-02DA7EF1CDAB}" srcOrd="0" destOrd="0" presId="urn:microsoft.com/office/officeart/2008/layout/VerticalCircleList"/>
    <dgm:cxn modelId="{AC0F3AB6-B95F-4FE7-B34D-C8779937F6D8}" srcId="{C6ECF49E-F086-476A-9822-3C9E88586DE9}" destId="{B26102B2-35BC-4879-89FA-2E04922EFFA5}" srcOrd="1" destOrd="0" parTransId="{B0764B23-AA91-4C45-AAA7-0BB81423B294}" sibTransId="{0C223914-3704-4810-8AF1-ABEAF9A3329D}"/>
    <dgm:cxn modelId="{CF7C71E1-4C91-41E7-B285-38656E34FFE2}" srcId="{C6ECF49E-F086-476A-9822-3C9E88586DE9}" destId="{744BAFE0-6708-4B0B-A2BD-0C4C6E530A5C}" srcOrd="0" destOrd="0" parTransId="{4A14FFA7-57B8-4404-BEE7-98E3C8F0FD32}" sibTransId="{1280708E-4B92-4506-BF0B-67FA568BABCE}"/>
    <dgm:cxn modelId="{2B5E38A6-1D68-49AB-9011-685D8EC7C5FE}" type="presParOf" srcId="{ED65FD27-52E3-4208-91FB-A88BE99304BC}" destId="{2E4DF5F3-7E98-4EF4-9A5F-92A47814AEE4}" srcOrd="0" destOrd="0" presId="urn:microsoft.com/office/officeart/2008/layout/VerticalCircleList"/>
    <dgm:cxn modelId="{17B3A189-D1A4-4C41-A4D7-9D883E224F84}" type="presParOf" srcId="{2E4DF5F3-7E98-4EF4-9A5F-92A47814AEE4}" destId="{4C86B9D3-8662-4D69-AAB7-477FEC507BBC}" srcOrd="0" destOrd="0" presId="urn:microsoft.com/office/officeart/2008/layout/VerticalCircleList"/>
    <dgm:cxn modelId="{F92D9126-37F9-4964-9FFD-6A627772AFB9}" type="presParOf" srcId="{2E4DF5F3-7E98-4EF4-9A5F-92A47814AEE4}" destId="{974AEEB8-5EEF-42BC-809A-4D423F061557}" srcOrd="1" destOrd="0" presId="urn:microsoft.com/office/officeart/2008/layout/VerticalCircleList"/>
    <dgm:cxn modelId="{66CF9D9C-F1BA-45D5-B65A-E319830B44E2}" type="presParOf" srcId="{2E4DF5F3-7E98-4EF4-9A5F-92A47814AEE4}" destId="{78B0B61F-A69D-4B99-B196-4CF9AAC8F4C2}" srcOrd="2" destOrd="0" presId="urn:microsoft.com/office/officeart/2008/layout/VerticalCircleList"/>
    <dgm:cxn modelId="{FD558A50-F0DE-4F87-ADA7-3D6820EE0C26}" type="presParOf" srcId="{ED65FD27-52E3-4208-91FB-A88BE99304BC}" destId="{F311CECC-3E76-49BA-972D-5B1BF4DEB8EB}" srcOrd="1" destOrd="0" presId="urn:microsoft.com/office/officeart/2008/layout/VerticalCircleList"/>
    <dgm:cxn modelId="{0F6FA3FC-0F04-4ABB-8A59-EBBB850B9F9A}" type="presParOf" srcId="{F311CECC-3E76-49BA-972D-5B1BF4DEB8EB}" destId="{9AB531C7-C6B2-4B40-A5AE-3D82EFD8A14B}" srcOrd="0" destOrd="0" presId="urn:microsoft.com/office/officeart/2008/layout/VerticalCircleList"/>
    <dgm:cxn modelId="{D4043637-BE84-402D-9D1E-1B8A6C8AF377}" type="presParOf" srcId="{F311CECC-3E76-49BA-972D-5B1BF4DEB8EB}" destId="{1553F0EE-882A-4C71-9B47-F25F7BA9D5B0}" srcOrd="1" destOrd="0" presId="urn:microsoft.com/office/officeart/2008/layout/VerticalCircleList"/>
    <dgm:cxn modelId="{B5C3896C-8E67-4A9E-8D6F-A6B7C73B3506}" type="presParOf" srcId="{F311CECC-3E76-49BA-972D-5B1BF4DEB8EB}" destId="{C0CF9E2C-4882-4C2D-9813-02DA7EF1CDA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AEEB8-5EEF-42BC-809A-4D423F061557}">
      <dsp:nvSpPr>
        <dsp:cNvPr id="0" name=""/>
        <dsp:cNvSpPr/>
      </dsp:nvSpPr>
      <dsp:spPr>
        <a:xfrm>
          <a:off x="327368" y="1093409"/>
          <a:ext cx="1986981" cy="19026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8B0B61F-A69D-4B99-B196-4CF9AAC8F4C2}">
      <dsp:nvSpPr>
        <dsp:cNvPr id="0" name=""/>
        <dsp:cNvSpPr/>
      </dsp:nvSpPr>
      <dsp:spPr>
        <a:xfrm>
          <a:off x="2312818" y="1614227"/>
          <a:ext cx="2609972" cy="861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Лабри</a:t>
          </a:r>
          <a:endParaRPr lang="ru-RU" sz="5400" kern="1200" dirty="0"/>
        </a:p>
      </dsp:txBody>
      <dsp:txXfrm>
        <a:off x="2312818" y="1614227"/>
        <a:ext cx="2609972" cy="861026"/>
      </dsp:txXfrm>
    </dsp:sp>
    <dsp:sp modelId="{1553F0EE-882A-4C71-9B47-F25F7BA9D5B0}">
      <dsp:nvSpPr>
        <dsp:cNvPr id="0" name=""/>
        <dsp:cNvSpPr/>
      </dsp:nvSpPr>
      <dsp:spPr>
        <a:xfrm>
          <a:off x="381274" y="2996071"/>
          <a:ext cx="2014560" cy="193180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0CF9E2C-4882-4C2D-9813-02DA7EF1CDAB}">
      <dsp:nvSpPr>
        <dsp:cNvPr id="0" name=""/>
        <dsp:cNvSpPr/>
      </dsp:nvSpPr>
      <dsp:spPr>
        <a:xfrm>
          <a:off x="2502113" y="3531461"/>
          <a:ext cx="2366772" cy="861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Носто</a:t>
          </a:r>
          <a:endParaRPr lang="ru-RU" sz="5400" kern="1200" dirty="0"/>
        </a:p>
      </dsp:txBody>
      <dsp:txXfrm>
        <a:off x="2502113" y="3531461"/>
        <a:ext cx="2366772" cy="861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972F-C941-428E-BDCA-30B5C468E061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B5E44-1EBC-464B-841F-FDD3F2C4A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Здравствуйте, позвольте представить Вам доклад на тему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03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Для нахождения взаимосвязи между селекционными индексами проведен расчет коэффициента ранговой корреляции методом </a:t>
            </a:r>
            <a:r>
              <a:rPr lang="ru-RU" dirty="0" err="1" smtClean="0"/>
              <a:t>Спирмена</a:t>
            </a:r>
            <a:r>
              <a:rPr lang="ru-RU" dirty="0" smtClean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Достоверно высокая и положительная взаимосвязь выявлена между индексом вымени и финальной  оценкой экстерьера – 0,745, объяснением этому является включение в окончательную формулу оценки животного характеристик вымени, на которые приходится 40% от общей оценки.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Приблизительно такие же значения найдены при расчете ранговой корреляции между индексом UDC и полифакторными индексами ПЭИ2 и ПЭИ6 – 0,706 и 0,710 соответственно.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Индекс качества ног FLC не достигал уровня статистической значимости с другими показателями и оказался обособленным от остальных индексов, кроме индекса ПЭИ2, с которым выявлена умеренная сила связи – 0,469.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Что касается внутристадной оценки</a:t>
            </a:r>
            <a:r>
              <a:rPr lang="ru-RU" baseline="0" dirty="0" smtClean="0"/>
              <a:t> - </a:t>
            </a:r>
            <a:r>
              <a:rPr lang="ru-RU" dirty="0" smtClean="0"/>
              <a:t>тесная связь установлена только с индексами ПЭИ2 и ПЭИ6 – 0,616 и 0,635 соответственно. Отсутствие достоверной связи с экстерьерными индексами UDC и FLC препятствует улучшению экстерьера потомков при отборе по ПЦ по удою.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Исходя из того, что индекс ПЭИ6 имел ранговую корреляцию близкую к 1 с индексом ПЭИ2 – 0,961 (P≤0,01) и в тоже время довольно слабую и недостоверную с индексом качества ног FLC –0,348, в дальнейших исследованиях он не рассматривался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62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Доказательством тесной связи оценок по племенной ценности и полифакторным индексом ПЭИ2 может служить вариант моделирования отбора по внутристадной </a:t>
            </a:r>
            <a:r>
              <a:rPr lang="ru-RU" dirty="0" err="1" smtClean="0"/>
              <a:t>пц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проведением 25 % отбора быков вместе с увеличением ПЦ</a:t>
            </a:r>
            <a:r>
              <a:rPr lang="ru-RU" baseline="-25000" dirty="0" smtClean="0"/>
              <a:t>ВСКП</a:t>
            </a:r>
            <a:r>
              <a:rPr lang="ru-RU" dirty="0" smtClean="0"/>
              <a:t>  на +155 (P ≤ 0,001) достоверно повышается индекс ПЭИ2 на +48 (P ≤ 0,001). </a:t>
            </a:r>
            <a:r>
              <a:rPr lang="ru-RU" dirty="0" err="1" smtClean="0"/>
              <a:t>Отрицатедьная</a:t>
            </a:r>
            <a:r>
              <a:rPr lang="ru-RU" baseline="0" dirty="0" smtClean="0"/>
              <a:t> оценка по ПЭИ2</a:t>
            </a:r>
            <a:r>
              <a:rPr lang="ru-RU" dirty="0" smtClean="0"/>
              <a:t> у быка Пика</a:t>
            </a:r>
            <a:r>
              <a:rPr lang="ru-RU" baseline="0" dirty="0" smtClean="0"/>
              <a:t> </a:t>
            </a:r>
            <a:r>
              <a:rPr lang="ru-RU" dirty="0" smtClean="0"/>
              <a:t>обусловлена низкими показателями по экстерьеру его дочерей: UDC – -0,13, FLC – -0,97.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475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Для качественного улучшения не только показателей экстерьера, но и молочной продуктивности проведен отбор по полифакторному индексу ПЭИ2(табл.</a:t>
            </a:r>
            <a:r>
              <a:rPr lang="en-US" dirty="0" smtClean="0"/>
              <a:t>4</a:t>
            </a:r>
            <a:r>
              <a:rPr lang="ru-RU" dirty="0" smtClean="0"/>
              <a:t>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Как видно из представленной таблицы, в результате моделирования были получены высокие и достоверные селекционные дифференциалы (P≤0,001) по удою +430 кг, финальной оценке +0,67 баллов, самому индексу ПЭИ2 +102, а также по племенной ценности ПЦВСКП +108.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 При этом экстерьерные индексы качества вымени и ног повысились на 0,22 и 0,40 соответственно, но оказались недостоверными.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740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На следующем этапе исследований стояла задача в разработке алгоритмов отбора быков-производителей с учетом конкретно</a:t>
            </a:r>
            <a:r>
              <a:rPr lang="ru-RU" baseline="0" dirty="0" smtClean="0"/>
              <a:t> экстерьерного блока</a:t>
            </a:r>
            <a:r>
              <a:rPr lang="ru-RU" dirty="0" smtClean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В таблице </a:t>
            </a:r>
            <a:r>
              <a:rPr lang="en-US" dirty="0" smtClean="0"/>
              <a:t>5</a:t>
            </a:r>
            <a:r>
              <a:rPr lang="ru-RU" dirty="0" smtClean="0"/>
              <a:t> представлены результаты моделирования отбора по индексу вымени UDC.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Оптимальные значения индекса вымени отмечены у быка Лабри UDC = 0,50, его дочери также были высоко оценены при финальной оценке экстерьера.</a:t>
            </a:r>
            <a:r>
              <a:rPr lang="ru-RU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Следует отметить, что у данного быка дочь </a:t>
            </a:r>
            <a:r>
              <a:rPr lang="ru-RU" dirty="0" err="1" smtClean="0"/>
              <a:t>Воронежка</a:t>
            </a:r>
            <a:r>
              <a:rPr lang="ru-RU" dirty="0" smtClean="0"/>
              <a:t> со значением индекса UDC = 0,67 надоила за 305 дней лактации 10825 кг молока при выходе жира 403,7 кг и белка – 354,0 кг.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У отобранных 25 % быков с наивысшими значениями данного индекса выявлено превосходство по сравнению со средними показателями выборки не только по качеству вымени и финальной оценке: 0,27 (P ≤ 0,01) и 0,5 (P ≤ 0,01), но и по молочной продуктивности. Удой их дочерей был достоверно выше на 195 кг молока (P ≤ 0,05). Отмечено достоверное повышение значений полифакторного индекса ПЭИ2, а также их внутристадная оценка ПЦВСКП оказалась выше на 54 кг (P ≤ 0,05).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41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Лучшим быком при отборе по FLC оказался бык Носто, средняя оценка дочерей по данному индексу составила 1,48 (табл.</a:t>
            </a:r>
            <a:r>
              <a:rPr lang="en-US" dirty="0" smtClean="0"/>
              <a:t>6</a:t>
            </a:r>
            <a:r>
              <a:rPr lang="ru-RU" dirty="0" smtClean="0"/>
              <a:t>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Его дочь Газель получила самую высокую оценку по FLC 3,98, при этом ее финальная оценка составила 82 балла.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При отборе выявлен высокий и достоверный селекционный дифференциал по самому индексу +0,73 (P ≤ 0,001), а также по продуктивно-экстерьерному индексу ПЭИ2 +63 (P ≤ 0,05). Вместе с тем необходимо отметить, что при данном отборе недостоверно преимущество отобранной группы по всем остальным показателям, что подтверждается полученными коэффициентами ранговой корреляции.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41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случае моделирования отбора по финальной оценке экстерьера лидирующим быком, также как и в варианте отбора по индексу вымени, оказался бык Лабри. </a:t>
            </a:r>
          </a:p>
          <a:p>
            <a:r>
              <a:rPr lang="ru-RU" dirty="0" smtClean="0"/>
              <a:t>достоверно увеличиваются показатели, как индексной оценки FLC по ногам +0,49 (P ≤ 0,01), так и по самой окончательной оценке на 0,6 балла (P ≤ 0,001).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01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 сопоставлении трех вариантов отбора по экстерьерному блоку выявлены два быка, вошедших в пятерку лучших при моделировании – это быки Лабри и Носто. Установлено, что дочери этих быков по сравнению со сверстницами при потере продуктивности на 115 кг достоверно улучшают показатели вымени на +0,3 (P≤0,05), конечностей на +1,1 (P≤0,001) и финальную оценку на 1,1 балл (P≤0,001).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663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Графическое представление всех отборов</a:t>
            </a:r>
            <a:r>
              <a:rPr lang="ru-RU" baseline="0" dirty="0" smtClean="0"/>
              <a:t> </a:t>
            </a:r>
            <a:r>
              <a:rPr lang="ru-RU" dirty="0" smtClean="0"/>
              <a:t>представлены на данном слайде. Как видно, в результате отбора по ПЦ</a:t>
            </a:r>
            <a:r>
              <a:rPr lang="ru-RU" baseline="-25000" dirty="0" smtClean="0"/>
              <a:t>ВСКП </a:t>
            </a:r>
            <a:r>
              <a:rPr lang="ru-RU" dirty="0" smtClean="0"/>
              <a:t>происходит существенная прибавка по удою, при незначительном улучшении экстерьера. </a:t>
            </a:r>
          </a:p>
          <a:p>
            <a:r>
              <a:rPr lang="ru-RU" dirty="0" smtClean="0"/>
              <a:t>Отбор же по полифакторному индексу ПЭИ2 позволяет вести селекцию единовременно, как по экстерьерным показателям, так и по молочной продуктивности, но интенсивность селекции по отдельным признакам уменьшается (в соответствии с выражением 1/√n корень из числа включенных</a:t>
            </a:r>
            <a:r>
              <a:rPr lang="ru-RU" baseline="0" dirty="0" smtClean="0"/>
              <a:t> признаков)</a:t>
            </a:r>
            <a:endParaRPr lang="ru-RU" dirty="0" smtClean="0"/>
          </a:p>
          <a:p>
            <a:r>
              <a:rPr lang="ru-RU" dirty="0" smtClean="0"/>
              <a:t>Отбор быков по индексам UDC, FLC и финальной оценке экстерьера приводит к качественному улучшению экстерьера, но при этом следует ожидать снижения молочной продуктивности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7110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выводах разрешите не останавливаться, т.к. они уже были озвучены ранее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220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5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Целью исследования явилось</a:t>
            </a:r>
            <a:r>
              <a:rPr lang="ru-RU" baseline="0" dirty="0" smtClean="0"/>
              <a:t> моделирование отбора быков с использованием экстерьерных индексов </a:t>
            </a:r>
            <a:r>
              <a:rPr lang="ru-RU" sz="1200" dirty="0" smtClean="0">
                <a:solidFill>
                  <a:schemeClr val="tx1"/>
                </a:solidFill>
              </a:rPr>
              <a:t>UDC, FLC, </a:t>
            </a:r>
            <a:r>
              <a:rPr lang="ru-RU" sz="1200" dirty="0" err="1" smtClean="0">
                <a:solidFill>
                  <a:schemeClr val="tx1"/>
                </a:solidFill>
              </a:rPr>
              <a:t>фин.оценки</a:t>
            </a:r>
            <a:r>
              <a:rPr lang="ru-RU" sz="1200" dirty="0" smtClean="0">
                <a:solidFill>
                  <a:schemeClr val="tx1"/>
                </a:solidFill>
              </a:rPr>
              <a:t>, продуктивно-экст.инд.ПЭИ2, и внутристадной племенной ценности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28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основании поставленной цели решались задачи</a:t>
            </a:r>
            <a:r>
              <a:rPr lang="ru-RU" baseline="0" dirty="0" smtClean="0"/>
              <a:t> представленные на слайде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1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Впервые изучена взаимосвязь</a:t>
            </a:r>
            <a:r>
              <a:rPr lang="ru-RU" baseline="0" dirty="0" smtClean="0"/>
              <a:t> индексов ПЭИ2 и 6 </a:t>
            </a:r>
          </a:p>
          <a:p>
            <a:r>
              <a:rPr lang="ru-RU" baseline="0" dirty="0" smtClean="0"/>
              <a:t>А так же предложен новый алгоритм отбора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40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Материалом для исследований послужили</a:t>
            </a:r>
            <a:r>
              <a:rPr lang="ru-RU" baseline="0" dirty="0" smtClean="0"/>
              <a:t> данные базы Селэкс коров первого отела племзавода Новоладожский</a:t>
            </a:r>
          </a:p>
          <a:p>
            <a:r>
              <a:rPr lang="ru-RU" dirty="0" smtClean="0"/>
              <a:t>Выборки сформированы с использованием программы «СГС-ВНИИГРЖ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3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процессе исследования проведен расчёт индекса вымени по формуле представленной на слайде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232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…индекса строения</a:t>
            </a:r>
            <a:r>
              <a:rPr lang="ru-RU" baseline="0" dirty="0" smtClean="0"/>
              <a:t> конечностей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84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…полифакторных  индексов, разработанных сотрудниками нашего института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78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Согласно показателям линейной экстерьерной оценки исследуемое поголовье было гармоничным: </a:t>
            </a:r>
            <a:r>
              <a:rPr lang="ru-RU" baseline="0" dirty="0" smtClean="0"/>
              <a:t> среднего роста </a:t>
            </a:r>
            <a:r>
              <a:rPr lang="ru-RU" dirty="0" smtClean="0"/>
              <a:t>, с умеренно глубоким туловищем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Положение таза правильное (седалищные бугры расположены ниже </a:t>
            </a:r>
            <a:r>
              <a:rPr lang="ru-RU" dirty="0" err="1" smtClean="0"/>
              <a:t>маклоков</a:t>
            </a:r>
            <a:r>
              <a:rPr lang="ru-RU" dirty="0" smtClean="0"/>
              <a:t> на 4 - 5 см)</a:t>
            </a:r>
            <a:r>
              <a:rPr lang="ru-RU" baseline="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 dirty="0" smtClean="0"/>
              <a:t>Но п</a:t>
            </a:r>
            <a:r>
              <a:rPr lang="ru-RU" dirty="0" smtClean="0"/>
              <a:t>ри этом таз несколько заужен, что может повлечь за собой трудные отелы.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Ноги крепкие с правильной постановкой, но следует отметить,</a:t>
            </a:r>
            <a:r>
              <a:rPr lang="ru-RU" baseline="0" dirty="0" smtClean="0"/>
              <a:t> что </a:t>
            </a:r>
            <a:r>
              <a:rPr lang="ru-RU" dirty="0" smtClean="0"/>
              <a:t>высота пятки недостаточная - не достигает 2 см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Вымя объемистое с достаточным прикреплением, что характерно для коров молочного направления продуктивности</a:t>
            </a:r>
            <a:r>
              <a:rPr lang="ru-RU" smtClean="0"/>
              <a:t>.</a:t>
            </a:r>
            <a:r>
              <a:rPr lang="ru-RU" baseline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mtClean="0"/>
              <a:t>При </a:t>
            </a:r>
            <a:r>
              <a:rPr lang="ru-RU" dirty="0" smtClean="0"/>
              <a:t>классификации средняя оценка за вымя составила 77,4 балла, что относится к категории «</a:t>
            </a:r>
            <a:r>
              <a:rPr lang="ru-RU" dirty="0" err="1" smtClean="0"/>
              <a:t>Good</a:t>
            </a:r>
            <a:r>
              <a:rPr lang="ru-RU" dirty="0" smtClean="0"/>
              <a:t>» или хороший.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B5E44-1EBC-464B-841F-FDD3F2C4AF3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E91FDDC-A9ED-4A68-A317-D9D4C16ADB4A}" type="datetimeFigureOut">
              <a:rPr lang="ru-RU" smtClean="0"/>
              <a:t>ср 27.02.19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FA051B9-08E2-4C68-910E-F96287927B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632848" cy="324036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n-lt"/>
              </a:rPr>
              <a:t>III </a:t>
            </a:r>
            <a:r>
              <a:rPr lang="ru-RU" sz="2400" dirty="0" err="1">
                <a:solidFill>
                  <a:schemeClr val="bg1"/>
                </a:solidFill>
                <a:latin typeface="+mn-lt"/>
              </a:rPr>
              <a:t>Емельяновские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чтения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II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н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аучно-практическая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конференция </a:t>
            </a:r>
            <a:r>
              <a:rPr lang="ru-RU" sz="28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«Аграрная наука на современном этапе: </a:t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состояние, проблемы, перспективы»</a:t>
            </a:r>
            <a:r>
              <a:rPr lang="en-US" sz="32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28 февраля 2019 г.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7632848" cy="22322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Использование экстерьерных индексов UDC и FLC в качестве критериев отбора быков-производителей айрширской породы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445224"/>
            <a:ext cx="6765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kern="0" dirty="0" smtClean="0">
                <a:effectLst/>
                <a:latin typeface="Times New Roman"/>
                <a:ea typeface="Calibri"/>
              </a:rPr>
              <a:t>Смотрова Е.А. младший научный сотрудник лаборатории генетики и селекции айрширского скота ВНИИГРЖ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52426"/>
            <a:ext cx="14017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l="-25000" t="-36000" r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41763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</a:rPr>
              <a:t>Таблица 2. Теснота (сила) и направление корреляционных связей между экстерьерной оценкой, полифакторными индексами и внутристадной оценкой по SRCC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36355"/>
              </p:ext>
            </p:extLst>
          </p:nvPr>
        </p:nvGraphicFramePr>
        <p:xfrm>
          <a:off x="395534" y="1844824"/>
          <a:ext cx="8280921" cy="4536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01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8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24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Показатель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UDC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FLC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Фин. оценка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ПЭИ</a:t>
                      </a:r>
                      <a:r>
                        <a:rPr lang="ru-RU" sz="2000" baseline="-25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ПЭИ</a:t>
                      </a:r>
                      <a:r>
                        <a:rPr lang="ru-RU" sz="2000" baseline="-25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FLC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0,302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4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Фин. оценка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0,745**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-0,033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ПЭИ</a:t>
                      </a:r>
                      <a:r>
                        <a:rPr lang="ru-RU" sz="2000" baseline="-25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0,706**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0,469*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0,400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ПЭИ</a:t>
                      </a:r>
                      <a:r>
                        <a:rPr lang="ru-RU" sz="2000" baseline="-25000">
                          <a:effectLst/>
                        </a:rPr>
                        <a:t>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0,710**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0,348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0,396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0,961**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ПЦ</a:t>
                      </a:r>
                      <a:r>
                        <a:rPr lang="ru-RU" sz="2000" baseline="-25000">
                          <a:effectLst/>
                        </a:rPr>
                        <a:t>ВСКП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0,315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0,046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0,325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0,616**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0,635**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1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2800" kern="0" dirty="0">
                <a:solidFill>
                  <a:srgbClr val="000000"/>
                </a:solidFill>
                <a:latin typeface="Times New Roman"/>
                <a:ea typeface="Times New Roman"/>
              </a:rPr>
              <a:t>Таблица 3. Моделирование отбора по результатам оценки быков по ПЦ</a:t>
            </a:r>
            <a:r>
              <a:rPr lang="ru-RU" sz="2800" kern="0" baseline="-25000" dirty="0">
                <a:solidFill>
                  <a:srgbClr val="000000"/>
                </a:solidFill>
                <a:latin typeface="Times New Roman"/>
                <a:ea typeface="Times New Roman"/>
              </a:rPr>
              <a:t>ВСКП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753880"/>
              </p:ext>
            </p:extLst>
          </p:nvPr>
        </p:nvGraphicFramePr>
        <p:xfrm>
          <a:off x="323528" y="1143547"/>
          <a:ext cx="8496944" cy="516577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62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6486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Кличка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быка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Кол-во дочерей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Удой, кг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Фин. оценка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UDC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FLC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ПЭИ</a:t>
                      </a:r>
                      <a:r>
                        <a:rPr lang="ru-RU" sz="1600" u="none" strike="noStrike" kern="1200" baseline="-25000" dirty="0">
                          <a:effectLst/>
                        </a:rPr>
                        <a:t>2</a:t>
                      </a:r>
                      <a:endParaRPr lang="ru-RU" sz="16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ПЦ</a:t>
                      </a:r>
                      <a:r>
                        <a:rPr lang="ru-RU" sz="1600" u="none" strike="noStrike" kern="1200" baseline="-25000" dirty="0">
                          <a:effectLst/>
                        </a:rPr>
                        <a:t>ВСКП</a:t>
                      </a:r>
                      <a:endParaRPr lang="ru-RU" sz="16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95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Среднее всего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572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7363±40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78,3±0,1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0,07±0,04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0,06±0,08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6±11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7±10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7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Лепа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30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8542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78,8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0,23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-0,02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84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314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7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Келли 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25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8071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78,5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0,15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0,39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91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183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71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Аккерман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20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7914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78,1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0,08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1,04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58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147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7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Пик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21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7611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77,8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-0,13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-0,97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-44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7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Росс 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27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7511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78,5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0,39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60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49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2497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Среднее по 25% лучших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123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7969±87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78,4±0,18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0,12±0,09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0,17±0,16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54±21,7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161±47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6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Sd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+606***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0,05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0,11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+48***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+155***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6488668"/>
            <a:ext cx="3911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* - </a:t>
            </a:r>
            <a:r>
              <a:rPr lang="en-US" dirty="0" smtClean="0"/>
              <a:t>P</a:t>
            </a:r>
            <a:r>
              <a:rPr lang="ru-RU" dirty="0" smtClean="0"/>
              <a:t>≤0,05; ** - </a:t>
            </a:r>
            <a:r>
              <a:rPr lang="en-US" dirty="0" smtClean="0"/>
              <a:t>P</a:t>
            </a:r>
            <a:r>
              <a:rPr lang="ru-RU" dirty="0" smtClean="0"/>
              <a:t>≤0,01; *** - </a:t>
            </a:r>
            <a:r>
              <a:rPr lang="en-US" dirty="0" smtClean="0"/>
              <a:t>P</a:t>
            </a:r>
            <a:r>
              <a:rPr lang="ru-RU" dirty="0" smtClean="0"/>
              <a:t>≤0,001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6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85"/>
            <a:ext cx="9144000" cy="112474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Таблица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Моделирование отбора по результатам оценки быков по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ПЭИ</a:t>
            </a:r>
            <a:r>
              <a:rPr lang="ru-RU" sz="2800" baseline="-25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821637"/>
              </p:ext>
            </p:extLst>
          </p:nvPr>
        </p:nvGraphicFramePr>
        <p:xfrm>
          <a:off x="251520" y="1196757"/>
          <a:ext cx="8784976" cy="518457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98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8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030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Кличка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быка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Кол-во дочерей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Удой, кг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Фин. оценка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UDC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FLC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ПЭИ</a:t>
                      </a:r>
                      <a:r>
                        <a:rPr lang="ru-RU" sz="1600" u="none" strike="noStrike" kern="1200" baseline="-25000" dirty="0">
                          <a:effectLst/>
                        </a:rPr>
                        <a:t>2</a:t>
                      </a:r>
                      <a:endParaRPr lang="ru-RU" sz="1600" u="none" strike="noStrike" kern="1200" baseline="-25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ПЦ</a:t>
                      </a:r>
                      <a:r>
                        <a:rPr kumimoji="0" lang="ru-RU" sz="16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ВСКП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30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Среднее всего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572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7363±40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78,3±0,1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0,07±0,04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0,06±0,08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6±11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7±10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88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Лорви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24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7430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79,1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0,39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0,08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160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20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88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Лабри 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22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7282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80,6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0,5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0,85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124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-29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88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Келли 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25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8071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78,5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0,15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0,39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91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183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88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Лепа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30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8542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78,8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0,23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-0,02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84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314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88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Носто 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16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7202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79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0,21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1,48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76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-27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44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Среднее по 25% лучших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117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7793±94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79±0,2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0,29±0,08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0,46±0,15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108±24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effectLst/>
                        </a:rPr>
                        <a:t>115±68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55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Sd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-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+430***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+0,67***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0,22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>
                          <a:effectLst/>
                        </a:rPr>
                        <a:t>0,4</a:t>
                      </a:r>
                      <a:endParaRPr lang="ru-RU" sz="16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+102***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+108***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6488668"/>
            <a:ext cx="3911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* - </a:t>
            </a:r>
            <a:r>
              <a:rPr lang="en-US" dirty="0" smtClean="0"/>
              <a:t>P</a:t>
            </a:r>
            <a:r>
              <a:rPr lang="ru-RU" dirty="0" smtClean="0"/>
              <a:t>≤0,05; ** - </a:t>
            </a:r>
            <a:r>
              <a:rPr lang="en-US" dirty="0" smtClean="0"/>
              <a:t>P</a:t>
            </a:r>
            <a:r>
              <a:rPr lang="ru-RU" dirty="0" smtClean="0"/>
              <a:t>≤0,01; *** - </a:t>
            </a:r>
            <a:r>
              <a:rPr lang="en-US" dirty="0" smtClean="0"/>
              <a:t>P</a:t>
            </a:r>
            <a:r>
              <a:rPr lang="ru-RU" dirty="0" smtClean="0"/>
              <a:t>≤0,001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9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duotone>
              <a:schemeClr val="bg1">
                <a:shade val="20000"/>
                <a:satMod val="350000"/>
                <a:lumMod val="125000"/>
              </a:schemeClr>
              <a:schemeClr val="bg1">
                <a:tint val="90000"/>
                <a:sat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14176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+mn-lt"/>
              </a:rPr>
              <a:t>Таблица </a:t>
            </a:r>
            <a:r>
              <a:rPr lang="en-US" sz="3200" dirty="0" smtClean="0">
                <a:latin typeface="+mn-lt"/>
              </a:rPr>
              <a:t>5</a:t>
            </a:r>
            <a:r>
              <a:rPr lang="ru-RU" sz="3200" dirty="0" smtClean="0">
                <a:latin typeface="+mn-lt"/>
              </a:rPr>
              <a:t>. </a:t>
            </a:r>
            <a:r>
              <a:rPr lang="ru-RU" sz="3200" dirty="0">
                <a:latin typeface="+mn-lt"/>
              </a:rPr>
              <a:t>Моделирование отбора быков 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по </a:t>
            </a:r>
            <a:r>
              <a:rPr lang="ru-RU" sz="3200" dirty="0">
                <a:latin typeface="+mn-lt"/>
              </a:rPr>
              <a:t>UDC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444843"/>
              </p:ext>
            </p:extLst>
          </p:nvPr>
        </p:nvGraphicFramePr>
        <p:xfrm>
          <a:off x="179512" y="1340768"/>
          <a:ext cx="8712968" cy="518457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166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Кличка</a:t>
                      </a:r>
                    </a:p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быка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Кол-во дочерей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Удой, кг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Фин. оценка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UDC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FLC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ПЭИ</a:t>
                      </a:r>
                      <a:r>
                        <a:rPr lang="ru-RU" sz="1600" u="none" strike="noStrike" baseline="-25000" dirty="0">
                          <a:effectLst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ПЦ</a:t>
                      </a:r>
                      <a:r>
                        <a:rPr lang="ru-RU" sz="1600" u="none" strike="noStrike" baseline="-25000" dirty="0">
                          <a:effectLst/>
                        </a:rPr>
                        <a:t>ВСКП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всего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572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7363±40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78,3±0,1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0,07±0,04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0,06±0,08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6±11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7±10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Лабри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7282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0,85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124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Лорви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7430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0,39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160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Рокки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52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7275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78,6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0,36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-0,36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-12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Лепа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30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8542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78,8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-0,02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314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Носто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7202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1,48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28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по </a:t>
                      </a:r>
                      <a:r>
                        <a:rPr lang="ru-RU" sz="1600" u="none" strike="noStrike" dirty="0" smtClean="0">
                          <a:effectLst/>
                        </a:rPr>
                        <a:t>25%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</a:rPr>
                        <a:t>лучших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144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7558±85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78,9±0,2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0,34±0,08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0,17±0,15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67±24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61±25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Sd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195*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0,5**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0,27**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0,12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61*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54*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44570"/>
            <a:ext cx="3962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5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duotone>
              <a:schemeClr val="bg1">
                <a:shade val="20000"/>
                <a:satMod val="350000"/>
                <a:lumMod val="125000"/>
              </a:schemeClr>
              <a:schemeClr val="bg1">
                <a:tint val="90000"/>
                <a:sat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+mn-lt"/>
              </a:rPr>
              <a:t>Таблица </a:t>
            </a:r>
            <a:r>
              <a:rPr lang="en-US" sz="3200" dirty="0" smtClean="0">
                <a:latin typeface="+mn-lt"/>
              </a:rPr>
              <a:t>6</a:t>
            </a:r>
            <a:r>
              <a:rPr lang="ru-RU" sz="3200" dirty="0" smtClean="0">
                <a:latin typeface="+mn-lt"/>
              </a:rPr>
              <a:t>. </a:t>
            </a:r>
            <a:r>
              <a:rPr lang="ru-RU" sz="3200" dirty="0">
                <a:latin typeface="+mn-lt"/>
              </a:rPr>
              <a:t>Моделирование отбора быков 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по </a:t>
            </a:r>
            <a:r>
              <a:rPr lang="ru-RU" sz="3200" dirty="0">
                <a:latin typeface="+mn-lt"/>
              </a:rPr>
              <a:t>индексу FLC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672995"/>
              </p:ext>
            </p:extLst>
          </p:nvPr>
        </p:nvGraphicFramePr>
        <p:xfrm>
          <a:off x="323528" y="1412778"/>
          <a:ext cx="8496944" cy="489654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21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767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Кличка</a:t>
                      </a:r>
                    </a:p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быка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Кол-во дочерей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Удой, кг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Фин. оценка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UDC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FLC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ПЭИ</a:t>
                      </a:r>
                      <a:r>
                        <a:rPr lang="ru-RU" sz="1600" u="none" strike="noStrike" baseline="-25000">
                          <a:effectLst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ПЦ</a:t>
                      </a:r>
                      <a:r>
                        <a:rPr lang="ru-RU" sz="1600" u="none" strike="noStrike" baseline="-25000" dirty="0">
                          <a:effectLst/>
                        </a:rPr>
                        <a:t>ВСКП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всего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572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7363±40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78,3±0,1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0,07±0,04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0,06±0,08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6±11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7±10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Носто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7202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1,48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3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Аккерман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7914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78,1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1,04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58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147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Лабри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7282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0,85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124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7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Торпане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34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7399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0,01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0,57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45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7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Росс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7557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79,5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0,41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58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49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585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по </a:t>
                      </a:r>
                      <a:r>
                        <a:rPr lang="ru-RU" sz="1600" u="none" strike="noStrike" dirty="0" smtClean="0">
                          <a:effectLst/>
                        </a:rPr>
                        <a:t>25% лучших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119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7473±84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78,6±0,2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0,18±0,08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0,79±0,16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69±23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</a:rPr>
                        <a:t>32±21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74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Sd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110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0,11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0,73***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63*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2571" y="6488668"/>
            <a:ext cx="3911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* - </a:t>
            </a:r>
            <a:r>
              <a:rPr lang="en-US" dirty="0"/>
              <a:t>P</a:t>
            </a:r>
            <a:r>
              <a:rPr lang="ru-RU" dirty="0"/>
              <a:t>≤0,05; ** - </a:t>
            </a:r>
            <a:r>
              <a:rPr lang="en-US" dirty="0"/>
              <a:t>P</a:t>
            </a:r>
            <a:r>
              <a:rPr lang="ru-RU" dirty="0"/>
              <a:t>≤0,01; *** - </a:t>
            </a:r>
            <a:r>
              <a:rPr lang="en-US" dirty="0"/>
              <a:t>P</a:t>
            </a:r>
            <a:r>
              <a:rPr lang="ru-RU" dirty="0"/>
              <a:t>≤0,001</a:t>
            </a:r>
          </a:p>
        </p:txBody>
      </p:sp>
    </p:spTree>
    <p:extLst>
      <p:ext uri="{BB962C8B-B14F-4D97-AF65-F5344CB8AC3E}">
        <p14:creationId xmlns:p14="http://schemas.microsoft.com/office/powerpoint/2010/main" val="335356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duotone>
              <a:schemeClr val="bg1">
                <a:shade val="20000"/>
                <a:satMod val="350000"/>
                <a:lumMod val="125000"/>
              </a:schemeClr>
              <a:schemeClr val="bg1">
                <a:tint val="90000"/>
                <a:sat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+mn-lt"/>
              </a:rPr>
              <a:t>Таблица </a:t>
            </a:r>
            <a:r>
              <a:rPr lang="en-US" sz="2800" dirty="0" smtClean="0">
                <a:latin typeface="+mn-lt"/>
              </a:rPr>
              <a:t>7</a:t>
            </a:r>
            <a:r>
              <a:rPr lang="ru-RU" sz="2800" dirty="0" smtClean="0">
                <a:latin typeface="+mn-lt"/>
              </a:rPr>
              <a:t>. </a:t>
            </a:r>
            <a:r>
              <a:rPr lang="ru-RU" sz="2800" dirty="0">
                <a:latin typeface="+mn-lt"/>
              </a:rPr>
              <a:t>Моделирование отбора быков 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по </a:t>
            </a:r>
            <a:r>
              <a:rPr lang="ru-RU" sz="2800" dirty="0">
                <a:latin typeface="+mn-lt"/>
              </a:rPr>
              <a:t>финальной оценке экстерьера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552035"/>
              </p:ext>
            </p:extLst>
          </p:nvPr>
        </p:nvGraphicFramePr>
        <p:xfrm>
          <a:off x="251520" y="1196755"/>
          <a:ext cx="8712968" cy="504056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91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939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Кличка</a:t>
                      </a:r>
                    </a:p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быка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Кол-во дочерей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Удой, кг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Фин. оценка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UDC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FLC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ПЭИ</a:t>
                      </a:r>
                      <a:r>
                        <a:rPr lang="ru-RU" sz="1600" u="none" strike="noStrike" baseline="-25000">
                          <a:effectLst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ПЦ</a:t>
                      </a:r>
                      <a:r>
                        <a:rPr lang="ru-RU" sz="1600" u="none" strike="noStrike" baseline="-25000" dirty="0">
                          <a:effectLst/>
                        </a:rPr>
                        <a:t>ВСКП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всего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572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7363 ± 40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78,3 ± 0,1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0,07 ± 0,04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0,06 ± 0,08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6 ± 11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7 ± 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Лабри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7282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0,85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124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Носто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7202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1,48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-27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Росс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7557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0,41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58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49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Келли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25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8071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78,5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0,39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91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183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</a:rPr>
                        <a:t>Оскар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30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7060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78,6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0,07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-115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-73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19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</a:rPr>
                        <a:t>Среднее по </a:t>
                      </a:r>
                      <a:r>
                        <a:rPr lang="ru-RU" sz="1600" u="none" strike="noStrike" dirty="0" smtClean="0">
                          <a:effectLst/>
                        </a:rPr>
                        <a:t>25%</a:t>
                      </a:r>
                      <a:r>
                        <a:rPr lang="ru-RU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</a:rPr>
                        <a:t>лучших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120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7442 ± 95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78,8 ± 0,2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0,21 ± 0,08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0,55 ± 0,16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36 ± 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 ± 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1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Sd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-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79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0,6***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0,14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0,49**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>
                          <a:effectLst/>
                        </a:rPr>
                        <a:t>30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6488668"/>
            <a:ext cx="3911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* - </a:t>
            </a:r>
            <a:r>
              <a:rPr lang="en-US" dirty="0" smtClean="0"/>
              <a:t>P</a:t>
            </a:r>
            <a:r>
              <a:rPr lang="ru-RU" dirty="0" smtClean="0"/>
              <a:t>≤0,05; ** - </a:t>
            </a:r>
            <a:r>
              <a:rPr lang="en-US" dirty="0" smtClean="0"/>
              <a:t>P</a:t>
            </a:r>
            <a:r>
              <a:rPr lang="ru-RU" dirty="0" smtClean="0"/>
              <a:t>≤0,01; *** - </a:t>
            </a:r>
            <a:r>
              <a:rPr lang="en-US" dirty="0" smtClean="0"/>
              <a:t>P</a:t>
            </a:r>
            <a:r>
              <a:rPr lang="ru-RU" dirty="0" smtClean="0"/>
              <a:t>≤0,001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27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752088"/>
              </p:ext>
            </p:extLst>
          </p:nvPr>
        </p:nvGraphicFramePr>
        <p:xfrm>
          <a:off x="762000" y="0"/>
          <a:ext cx="525016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  <a14:imgEffect>
                      <a14:sharpenSoften amount="-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13" y="958021"/>
            <a:ext cx="2378335" cy="25429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83430" y="1364472"/>
            <a:ext cx="2198038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Индекс вымени </a:t>
            </a:r>
            <a:endParaRPr lang="en-US" kern="0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en-US" kern="0" dirty="0" smtClean="0">
                <a:solidFill>
                  <a:srgbClr val="000000"/>
                </a:solidFill>
                <a:ea typeface="Times New Roman"/>
              </a:rPr>
              <a:t>UDC</a:t>
            </a:r>
            <a:r>
              <a:rPr lang="en-US" sz="2400" kern="0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sz="2400" b="1" kern="0" dirty="0" smtClean="0">
                <a:solidFill>
                  <a:srgbClr val="000000"/>
                </a:solidFill>
                <a:ea typeface="Times New Roman"/>
              </a:rPr>
              <a:t>+0,3 </a:t>
            </a:r>
            <a:r>
              <a:rPr lang="ru-RU" kern="0" dirty="0">
                <a:solidFill>
                  <a:srgbClr val="000000"/>
                </a:solidFill>
                <a:ea typeface="Times New Roman"/>
              </a:rPr>
              <a:t>(P≤</a:t>
            </a:r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0,01)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4863" y="2868136"/>
            <a:ext cx="2175596" cy="6771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Индекс ног </a:t>
            </a:r>
          </a:p>
          <a:p>
            <a:r>
              <a:rPr lang="en-US" kern="0" dirty="0" smtClean="0">
                <a:solidFill>
                  <a:srgbClr val="000000"/>
                </a:solidFill>
                <a:ea typeface="Times New Roman"/>
              </a:rPr>
              <a:t>FLC</a:t>
            </a:r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sz="2000" b="1" kern="0" dirty="0" smtClean="0">
                <a:solidFill>
                  <a:srgbClr val="000000"/>
                </a:solidFill>
                <a:ea typeface="Times New Roman"/>
              </a:rPr>
              <a:t>+1,1</a:t>
            </a:r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kern="0" dirty="0">
                <a:solidFill>
                  <a:srgbClr val="000000"/>
                </a:solidFill>
                <a:ea typeface="Times New Roman"/>
              </a:rPr>
              <a:t>(P≤0,001)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536050" y="4464207"/>
            <a:ext cx="2252540" cy="6771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Финальная оценка </a:t>
            </a:r>
          </a:p>
          <a:p>
            <a:r>
              <a:rPr lang="ru-RU" sz="2000" b="1" kern="0" dirty="0" smtClean="0">
                <a:solidFill>
                  <a:srgbClr val="000000"/>
                </a:solidFill>
                <a:ea typeface="Times New Roman"/>
              </a:rPr>
              <a:t>+1,1 балл </a:t>
            </a:r>
            <a:r>
              <a:rPr lang="ru-RU" kern="0" dirty="0">
                <a:solidFill>
                  <a:srgbClr val="000000"/>
                </a:solidFill>
                <a:ea typeface="Times New Roman"/>
              </a:rPr>
              <a:t>(P≤</a:t>
            </a:r>
            <a:r>
              <a:rPr lang="ru-RU" kern="0" dirty="0" smtClean="0">
                <a:solidFill>
                  <a:srgbClr val="000000"/>
                </a:solidFill>
                <a:ea typeface="Times New Roman"/>
              </a:rPr>
              <a:t>0,001</a:t>
            </a:r>
            <a:r>
              <a:rPr lang="ru-RU" kern="0" dirty="0">
                <a:solidFill>
                  <a:srgbClr val="000000"/>
                </a:solidFill>
                <a:ea typeface="Times New Roman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22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94326"/>
            <a:ext cx="8208912" cy="567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1" y="116632"/>
            <a:ext cx="8881361" cy="477694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dirty="0" smtClean="0">
                <a:latin typeface="+mn-lt"/>
              </a:rPr>
              <a:t>Рис 1. Динамика исследуемых показателей при моделировании отбора</a:t>
            </a: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921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88640"/>
            <a:ext cx="3403848" cy="936104"/>
          </a:xfrm>
        </p:spPr>
        <p:txBody>
          <a:bodyPr/>
          <a:lstStyle/>
          <a:p>
            <a:r>
              <a:rPr lang="ru-RU" i="1" dirty="0" smtClean="0">
                <a:latin typeface="+mn-lt"/>
              </a:rPr>
              <a:t>Выводы</a:t>
            </a:r>
            <a:endParaRPr lang="ru-RU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544616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результате отбора по ПЦ</a:t>
            </a:r>
            <a:r>
              <a:rPr lang="ru-RU" baseline="-25000" dirty="0">
                <a:solidFill>
                  <a:schemeClr val="tx2">
                    <a:lumMod val="50000"/>
                  </a:schemeClr>
                </a:solidFill>
              </a:rPr>
              <a:t>ВСКП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происходит существенная прибавка по удою, при незначительном улучшении экстерьера. 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Отбор же по полифакторному индексу ПЭИ</a:t>
            </a:r>
            <a:r>
              <a:rPr lang="ru-RU" baseline="-250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позволяет вести селекцию единовременно, как по экстерьерным показателям, так и по молочной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продуктивности, но интенсивность селекции по отдельным признакам уменьшается в соответствии с выражением 1/√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n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Отбор быков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 индексам UDC, FLC и финальной оценке экстерьера приводит к качественному улучшению показателей вымени и ног, но при этом следует ожидать снижения молочной продуктивности.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8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880" y="3212976"/>
            <a:ext cx="6660232" cy="1152128"/>
          </a:xfrm>
        </p:spPr>
        <p:txBody>
          <a:bodyPr>
            <a:norm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81223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solidFill>
                  <a:prstClr val="black"/>
                </a:solidFill>
                <a:latin typeface="Calibri" pitchFamily="34" charset="0"/>
              </a:rPr>
              <a:t>Авторы: Смотрова Е.А., Тулинова О.В.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Работа </a:t>
            </a:r>
            <a:r>
              <a:rPr lang="ru-RU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выполнена </a:t>
            </a:r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 </a:t>
            </a:r>
            <a:r>
              <a:rPr lang="ru-RU" sz="28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госзаданию</a:t>
            </a:r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№ 0445-2019-0027</a:t>
            </a:r>
            <a:endParaRPr lang="ru-RU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 данным Селекционного центра по айрширской породе (ВНИИГРЖ</a:t>
            </a:r>
            <a:r>
              <a:rPr lang="ru-RU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024" y="4127221"/>
            <a:ext cx="3221943" cy="2278015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5404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Цель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исследования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713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Цель исследования заключалась </a:t>
            </a:r>
            <a:r>
              <a:rPr lang="ru-RU" sz="3200" dirty="0">
                <a:solidFill>
                  <a:schemeClr val="tx1"/>
                </a:solidFill>
              </a:rPr>
              <a:t>в </a:t>
            </a:r>
            <a:r>
              <a:rPr lang="ru-RU" sz="3200" dirty="0" smtClean="0">
                <a:solidFill>
                  <a:schemeClr val="tx1"/>
                </a:solidFill>
              </a:rPr>
              <a:t>разработке алгоритмов </a:t>
            </a:r>
            <a:r>
              <a:rPr lang="ru-RU" sz="3200" dirty="0">
                <a:solidFill>
                  <a:schemeClr val="tx1"/>
                </a:solidFill>
              </a:rPr>
              <a:t>отбора быков-производителей с использованием результатов оценки экстерьера на базе индексов UDC, FLC, финальной оценки, полифакторного индекса ПЭИ</a:t>
            </a:r>
            <a:r>
              <a:rPr lang="ru-RU" sz="3200" baseline="-25000" dirty="0">
                <a:solidFill>
                  <a:schemeClr val="tx1"/>
                </a:solidFill>
              </a:rPr>
              <a:t>2</a:t>
            </a:r>
            <a:r>
              <a:rPr lang="ru-RU" sz="3200" dirty="0">
                <a:solidFill>
                  <a:schemeClr val="tx1"/>
                </a:solidFill>
              </a:rPr>
              <a:t>, а также внутристадной племенной ценности ПЦ</a:t>
            </a:r>
            <a:r>
              <a:rPr lang="ru-RU" sz="3200" baseline="-25000" dirty="0">
                <a:solidFill>
                  <a:schemeClr val="tx1"/>
                </a:solidFill>
              </a:rPr>
              <a:t>ВСКП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92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Задачи исследования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7139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Провести оценку продуктивности и экстерьера первотелок – дочерей конкретных быков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Рассчитать комплексные экстерьерные индексы вымени и конечностей – </a:t>
            </a:r>
            <a:r>
              <a:rPr lang="en-US" dirty="0" smtClean="0">
                <a:solidFill>
                  <a:schemeClr val="tx1"/>
                </a:solidFill>
              </a:rPr>
              <a:t>UDC </a:t>
            </a:r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en-US" dirty="0" smtClean="0">
                <a:solidFill>
                  <a:schemeClr val="tx1"/>
                </a:solidFill>
              </a:rPr>
              <a:t>FLC</a:t>
            </a:r>
            <a:r>
              <a:rPr lang="ru-RU" dirty="0" smtClean="0">
                <a:solidFill>
                  <a:schemeClr val="tx1"/>
                </a:solidFill>
              </a:rPr>
              <a:t>, полифакторные индексы ПЭИ</a:t>
            </a:r>
            <a:r>
              <a:rPr lang="ru-RU" baseline="-250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 и ПЭИ</a:t>
            </a:r>
            <a:r>
              <a:rPr lang="ru-RU" baseline="-25000" dirty="0" smtClean="0">
                <a:solidFill>
                  <a:schemeClr val="tx1"/>
                </a:solidFill>
              </a:rPr>
              <a:t>6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и племенную ценность ПЦ</a:t>
            </a:r>
            <a:r>
              <a:rPr lang="ru-RU" baseline="-25000" dirty="0" smtClean="0">
                <a:solidFill>
                  <a:schemeClr val="tx1"/>
                </a:solidFill>
              </a:rPr>
              <a:t>ВСКП</a:t>
            </a:r>
          </a:p>
          <a:p>
            <a:pPr lvl="0">
              <a:buClr>
                <a:srgbClr val="6EA0B0"/>
              </a:buClr>
            </a:pPr>
            <a:r>
              <a:rPr lang="ru-RU" dirty="0" smtClean="0">
                <a:solidFill>
                  <a:schemeClr val="tx1"/>
                </a:solidFill>
              </a:rPr>
              <a:t>Установить взаимосвязь изучаемых индексов с финальной оценкой и племенной ценностью ПЦ</a:t>
            </a:r>
            <a:r>
              <a:rPr lang="ru-RU" baseline="-25000" dirty="0" smtClean="0">
                <a:solidFill>
                  <a:schemeClr val="tx1"/>
                </a:solidFill>
              </a:rPr>
              <a:t>ВСКП</a:t>
            </a:r>
          </a:p>
          <a:p>
            <a:pPr>
              <a:buClr>
                <a:srgbClr val="6EA0B0"/>
              </a:buClr>
            </a:pPr>
            <a:r>
              <a:rPr lang="ru-RU" dirty="0" smtClean="0">
                <a:solidFill>
                  <a:schemeClr val="tx1"/>
                </a:solidFill>
              </a:rPr>
              <a:t>Оценить эффективность использования индексной оценки в процессе моделирования </a:t>
            </a:r>
            <a:r>
              <a:rPr lang="ru-RU" dirty="0">
                <a:solidFill>
                  <a:schemeClr val="tx1"/>
                </a:solidFill>
              </a:rPr>
              <a:t>отбора с учетом разных </a:t>
            </a:r>
            <a:r>
              <a:rPr lang="ru-RU" dirty="0" smtClean="0">
                <a:solidFill>
                  <a:schemeClr val="tx1"/>
                </a:solidFill>
              </a:rPr>
              <a:t>критериев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5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Новизна исследования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Изучена взаимосвязь продуктивно-экстерьерных индексов ПЭИ</a:t>
            </a:r>
            <a:r>
              <a:rPr lang="ru-RU" baseline="-25000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 и ПЭИ</a:t>
            </a:r>
            <a:r>
              <a:rPr lang="ru-RU" baseline="-25000" dirty="0" smtClean="0">
                <a:solidFill>
                  <a:schemeClr val="tx1"/>
                </a:solidFill>
              </a:rPr>
              <a:t>6</a:t>
            </a:r>
            <a:r>
              <a:rPr lang="ru-RU" dirty="0" smtClean="0">
                <a:solidFill>
                  <a:schemeClr val="tx1"/>
                </a:solidFill>
              </a:rPr>
              <a:t> быков айрширской породы с их племенной ценностью, индексами </a:t>
            </a:r>
            <a:r>
              <a:rPr lang="en-US" dirty="0">
                <a:solidFill>
                  <a:schemeClr val="tx1"/>
                </a:solidFill>
              </a:rPr>
              <a:t>UDC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en-US" dirty="0">
                <a:solidFill>
                  <a:schemeClr val="tx1"/>
                </a:solidFill>
              </a:rPr>
              <a:t>FLC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Предложен новый алгоритм отбора быков-производителей для совершенствования экстерьера, и как следствие повышения продуктивности и здоровья стада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5013176"/>
            <a:ext cx="8784976" cy="1143000"/>
          </a:xfrm>
        </p:spPr>
        <p:txBody>
          <a:bodyPr>
            <a:noAutofit/>
          </a:bodyPr>
          <a:lstStyle/>
          <a:p>
            <a:pPr algn="r"/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Материалы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исследования</a:t>
            </a:r>
            <a:endParaRPr lang="ru-RU" sz="40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Материалом для исследований явились данные по молочной продуктивности, воспроизводству и </a:t>
            </a:r>
            <a:r>
              <a:rPr lang="ru-RU" dirty="0" smtClean="0">
                <a:solidFill>
                  <a:schemeClr val="tx1"/>
                </a:solidFill>
              </a:rPr>
              <a:t>экстерьеру коров первого отела (</a:t>
            </a:r>
            <a:r>
              <a:rPr lang="en-US" dirty="0" smtClean="0">
                <a:solidFill>
                  <a:schemeClr val="tx1"/>
                </a:solidFill>
              </a:rPr>
              <a:t>n=</a:t>
            </a:r>
            <a:r>
              <a:rPr lang="ru-RU" dirty="0" smtClean="0">
                <a:solidFill>
                  <a:schemeClr val="tx1"/>
                </a:solidFill>
              </a:rPr>
              <a:t>572), </a:t>
            </a:r>
            <a:r>
              <a:rPr lang="ru-RU" dirty="0">
                <a:solidFill>
                  <a:schemeClr val="tx1"/>
                </a:solidFill>
              </a:rPr>
              <a:t>необходимые для построения и расчетов используемых индексов. В качестве источника информации служила электронная база данных «Селэкс» племенного завода «Новоладожский» Ленинградской области. </a:t>
            </a:r>
            <a:r>
              <a:rPr lang="ru-RU" dirty="0" smtClean="0">
                <a:solidFill>
                  <a:schemeClr val="tx1"/>
                </a:solidFill>
              </a:rPr>
              <a:t>Выборки сформированы с использованием программы «СГС-ВНИИГРЖ»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3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91264" cy="590465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Индекс композиции вымени рассчитывался на основании суммы произведений </a:t>
            </a:r>
            <a:r>
              <a:rPr lang="en-US" dirty="0">
                <a:solidFill>
                  <a:schemeClr val="tx1"/>
                </a:solidFill>
              </a:rPr>
              <a:t>STA (</a:t>
            </a:r>
            <a:r>
              <a:rPr lang="ru-RU" dirty="0">
                <a:solidFill>
                  <a:schemeClr val="tx1"/>
                </a:solidFill>
              </a:rPr>
              <a:t>стандартная передающая способность) каждого из признаков вымени по формуле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en-US" sz="3200" i="1" kern="0" dirty="0">
                <a:latin typeface="Times New Roman"/>
                <a:ea typeface="Calibri"/>
              </a:rPr>
              <a:t>UDC = (STA</a:t>
            </a:r>
            <a:r>
              <a:rPr lang="en-US" sz="3200" i="1" kern="0" baseline="-25000" dirty="0">
                <a:latin typeface="Times New Roman"/>
                <a:ea typeface="Calibri"/>
              </a:rPr>
              <a:t>UD </a:t>
            </a:r>
            <a:r>
              <a:rPr lang="en-US" sz="3200" i="1" kern="0" dirty="0">
                <a:latin typeface="Times New Roman"/>
                <a:ea typeface="Calibri"/>
              </a:rPr>
              <a:t>× 0,30) + (STA</a:t>
            </a:r>
            <a:r>
              <a:rPr lang="en-US" sz="3200" i="1" kern="0" baseline="-25000" dirty="0">
                <a:latin typeface="Times New Roman"/>
                <a:ea typeface="Calibri"/>
              </a:rPr>
              <a:t>FU </a:t>
            </a:r>
            <a:r>
              <a:rPr lang="en-US" sz="3200" i="1" kern="0" dirty="0">
                <a:latin typeface="Times New Roman"/>
                <a:ea typeface="Calibri"/>
              </a:rPr>
              <a:t>× 0,16) + (STA</a:t>
            </a:r>
            <a:r>
              <a:rPr lang="en-US" sz="3200" i="1" kern="0" baseline="-25000" dirty="0">
                <a:latin typeface="Times New Roman"/>
                <a:ea typeface="Calibri"/>
              </a:rPr>
              <a:t>TP </a:t>
            </a:r>
            <a:r>
              <a:rPr lang="en-US" sz="3200" i="1" kern="0" dirty="0">
                <a:latin typeface="Times New Roman"/>
                <a:ea typeface="Calibri"/>
              </a:rPr>
              <a:t>× 0,16) + (STA</a:t>
            </a:r>
            <a:r>
              <a:rPr lang="en-US" sz="3200" i="1" kern="0" baseline="-25000" dirty="0">
                <a:latin typeface="Times New Roman"/>
                <a:ea typeface="Calibri"/>
              </a:rPr>
              <a:t>UH </a:t>
            </a:r>
            <a:r>
              <a:rPr lang="en-US" sz="3200" i="1" kern="0" dirty="0">
                <a:latin typeface="Times New Roman"/>
                <a:ea typeface="Calibri"/>
              </a:rPr>
              <a:t>× 0,16) + (STA</a:t>
            </a:r>
            <a:r>
              <a:rPr lang="en-US" sz="3200" i="1" kern="0" baseline="-25000" dirty="0">
                <a:latin typeface="Times New Roman"/>
                <a:ea typeface="Calibri"/>
              </a:rPr>
              <a:t>UW </a:t>
            </a:r>
            <a:r>
              <a:rPr lang="en-US" sz="3200" i="1" kern="0" dirty="0">
                <a:latin typeface="Times New Roman"/>
                <a:ea typeface="Calibri"/>
              </a:rPr>
              <a:t>× 0,12) + (STA</a:t>
            </a:r>
            <a:r>
              <a:rPr lang="en-US" sz="3200" i="1" kern="0" baseline="-25000" dirty="0">
                <a:latin typeface="Times New Roman"/>
                <a:ea typeface="Calibri"/>
              </a:rPr>
              <a:t>UC </a:t>
            </a:r>
            <a:r>
              <a:rPr lang="en-US" sz="3200" i="1" kern="0" dirty="0">
                <a:latin typeface="Times New Roman"/>
                <a:ea typeface="Calibri"/>
              </a:rPr>
              <a:t>× 0,10</a:t>
            </a:r>
            <a:r>
              <a:rPr lang="en-US" sz="3200" i="1" kern="0" dirty="0" smtClean="0">
                <a:latin typeface="Times New Roman"/>
                <a:ea typeface="Calibri"/>
              </a:rPr>
              <a:t>)</a:t>
            </a:r>
            <a:r>
              <a:rPr lang="ru-RU" sz="3200" i="1" kern="0" dirty="0" smtClean="0">
                <a:latin typeface="Times New Roman"/>
                <a:ea typeface="Calibri"/>
              </a:rPr>
              <a:t>,</a:t>
            </a:r>
          </a:p>
          <a:p>
            <a:pPr algn="ctr"/>
            <a:endParaRPr lang="en-US" dirty="0"/>
          </a:p>
          <a:p>
            <a:pPr algn="just"/>
            <a:r>
              <a:rPr lang="ru-RU" sz="2200" dirty="0">
                <a:solidFill>
                  <a:schemeClr val="tx1"/>
                </a:solidFill>
              </a:rPr>
              <a:t>где 0,30; 0,16; 0,16; 0,16; 0,12; 0,10 – весовые коэффициенты признаков; </a:t>
            </a:r>
            <a:r>
              <a:rPr lang="en-US" sz="2200" dirty="0">
                <a:solidFill>
                  <a:schemeClr val="tx1"/>
                </a:solidFill>
              </a:rPr>
              <a:t>UD (Udder Depth) – </a:t>
            </a:r>
            <a:r>
              <a:rPr lang="ru-RU" sz="2200" dirty="0">
                <a:solidFill>
                  <a:schemeClr val="tx1"/>
                </a:solidFill>
              </a:rPr>
              <a:t>глубина вымени; </a:t>
            </a:r>
            <a:r>
              <a:rPr lang="en-US" sz="2200" dirty="0" smtClean="0">
                <a:solidFill>
                  <a:schemeClr val="tx1"/>
                </a:solidFill>
              </a:rPr>
              <a:t>FU </a:t>
            </a:r>
            <a:r>
              <a:rPr lang="en-US" sz="2200" dirty="0">
                <a:solidFill>
                  <a:schemeClr val="tx1"/>
                </a:solidFill>
              </a:rPr>
              <a:t>(Fore Udder Attachment) – </a:t>
            </a:r>
            <a:r>
              <a:rPr lang="ru-RU" sz="2200" dirty="0">
                <a:solidFill>
                  <a:schemeClr val="tx1"/>
                </a:solidFill>
              </a:rPr>
              <a:t>прикрепление передней части вымени; </a:t>
            </a:r>
            <a:r>
              <a:rPr lang="en-US" sz="2200" dirty="0">
                <a:solidFill>
                  <a:schemeClr val="tx1"/>
                </a:solidFill>
              </a:rPr>
              <a:t>TP (Front Teat Placement) – </a:t>
            </a:r>
            <a:r>
              <a:rPr lang="ru-RU" sz="2200" dirty="0">
                <a:solidFill>
                  <a:schemeClr val="tx1"/>
                </a:solidFill>
              </a:rPr>
              <a:t>расположение передних сосков; </a:t>
            </a:r>
            <a:r>
              <a:rPr lang="en-US" sz="2200" dirty="0" smtClean="0">
                <a:solidFill>
                  <a:schemeClr val="tx1"/>
                </a:solidFill>
              </a:rPr>
              <a:t>UH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(Rear </a:t>
            </a:r>
            <a:r>
              <a:rPr lang="en-US" sz="2200" dirty="0">
                <a:solidFill>
                  <a:schemeClr val="tx1"/>
                </a:solidFill>
              </a:rPr>
              <a:t>Udder Height) – </a:t>
            </a:r>
            <a:r>
              <a:rPr lang="ru-RU" sz="2200" dirty="0">
                <a:solidFill>
                  <a:schemeClr val="tx1"/>
                </a:solidFill>
              </a:rPr>
              <a:t>высота прикрепления задней части вымени; </a:t>
            </a:r>
            <a:r>
              <a:rPr lang="en-US" sz="2200" dirty="0" smtClean="0">
                <a:solidFill>
                  <a:schemeClr val="tx1"/>
                </a:solidFill>
              </a:rPr>
              <a:t>UW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(Rear </a:t>
            </a:r>
            <a:r>
              <a:rPr lang="en-US" sz="2200" dirty="0">
                <a:solidFill>
                  <a:schemeClr val="tx1"/>
                </a:solidFill>
              </a:rPr>
              <a:t>Udder Width) – </a:t>
            </a:r>
            <a:r>
              <a:rPr lang="ru-RU" sz="2200" dirty="0">
                <a:solidFill>
                  <a:schemeClr val="tx1"/>
                </a:solidFill>
              </a:rPr>
              <a:t>ширина задней части вымени; </a:t>
            </a:r>
            <a:r>
              <a:rPr lang="en-US" sz="2200" dirty="0">
                <a:solidFill>
                  <a:schemeClr val="tx1"/>
                </a:solidFill>
              </a:rPr>
              <a:t>UC (Udder Cleft) – </a:t>
            </a:r>
            <a:r>
              <a:rPr lang="ru-RU" sz="2200" dirty="0">
                <a:solidFill>
                  <a:schemeClr val="tx1"/>
                </a:solidFill>
              </a:rPr>
              <a:t>борозда вымени.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7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4543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Индекс строения конечностей вычисляли по формуле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en-US" sz="3200" i="1" dirty="0">
                <a:latin typeface="Times New Roman"/>
                <a:ea typeface="Calibri"/>
                <a:cs typeface="Times New Roman"/>
              </a:rPr>
              <a:t>FLC = 0,5 × [(STA</a:t>
            </a:r>
            <a:r>
              <a:rPr lang="en-US" sz="3200" i="1" baseline="-25000" dirty="0">
                <a:latin typeface="Times New Roman"/>
                <a:ea typeface="Calibri"/>
                <a:cs typeface="Times New Roman"/>
              </a:rPr>
              <a:t>FA </a:t>
            </a:r>
            <a:r>
              <a:rPr lang="en-US" sz="3200" i="1" dirty="0">
                <a:latin typeface="Times New Roman"/>
                <a:ea typeface="Calibri"/>
                <a:cs typeface="Times New Roman"/>
              </a:rPr>
              <a:t>× 0,48) + (STA</a:t>
            </a:r>
            <a:r>
              <a:rPr lang="en-US" sz="3200" i="1" baseline="-25000" dirty="0">
                <a:latin typeface="Times New Roman"/>
                <a:ea typeface="Calibri"/>
                <a:cs typeface="Times New Roman"/>
              </a:rPr>
              <a:t>LRV </a:t>
            </a:r>
            <a:r>
              <a:rPr lang="en-US" sz="3200" i="1" dirty="0">
                <a:latin typeface="Times New Roman"/>
                <a:ea typeface="Calibri"/>
                <a:cs typeface="Times New Roman"/>
              </a:rPr>
              <a:t>× 0,37) – (STA</a:t>
            </a:r>
            <a:r>
              <a:rPr lang="en-US" sz="3200" i="1" baseline="-25000" dirty="0">
                <a:latin typeface="Times New Roman"/>
                <a:ea typeface="Calibri"/>
                <a:cs typeface="Times New Roman"/>
              </a:rPr>
              <a:t>LSV </a:t>
            </a:r>
            <a:r>
              <a:rPr lang="en-US" sz="3200" i="1" dirty="0">
                <a:latin typeface="Times New Roman"/>
                <a:ea typeface="Calibri"/>
                <a:cs typeface="Times New Roman"/>
              </a:rPr>
              <a:t>× 0,15)] + 0,5 × STA</a:t>
            </a:r>
            <a:r>
              <a:rPr lang="en-US" sz="3200" i="1" baseline="-25000" dirty="0">
                <a:latin typeface="Times New Roman"/>
                <a:ea typeface="Calibri"/>
                <a:cs typeface="Times New Roman"/>
              </a:rPr>
              <a:t>FLS</a:t>
            </a:r>
            <a:r>
              <a:rPr lang="en-US" sz="3200" i="1" dirty="0">
                <a:latin typeface="Times New Roman"/>
                <a:ea typeface="Calibri"/>
                <a:cs typeface="Times New Roman"/>
              </a:rPr>
              <a:t>,</a:t>
            </a:r>
            <a:r>
              <a:rPr lang="en-US" sz="3200" dirty="0">
                <a:latin typeface="Times New Roman"/>
                <a:ea typeface="Calibri"/>
                <a:cs typeface="Times New Roman"/>
              </a:rPr>
              <a:t> </a:t>
            </a:r>
            <a:endParaRPr lang="ru-RU" sz="32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где </a:t>
            </a:r>
            <a:r>
              <a:rPr lang="ru-RU" sz="2200" dirty="0">
                <a:solidFill>
                  <a:schemeClr val="tx1"/>
                </a:solidFill>
              </a:rPr>
              <a:t>0,5; 0,48; 0,37; 0,15; 0,5 – весовые коэффициенты признаков; </a:t>
            </a:r>
            <a:r>
              <a:rPr lang="en-US" sz="2200" dirty="0">
                <a:solidFill>
                  <a:schemeClr val="tx1"/>
                </a:solidFill>
              </a:rPr>
              <a:t>FA (Foot Angle) – </a:t>
            </a:r>
            <a:r>
              <a:rPr lang="ru-RU" sz="2200" dirty="0">
                <a:solidFill>
                  <a:schemeClr val="tx1"/>
                </a:solidFill>
              </a:rPr>
              <a:t>угол копыта; </a:t>
            </a:r>
            <a:r>
              <a:rPr lang="en-US" sz="2200" dirty="0">
                <a:solidFill>
                  <a:schemeClr val="tx1"/>
                </a:solidFill>
              </a:rPr>
              <a:t>RV (Rear Legs Rear View) – </a:t>
            </a:r>
            <a:r>
              <a:rPr lang="ru-RU" sz="2200" dirty="0">
                <a:solidFill>
                  <a:schemeClr val="tx1"/>
                </a:solidFill>
              </a:rPr>
              <a:t>постановка задних конечностей при осмотре сзади; </a:t>
            </a:r>
            <a:r>
              <a:rPr lang="en-US" sz="2200" dirty="0">
                <a:solidFill>
                  <a:schemeClr val="tx1"/>
                </a:solidFill>
              </a:rPr>
              <a:t>RS (Rear Legs Side View) – </a:t>
            </a:r>
            <a:r>
              <a:rPr lang="ru-RU" sz="2200" dirty="0">
                <a:solidFill>
                  <a:schemeClr val="tx1"/>
                </a:solidFill>
              </a:rPr>
              <a:t>постановка задних конечностей при осмотре сбоку; </a:t>
            </a:r>
            <a:r>
              <a:rPr lang="en-US" sz="2200" dirty="0">
                <a:solidFill>
                  <a:schemeClr val="tx1"/>
                </a:solidFill>
              </a:rPr>
              <a:t>FLS (Feet &amp; Legs Score) – </a:t>
            </a:r>
            <a:r>
              <a:rPr lang="ru-RU" sz="2200" dirty="0">
                <a:solidFill>
                  <a:schemeClr val="tx1"/>
                </a:solidFill>
              </a:rPr>
              <a:t>ноги и копыта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1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36904" cy="576064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Полифакторные индексы племенной ценности быков-производителей </a:t>
            </a:r>
            <a:r>
              <a:rPr lang="ru-RU" sz="3200" kern="0" dirty="0">
                <a:solidFill>
                  <a:schemeClr val="tx1"/>
                </a:solidFill>
                <a:latin typeface="Times New Roman"/>
                <a:ea typeface="Calibri"/>
              </a:rPr>
              <a:t>ПЭИ</a:t>
            </a:r>
            <a:r>
              <a:rPr lang="ru-RU" sz="3200" kern="0" baseline="-25000" dirty="0">
                <a:solidFill>
                  <a:schemeClr val="tx1"/>
                </a:solidFill>
                <a:latin typeface="Times New Roman"/>
                <a:ea typeface="Calibri"/>
              </a:rPr>
              <a:t>2</a:t>
            </a:r>
            <a:r>
              <a:rPr lang="ru-RU" sz="3200" kern="0" dirty="0">
                <a:solidFill>
                  <a:schemeClr val="tx1"/>
                </a:solidFill>
                <a:latin typeface="Times New Roman"/>
                <a:ea typeface="Calibri"/>
              </a:rPr>
              <a:t> и ПЭИ</a:t>
            </a:r>
            <a:r>
              <a:rPr lang="ru-RU" sz="3200" kern="0" baseline="-25000" dirty="0">
                <a:solidFill>
                  <a:schemeClr val="tx1"/>
                </a:solidFill>
                <a:latin typeface="Times New Roman"/>
                <a:ea typeface="Calibri"/>
              </a:rPr>
              <a:t>6 </a:t>
            </a:r>
            <a:r>
              <a:rPr lang="ru-RU" dirty="0" smtClean="0">
                <a:solidFill>
                  <a:schemeClr val="tx1"/>
                </a:solidFill>
              </a:rPr>
              <a:t>рассчитывались </a:t>
            </a:r>
            <a:r>
              <a:rPr lang="ru-RU" dirty="0">
                <a:solidFill>
                  <a:schemeClr val="tx1"/>
                </a:solidFill>
              </a:rPr>
              <a:t>по следующим математическим формулам, предложенным сотрудниками ВНИИГРЖ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indent="450215" algn="ctr">
              <a:lnSpc>
                <a:spcPct val="170000"/>
              </a:lnSpc>
              <a:spcAft>
                <a:spcPts val="0"/>
              </a:spcAf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ПЭИ</a:t>
            </a:r>
            <a:r>
              <a:rPr lang="ru-RU" sz="3200" i="1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 = [</a:t>
            </a:r>
            <a:r>
              <a:rPr lang="ru-RU" sz="3200" i="1" dirty="0" err="1">
                <a:latin typeface="Times New Roman"/>
                <a:ea typeface="Calibri"/>
                <a:cs typeface="Times New Roman"/>
              </a:rPr>
              <a:t>STAж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 + </a:t>
            </a:r>
            <a:r>
              <a:rPr lang="ru-RU" sz="3200" i="1" dirty="0" err="1">
                <a:latin typeface="Times New Roman"/>
                <a:ea typeface="Calibri"/>
                <a:cs typeface="Times New Roman"/>
              </a:rPr>
              <a:t>STAб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 + 2 × (0,5 × </a:t>
            </a:r>
            <a:r>
              <a:rPr lang="ru-RU" sz="3200" i="1" dirty="0" err="1">
                <a:latin typeface="Times New Roman"/>
                <a:ea typeface="Calibri"/>
                <a:cs typeface="Times New Roman"/>
              </a:rPr>
              <a:t>STAэ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 + 0,33 × </a:t>
            </a:r>
            <a:r>
              <a:rPr lang="ru-RU" sz="3200" i="1" dirty="0" err="1">
                <a:latin typeface="Times New Roman"/>
                <a:ea typeface="Calibri"/>
                <a:cs typeface="Times New Roman"/>
              </a:rPr>
              <a:t>STAв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 + 0,17 × </a:t>
            </a:r>
            <a:r>
              <a:rPr lang="ru-RU" sz="3200" i="1" dirty="0" err="1">
                <a:latin typeface="Times New Roman"/>
                <a:ea typeface="Calibri"/>
                <a:cs typeface="Times New Roman"/>
              </a:rPr>
              <a:t>STAнк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) + 2 × STA</a:t>
            </a:r>
            <a:r>
              <a:rPr lang="ru-RU" sz="3200" i="1" baseline="-25000" dirty="0">
                <a:latin typeface="Times New Roman"/>
                <a:ea typeface="Calibri"/>
                <a:cs typeface="Times New Roman"/>
              </a:rPr>
              <a:t>КВС1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] × 100,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70000"/>
              </a:lnSpc>
            </a:pPr>
            <a:r>
              <a:rPr lang="ru-RU" sz="3200" i="1" kern="0" dirty="0">
                <a:latin typeface="Times New Roman"/>
                <a:ea typeface="Calibri"/>
              </a:rPr>
              <a:t>ПЭИ</a:t>
            </a:r>
            <a:r>
              <a:rPr lang="ru-RU" sz="3200" i="1" kern="0" baseline="-25000" dirty="0">
                <a:latin typeface="Times New Roman"/>
                <a:ea typeface="Calibri"/>
              </a:rPr>
              <a:t>6</a:t>
            </a:r>
            <a:r>
              <a:rPr lang="ru-RU" sz="3200" i="1" kern="0" dirty="0">
                <a:latin typeface="Times New Roman"/>
                <a:ea typeface="Calibri"/>
              </a:rPr>
              <a:t> = (</a:t>
            </a:r>
            <a:r>
              <a:rPr lang="ru-RU" sz="3200" i="1" kern="0" dirty="0" err="1">
                <a:latin typeface="Times New Roman"/>
                <a:ea typeface="Calibri"/>
              </a:rPr>
              <a:t>STAж</a:t>
            </a:r>
            <a:r>
              <a:rPr lang="ru-RU" sz="3200" i="1" kern="0" dirty="0">
                <a:latin typeface="Times New Roman"/>
                <a:ea typeface="Calibri"/>
              </a:rPr>
              <a:t> + </a:t>
            </a:r>
            <a:r>
              <a:rPr lang="ru-RU" sz="3200" i="1" kern="0" dirty="0" err="1">
                <a:latin typeface="Times New Roman"/>
                <a:ea typeface="Calibri"/>
              </a:rPr>
              <a:t>STAб</a:t>
            </a:r>
            <a:r>
              <a:rPr lang="ru-RU" sz="3200" i="1" kern="0" dirty="0">
                <a:latin typeface="Times New Roman"/>
                <a:ea typeface="Calibri"/>
              </a:rPr>
              <a:t> + 2 × (0,5 × </a:t>
            </a:r>
            <a:r>
              <a:rPr lang="ru-RU" sz="3200" i="1" kern="0" dirty="0" err="1">
                <a:latin typeface="Times New Roman"/>
                <a:ea typeface="Calibri"/>
              </a:rPr>
              <a:t>STAэ</a:t>
            </a:r>
            <a:r>
              <a:rPr lang="ru-RU" sz="3200" i="1" kern="0" dirty="0">
                <a:latin typeface="Times New Roman"/>
                <a:ea typeface="Calibri"/>
              </a:rPr>
              <a:t> + 0,33 × </a:t>
            </a:r>
            <a:r>
              <a:rPr lang="ru-RU" sz="3200" i="1" kern="0" dirty="0" err="1">
                <a:latin typeface="Times New Roman"/>
                <a:ea typeface="Calibri"/>
              </a:rPr>
              <a:t>STAв</a:t>
            </a:r>
            <a:r>
              <a:rPr lang="ru-RU" sz="3200" i="1" kern="0" dirty="0">
                <a:latin typeface="Times New Roman"/>
                <a:ea typeface="Calibri"/>
              </a:rPr>
              <a:t> + 0,17 × </a:t>
            </a:r>
            <a:r>
              <a:rPr lang="ru-RU" sz="3200" i="1" kern="0" dirty="0" err="1">
                <a:latin typeface="Times New Roman"/>
                <a:ea typeface="Calibri"/>
              </a:rPr>
              <a:t>STAнк</a:t>
            </a:r>
            <a:r>
              <a:rPr lang="ru-RU" sz="3200" i="1" kern="0" dirty="0">
                <a:latin typeface="Times New Roman"/>
                <a:ea typeface="Calibri"/>
              </a:rPr>
              <a:t>) + 2 × STA</a:t>
            </a:r>
            <a:r>
              <a:rPr lang="ru-RU" sz="3200" i="1" kern="0" baseline="-25000" dirty="0">
                <a:latin typeface="Times New Roman"/>
                <a:ea typeface="Calibri"/>
              </a:rPr>
              <a:t>ИП</a:t>
            </a:r>
            <a:r>
              <a:rPr lang="ru-RU" sz="3200" i="1" kern="0" dirty="0">
                <a:latin typeface="Times New Roman"/>
                <a:ea typeface="Calibri"/>
              </a:rPr>
              <a:t>] × 100</a:t>
            </a:r>
            <a:r>
              <a:rPr lang="ru-RU" dirty="0" smtClean="0"/>
              <a:t>,</a:t>
            </a:r>
            <a:endParaRPr lang="ru-RU" dirty="0"/>
          </a:p>
          <a:p>
            <a:endParaRPr lang="ru-RU" dirty="0"/>
          </a:p>
          <a:p>
            <a:pPr algn="just"/>
            <a:r>
              <a:rPr lang="ru-RU" dirty="0">
                <a:solidFill>
                  <a:schemeClr val="tx1"/>
                </a:solidFill>
              </a:rPr>
              <a:t>где 2; 0,5; 0,33; 0,17; 2 - – весовые коэффициенты признаков; </a:t>
            </a:r>
            <a:r>
              <a:rPr lang="ru-RU" dirty="0" err="1">
                <a:solidFill>
                  <a:schemeClr val="tx1"/>
                </a:solidFill>
              </a:rPr>
              <a:t>STAж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STAб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STAэ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STAв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STAнк</a:t>
            </a:r>
            <a:r>
              <a:rPr lang="ru-RU" sz="2500" dirty="0">
                <a:solidFill>
                  <a:schemeClr val="tx1"/>
                </a:solidFill>
              </a:rPr>
              <a:t>, STA</a:t>
            </a:r>
            <a:r>
              <a:rPr lang="ru-RU" sz="2500" baseline="-25000" dirty="0">
                <a:solidFill>
                  <a:schemeClr val="tx1"/>
                </a:solidFill>
              </a:rPr>
              <a:t>КВС1</a:t>
            </a:r>
            <a:r>
              <a:rPr lang="ru-RU" sz="2500" dirty="0">
                <a:solidFill>
                  <a:schemeClr val="tx1"/>
                </a:solidFill>
              </a:rPr>
              <a:t> и STA</a:t>
            </a:r>
            <a:r>
              <a:rPr lang="ru-RU" sz="2500" baseline="-25000" dirty="0">
                <a:solidFill>
                  <a:schemeClr val="tx1"/>
                </a:solidFill>
              </a:rPr>
              <a:t>ИП</a:t>
            </a:r>
            <a:r>
              <a:rPr lang="ru-RU" sz="2500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— </a:t>
            </a:r>
            <a:r>
              <a:rPr lang="ru-RU" dirty="0">
                <a:solidFill>
                  <a:schemeClr val="tx1"/>
                </a:solidFill>
              </a:rPr>
              <a:t>стандартная передающая способность животного соответственно по выходу жира (ж), белка (б), экстерьеру (э), качеству вымени (в), крепости конечностей (</a:t>
            </a:r>
            <a:r>
              <a:rPr lang="ru-RU" dirty="0" err="1">
                <a:solidFill>
                  <a:schemeClr val="tx1"/>
                </a:solidFill>
              </a:rPr>
              <a:t>нк</a:t>
            </a:r>
            <a:r>
              <a:rPr lang="ru-RU" dirty="0">
                <a:solidFill>
                  <a:schemeClr val="tx1"/>
                </a:solidFill>
              </a:rPr>
              <a:t>), коэффициенту воспроизводительной способности 1 (КВС1) и индексу плодовитости (ИП).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9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8367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+mn-lt"/>
              </a:rPr>
              <a:t>Таблица 1. Селекционно-генетические параметры показателей линейной экстерьерной оценки и классификации коров первотелок (n=572)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685830"/>
              </p:ext>
            </p:extLst>
          </p:nvPr>
        </p:nvGraphicFramePr>
        <p:xfrm>
          <a:off x="323528" y="984251"/>
          <a:ext cx="8640961" cy="58887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{1FECB4D8-DB02-4DC6-A0A2-4F2EBAE1DC90}</a:tableStyleId>
              </a:tblPr>
              <a:tblGrid>
                <a:gridCol w="3001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8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</a:t>
                      </a:r>
                      <a:r>
                        <a:rPr lang="ru-RU" sz="1600">
                          <a:effectLst/>
                        </a:rPr>
                        <a:t> ± </a:t>
                      </a:r>
                      <a:r>
                        <a:rPr lang="en-US" sz="1600">
                          <a:effectLst/>
                        </a:rPr>
                        <a:t>m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σ</a:t>
                      </a:r>
                      <a:r>
                        <a:rPr lang="ru-RU" sz="1600" baseline="-25000">
                          <a:effectLst/>
                        </a:rPr>
                        <a:t>ф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</a:t>
                      </a:r>
                      <a:r>
                        <a:rPr lang="en-US" sz="1600">
                          <a:effectLst/>
                        </a:rPr>
                        <a:t>v</a:t>
                      </a:r>
                      <a:r>
                        <a:rPr lang="ru-RU" sz="1600">
                          <a:effectLst/>
                        </a:rPr>
                        <a:t>, %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Рост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5,8±0,04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20,07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Глубина туловища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5,1±0,04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1,20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23,40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Положение крестца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6,3±0,03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11,45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Ширина крестца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3,5±0,03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21,23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Постановка задних ног (сбоку)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5,1±0,04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1,14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22,48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Высота пятки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4,2±0,04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0,97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23,30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Постановка задних ног (сзади)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4,5±0,05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1,21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27,02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9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Прикрепление передних долей вымени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5,5±0,03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0,82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14,81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Высота задних долей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6,1±0,04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1,02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16,79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Центральная связка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4,4±0,05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1,35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30,65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Глубина вымени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5,0±0,03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0,92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18,20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Расположение сосков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4,9±0,03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0,70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14,43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Длина сосков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4,1±0,03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0,88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21,59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Ширина задней части вымени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5,3±0,05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1,21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22,77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Крепость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4,7±0,03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0,91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19,15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Молочный тип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5,8±0,03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0,78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13,40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Ноги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75,2 ± 0,1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3,24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4,31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7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Вымя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77,4 ± 0,1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3,32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4,29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36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Финальная оценка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78,3 ± 0,09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1,98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2,53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12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949</TotalTime>
  <Words>2634</Words>
  <Application>Microsoft Office PowerPoint</Application>
  <PresentationFormat>Экран (4:3)</PresentationFormat>
  <Paragraphs>603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Ebrima</vt:lpstr>
      <vt:lpstr>Impact</vt:lpstr>
      <vt:lpstr>Times New Roman</vt:lpstr>
      <vt:lpstr>NewsPrint</vt:lpstr>
      <vt:lpstr>III Емельяновские чтения  II научно-практическая конференция  «Аграрная наука на современном этапе:  состояние, проблемы, перспективы»   28 февраля 2019 г.</vt:lpstr>
      <vt:lpstr>Цель исследования</vt:lpstr>
      <vt:lpstr>Задачи исследования</vt:lpstr>
      <vt:lpstr>Новизна исследования</vt:lpstr>
      <vt:lpstr>Материалы  исследования</vt:lpstr>
      <vt:lpstr>Презентация PowerPoint</vt:lpstr>
      <vt:lpstr>Презентация PowerPoint</vt:lpstr>
      <vt:lpstr>Презентация PowerPoint</vt:lpstr>
      <vt:lpstr>Таблица 1. Селекционно-генетические параметры показателей линейной экстерьерной оценки и классификации коров первотелок (n=572)</vt:lpstr>
      <vt:lpstr>Таблица 2. Теснота (сила) и направление корреляционных связей между экстерьерной оценкой, полифакторными индексами и внутристадной оценкой по SRCC</vt:lpstr>
      <vt:lpstr>Таблица 3. Моделирование отбора по результатам оценки быков по ПЦВСКП</vt:lpstr>
      <vt:lpstr>Таблица 4. Моделирование отбора по результатам оценки быков по ПЭИ2</vt:lpstr>
      <vt:lpstr>Таблица 5. Моделирование отбора быков  по UDC</vt:lpstr>
      <vt:lpstr>Таблица 6. Моделирование отбора быков  по индексу FLC</vt:lpstr>
      <vt:lpstr>Таблица 7. Моделирование отбора быков  по финальной оценке экстерьера</vt:lpstr>
      <vt:lpstr>Презентация PowerPoint</vt:lpstr>
      <vt:lpstr>Презентация PowerPoint</vt:lpstr>
      <vt:lpstr>Выводы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с международным участием «Аграрная наука на современном этапе: состояние, проблемы, перспективы» 28 февраля 2019 г.</dc:title>
  <dc:creator>Ольга</dc:creator>
  <cp:lastModifiedBy>Пользователь</cp:lastModifiedBy>
  <cp:revision>74</cp:revision>
  <cp:lastPrinted>2019-02-26T11:41:55Z</cp:lastPrinted>
  <dcterms:created xsi:type="dcterms:W3CDTF">2019-02-14T08:35:18Z</dcterms:created>
  <dcterms:modified xsi:type="dcterms:W3CDTF">2019-02-27T09:53:50Z</dcterms:modified>
</cp:coreProperties>
</file>