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66" r:id="rId2"/>
    <p:sldId id="281" r:id="rId3"/>
    <p:sldId id="294" r:id="rId4"/>
    <p:sldId id="295" r:id="rId5"/>
    <p:sldId id="296" r:id="rId6"/>
    <p:sldId id="282" r:id="rId7"/>
    <p:sldId id="289" r:id="rId8"/>
    <p:sldId id="283" r:id="rId9"/>
    <p:sldId id="290" r:id="rId10"/>
    <p:sldId id="284" r:id="rId11"/>
    <p:sldId id="291" r:id="rId12"/>
    <p:sldId id="292" r:id="rId13"/>
    <p:sldId id="288" r:id="rId14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3399"/>
    <a:srgbClr val="FFFFFF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43" autoAdjust="0"/>
  </p:normalViewPr>
  <p:slideViewPr>
    <p:cSldViewPr>
      <p:cViewPr>
        <p:scale>
          <a:sx n="118" d="100"/>
          <a:sy n="118" d="100"/>
        </p:scale>
        <p:origin x="-108" y="9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1A5B095-70D6-4B40-BE95-193BDDE4B4FF}" type="datetimeFigureOut">
              <a:rPr lang="ru-RU"/>
              <a:pPr>
                <a:defRPr/>
              </a:pPr>
              <a:t>03.07.2019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808A729-119D-45D1-BE09-AB0B139312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24982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9E2F267-5EDE-4132-B12C-CE6FC23E263A}" type="datetimeFigureOut">
              <a:rPr lang="ru-RU"/>
              <a:pPr>
                <a:defRPr/>
              </a:pPr>
              <a:t>03.07.2019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06CE992-0CCB-4BF6-BAB6-033AAA06F7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77491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C8AEE-44FF-471C-BD6D-E54AF4FBE168}" type="datetimeFigureOut">
              <a:rPr lang="ru-RU"/>
              <a:pPr>
                <a:defRPr/>
              </a:pPr>
              <a:t>03.07.2019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1FFCB-4845-4E91-B190-4B0308471D6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25816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03826-F145-4CF5-A044-B3F6D5BEC9FA}" type="datetimeFigureOut">
              <a:rPr lang="ru-RU"/>
              <a:pPr>
                <a:defRPr/>
              </a:pPr>
              <a:t>03.07.2019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1756B-77C1-4A43-A391-521CAEF181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2262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D6CFD-041E-498C-BAE5-04A97EADE292}" type="datetimeFigureOut">
              <a:rPr lang="ru-RU"/>
              <a:pPr>
                <a:defRPr/>
              </a:pPr>
              <a:t>03.07.2019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FC3AB-1CF6-4E82-A603-4FFAC4C0934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00276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7E3DA-3EA2-4F3F-A243-3EC54FE1F188}" type="datetimeFigureOut">
              <a:rPr lang="ru-RU"/>
              <a:pPr>
                <a:defRPr/>
              </a:pPr>
              <a:t>03.07.2019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D632DD21-964B-4B56-9506-3C14CDA3CF8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96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4EB167F-0797-4E10-8F8D-514978C69BFB}" type="datetimeFigureOut">
              <a:rPr lang="ru-RU"/>
              <a:pPr>
                <a:defRPr/>
              </a:pPr>
              <a:t>03.07.2019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5DD81-8B90-42DF-8F7C-5D87E340BA3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387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7604909-5D8F-45A8-9D4B-4A6E57C38103}" type="datetimeFigureOut">
              <a:rPr lang="ru-RU"/>
              <a:pPr>
                <a:defRPr/>
              </a:pPr>
              <a:t>03.07.2019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BD415-9AD3-4E81-AE77-453CEF4AECF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918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D05C1-53F2-4083-8F2B-B0BC3C211AF5}" type="datetimeFigureOut">
              <a:rPr lang="ru-RU"/>
              <a:pPr>
                <a:defRPr/>
              </a:pPr>
              <a:t>03.07.2019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255D0-F06E-4935-ADC7-C45BB1F1A2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0662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0757B-465B-48D7-832C-06D7DCD02256}" type="datetimeFigureOut">
              <a:rPr lang="ru-RU"/>
              <a:pPr>
                <a:defRPr/>
              </a:pPr>
              <a:t>03.07.2019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B5D953F-6146-4239-8F02-EAE71796DD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6328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8E1AF-757B-4C2C-B792-E2D0D2AE5F26}" type="datetimeFigureOut">
              <a:rPr lang="ru-RU"/>
              <a:pPr>
                <a:defRPr/>
              </a:pPr>
              <a:t>03.07.2019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62185-1CC2-4AAB-A96B-795AEE0EA4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0827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0562046-4AA2-4AB2-9BFB-BCDEAEDB6C24}" type="datetimeFigureOut">
              <a:rPr lang="ru-RU"/>
              <a:pPr>
                <a:defRPr/>
              </a:pPr>
              <a:t>03.07.2019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CF9D70AF-F8C8-4C2A-A6CF-3F38A1533A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239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0E83B3-97E2-4A4F-9D52-BE3B57F770CC}" type="datetimeFigureOut">
              <a:rPr lang="ru-RU"/>
              <a:pPr>
                <a:defRPr/>
              </a:pPr>
              <a:t>03.07.2019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670FA8D6-36AD-4592-8007-55A23375731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55" r:id="rId1"/>
    <p:sldLayoutId id="2147484256" r:id="rId2"/>
    <p:sldLayoutId id="2147484257" r:id="rId3"/>
    <p:sldLayoutId id="2147484258" r:id="rId4"/>
    <p:sldLayoutId id="2147484259" r:id="rId5"/>
    <p:sldLayoutId id="2147484260" r:id="rId6"/>
    <p:sldLayoutId id="2147484261" r:id="rId7"/>
    <p:sldLayoutId id="2147484262" r:id="rId8"/>
    <p:sldLayoutId id="2147484263" r:id="rId9"/>
    <p:sldLayoutId id="2147484264" r:id="rId10"/>
    <p:sldLayoutId id="214748426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7365D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DB3E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95263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defTabSz="195263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defTabSz="195263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defTabSz="195263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defTabSz="195263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500" b="1">
              <a:solidFill>
                <a:srgbClr val="FFFFFF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8925" y="1196975"/>
            <a:ext cx="2411413" cy="2952750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4340" name="TextBox 10"/>
          <p:cNvSpPr txBox="1">
            <a:spLocks noChangeArrowheads="1"/>
          </p:cNvSpPr>
          <p:nvPr/>
        </p:nvSpPr>
        <p:spPr bwMode="auto">
          <a:xfrm rot="-1939735">
            <a:off x="454025" y="2355850"/>
            <a:ext cx="1828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60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833867" y="3284984"/>
            <a:ext cx="6170433" cy="3168352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магистранта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Ф.И.О.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Пшеннова Елизавета Андреевна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обучения: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01.09.2018 – 30.11.2020</a:t>
            </a:r>
            <a:endParaRPr lang="ru-RU" altLang="ru-RU" b="1" dirty="0" smtClean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обучения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заочная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подготовки: </a:t>
            </a:r>
            <a:r>
              <a:rPr lang="en-US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38.04.01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Экономика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подготовки: Региональная экономика и развитие территорий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88913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253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 грантах, конкурсах, ОЛИМПИАДАХ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148172"/>
              </p:ext>
            </p:extLst>
          </p:nvPr>
        </p:nvGraphicFramePr>
        <p:xfrm>
          <a:off x="539750" y="1844824"/>
          <a:ext cx="8208962" cy="254017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2011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923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3766013164"/>
                  </a:ext>
                </a:extLst>
              </a:tr>
            </a:tbl>
          </a:graphicData>
        </a:graphic>
      </p:graphicFrame>
      <p:sp>
        <p:nvSpPr>
          <p:cNvPr id="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355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/>
              <a:t> </a:t>
            </a:r>
            <a:r>
              <a:rPr lang="ru-RU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НИР </a:t>
            </a:r>
            <a:r>
              <a:rPr lang="ru-RU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института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528344"/>
              </p:ext>
            </p:extLst>
          </p:nvPr>
        </p:nvGraphicFramePr>
        <p:xfrm>
          <a:off x="539750" y="1844824"/>
          <a:ext cx="8137525" cy="254017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586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1845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7708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НИР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2266500566"/>
                  </a:ext>
                </a:extLst>
              </a:tr>
            </a:tbl>
          </a:graphicData>
        </a:graphic>
      </p:graphicFrame>
      <p:sp>
        <p:nvSpPr>
          <p:cNvPr id="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458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1175" y="136525"/>
            <a:ext cx="873125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ПРЕПОДАВАТЕЛЬСКАЯ ДЕЯТЕЛЬНОСТЬ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 rot="20866894">
            <a:off x="922338" y="2200275"/>
            <a:ext cx="1655762" cy="311467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1157158">
            <a:off x="2819400" y="1866900"/>
            <a:ext cx="1657350" cy="30956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 rot="360514">
            <a:off x="4945063" y="1851025"/>
            <a:ext cx="1657350" cy="30956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 rot="588414">
            <a:off x="6911975" y="2106613"/>
            <a:ext cx="1655763" cy="309721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5606" name="TextBox 12"/>
          <p:cNvSpPr txBox="1">
            <a:spLocks noChangeArrowheads="1"/>
          </p:cNvSpPr>
          <p:nvPr/>
        </p:nvSpPr>
        <p:spPr bwMode="auto">
          <a:xfrm rot="-645289">
            <a:off x="920750" y="2387600"/>
            <a:ext cx="12239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</a:t>
            </a:r>
          </a:p>
        </p:txBody>
      </p:sp>
      <p:sp>
        <p:nvSpPr>
          <p:cNvPr id="25607" name="TextBox 13"/>
          <p:cNvSpPr txBox="1">
            <a:spLocks noChangeArrowheads="1"/>
          </p:cNvSpPr>
          <p:nvPr/>
        </p:nvSpPr>
        <p:spPr bwMode="auto">
          <a:xfrm rot="-505610">
            <a:off x="2860675" y="2087563"/>
            <a:ext cx="13747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</a:t>
            </a:r>
          </a:p>
        </p:txBody>
      </p:sp>
      <p:sp>
        <p:nvSpPr>
          <p:cNvPr id="25608" name="TextBox 14"/>
          <p:cNvSpPr txBox="1">
            <a:spLocks noChangeArrowheads="1"/>
          </p:cNvSpPr>
          <p:nvPr/>
        </p:nvSpPr>
        <p:spPr bwMode="auto">
          <a:xfrm rot="325877">
            <a:off x="5091113" y="2020888"/>
            <a:ext cx="15843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Свидетельство</a:t>
            </a:r>
          </a:p>
        </p:txBody>
      </p:sp>
      <p:sp>
        <p:nvSpPr>
          <p:cNvPr id="25609" name="TextBox 15"/>
          <p:cNvSpPr txBox="1">
            <a:spLocks noChangeArrowheads="1"/>
          </p:cNvSpPr>
          <p:nvPr/>
        </p:nvSpPr>
        <p:spPr bwMode="auto">
          <a:xfrm rot="564435">
            <a:off x="7473950" y="2284413"/>
            <a:ext cx="10080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9750" y="11461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НАУЧНЫЕ И ТВОРЧЕСКИЕ ДОСТИЖЕНИЯ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561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3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6464300" y="2136775"/>
            <a:ext cx="2232025" cy="2587625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5364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536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64300" y="1800225"/>
            <a:ext cx="227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4" rIns="92066" bIns="46034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/>
              <a:t>Научный руководитель</a:t>
            </a:r>
          </a:p>
        </p:txBody>
      </p:sp>
      <p:sp>
        <p:nvSpPr>
          <p:cNvPr id="15369" name="TextBox 6"/>
          <p:cNvSpPr txBox="1">
            <a:spLocks noChangeArrowheads="1"/>
          </p:cNvSpPr>
          <p:nvPr/>
        </p:nvSpPr>
        <p:spPr bwMode="auto">
          <a:xfrm>
            <a:off x="900113" y="2560638"/>
            <a:ext cx="496728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«Направление реформирования налога на доходы физических лиц на примере Вологодской области»</a:t>
            </a:r>
            <a:endParaRPr lang="ru-RU" altLang="ru-RU" sz="2000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7850" y="5672138"/>
            <a:ext cx="7954963" cy="585787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ТЕМА ДИССЕРТАЦИОННОГО ИССЛЕДОВАНИЯ УТВЕРЖДЕНА </a:t>
            </a:r>
            <a:r>
              <a:rPr lang="ru-RU" sz="1600" cap="all" dirty="0">
                <a:latin typeface="Times New Roman" pitchFamily="18" charset="0"/>
                <a:cs typeface="Times New Roman" pitchFamily="18" charset="0"/>
              </a:rPr>
              <a:t>Директором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ФГБУН ВолНЦ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РАН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№ __ от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_____________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20____ г. </a:t>
            </a:r>
          </a:p>
        </p:txBody>
      </p:sp>
      <p:sp>
        <p:nvSpPr>
          <p:cNvPr id="15371" name="TextBox 12"/>
          <p:cNvSpPr txBox="1">
            <a:spLocks noChangeArrowheads="1"/>
          </p:cNvSpPr>
          <p:nvPr/>
        </p:nvSpPr>
        <p:spPr bwMode="auto">
          <a:xfrm>
            <a:off x="6012161" y="4706938"/>
            <a:ext cx="299214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>
                <a:latin typeface="Arial" panose="020B0604020202020204" pitchFamily="34" charset="0"/>
              </a:rPr>
              <a:t>к.э.н., заведующий лабораторией исследования проблем развития общественных финансов Печенская М. А.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76275" y="1098550"/>
            <a:ext cx="781208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ДИССЕРТАЦИОННОГО ИССЛЕДОВАНИЯ:</a:t>
            </a:r>
          </a:p>
        </p:txBody>
      </p:sp>
      <p:sp>
        <p:nvSpPr>
          <p:cNvPr id="14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74638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TextBox 5"/>
          <p:cNvSpPr txBox="1">
            <a:spLocks noChangeArrowheads="1"/>
          </p:cNvSpPr>
          <p:nvPr/>
        </p:nvSpPr>
        <p:spPr bwMode="auto">
          <a:xfrm>
            <a:off x="581025" y="1615245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517457"/>
              </p:ext>
            </p:extLst>
          </p:nvPr>
        </p:nvGraphicFramePr>
        <p:xfrm>
          <a:off x="611188" y="1974020"/>
          <a:ext cx="8064500" cy="138297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Философские проблемы науки и техники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хорошо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Иностранный язык в сфере профессиональной коммуникации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хорошо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919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Методология научного исследования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хорошо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2807695733"/>
                  </a:ext>
                </a:extLst>
              </a:tr>
            </a:tbl>
          </a:graphicData>
        </a:graphic>
      </p:graphicFrame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608442"/>
              </p:ext>
            </p:extLst>
          </p:nvPr>
        </p:nvGraphicFramePr>
        <p:xfrm>
          <a:off x="596106" y="3764932"/>
          <a:ext cx="8064500" cy="246469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Этика и культура управления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Макроэкономика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Микроэкономика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2807695733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Региональная экономика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3420022755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Д/в </a:t>
                      </a: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Основы</a:t>
                      </a:r>
                      <a:r>
                        <a:rPr kumimoji="0" lang="ru-RU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предпринимательства</a:t>
                      </a:r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3483789356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НИР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4243293319"/>
                  </a:ext>
                </a:extLst>
              </a:tr>
            </a:tbl>
          </a:graphicData>
        </a:graphic>
      </p:graphicFrame>
      <p:sp>
        <p:nvSpPr>
          <p:cNvPr id="15" name="TextBox 5"/>
          <p:cNvSpPr txBox="1">
            <a:spLocks noChangeArrowheads="1"/>
          </p:cNvSpPr>
          <p:nvPr/>
        </p:nvSpPr>
        <p:spPr bwMode="auto">
          <a:xfrm>
            <a:off x="581025" y="3356992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 Сдача зачетов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5"/>
          <p:cNvSpPr txBox="1">
            <a:spLocks noChangeArrowheads="1"/>
          </p:cNvSpPr>
          <p:nvPr/>
        </p:nvSpPr>
        <p:spPr bwMode="auto">
          <a:xfrm>
            <a:off x="3347864" y="1484784"/>
            <a:ext cx="252028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курс 1 семестр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928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74638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TextBox 5"/>
          <p:cNvSpPr txBox="1">
            <a:spLocks noChangeArrowheads="1"/>
          </p:cNvSpPr>
          <p:nvPr/>
        </p:nvSpPr>
        <p:spPr bwMode="auto">
          <a:xfrm>
            <a:off x="581025" y="1615245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375777"/>
              </p:ext>
            </p:extLst>
          </p:nvPr>
        </p:nvGraphicFramePr>
        <p:xfrm>
          <a:off x="611188" y="1974020"/>
          <a:ext cx="8064500" cy="168241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Микроэкономика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хорошо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Макроэкономика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Региональная экономика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2807695733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Современные информационные технологии в экономике и управлении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</a:tr>
            </a:tbl>
          </a:graphicData>
        </a:graphic>
      </p:graphicFrame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32134"/>
              </p:ext>
            </p:extLst>
          </p:nvPr>
        </p:nvGraphicFramePr>
        <p:xfrm>
          <a:off x="596106" y="4140171"/>
          <a:ext cx="8064500" cy="214867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25599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886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Коммуникации в сфере профессионального</a:t>
                      </a:r>
                      <a:r>
                        <a:rPr kumimoji="0" lang="ru-RU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общения</a:t>
                      </a:r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886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Экономическая статистика</a:t>
                      </a:r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850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Педагогика высшей школы</a:t>
                      </a:r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2807695733"/>
                  </a:ext>
                </a:extLst>
              </a:tr>
              <a:tr h="30850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Д/в Государственные и муниципальные финансы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238234424"/>
                  </a:ext>
                </a:extLst>
              </a:tr>
              <a:tr h="30850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Д/в </a:t>
                      </a: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Трудовые ресурсы региона</a:t>
                      </a:r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3483789356"/>
                  </a:ext>
                </a:extLst>
              </a:tr>
              <a:tr h="30850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НИР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4243293319"/>
                  </a:ext>
                </a:extLst>
              </a:tr>
            </a:tbl>
          </a:graphicData>
        </a:graphic>
      </p:graphicFrame>
      <p:sp>
        <p:nvSpPr>
          <p:cNvPr id="15" name="TextBox 5"/>
          <p:cNvSpPr txBox="1">
            <a:spLocks noChangeArrowheads="1"/>
          </p:cNvSpPr>
          <p:nvPr/>
        </p:nvSpPr>
        <p:spPr bwMode="auto">
          <a:xfrm>
            <a:off x="581025" y="3738935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 Сдача зачетов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5"/>
          <p:cNvSpPr txBox="1">
            <a:spLocks noChangeArrowheads="1"/>
          </p:cNvSpPr>
          <p:nvPr/>
        </p:nvSpPr>
        <p:spPr bwMode="auto">
          <a:xfrm>
            <a:off x="3347864" y="1484784"/>
            <a:ext cx="252028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курс 2 семестр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317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74638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9" name="TextBox 5"/>
          <p:cNvSpPr txBox="1">
            <a:spLocks noChangeArrowheads="1"/>
          </p:cNvSpPr>
          <p:nvPr/>
        </p:nvSpPr>
        <p:spPr bwMode="auto">
          <a:xfrm>
            <a:off x="616643" y="1650801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2.3.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Прохождение практики</a:t>
            </a: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642476"/>
              </p:ext>
            </p:extLst>
          </p:nvPr>
        </p:nvGraphicFramePr>
        <p:xfrm>
          <a:off x="575469" y="2226964"/>
          <a:ext cx="8064500" cy="99536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81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288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3128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практики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9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106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843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Web of Science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Scopus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539750" y="1916113"/>
          <a:ext cx="8208962" cy="237648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361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563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4040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8433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912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504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504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3618749344"/>
                  </a:ext>
                </a:extLst>
              </a:tr>
            </a:tbl>
          </a:graphicData>
        </a:graphic>
      </p:graphicFrame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584200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ИЗДАНИЯ, ВХОДЯЩИХ В ПЕРЕЧЕНЬ ВАК, МОНОГРАФИИ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673913"/>
              </p:ext>
            </p:extLst>
          </p:nvPr>
        </p:nvGraphicFramePr>
        <p:xfrm>
          <a:off x="539750" y="1916113"/>
          <a:ext cx="8208962" cy="273702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040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2083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4088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3401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1933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4279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3568124874"/>
                  </a:ext>
                </a:extLst>
              </a:tr>
            </a:tbl>
          </a:graphicData>
        </a:graphic>
      </p:graphicFrame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539750" y="1916113"/>
          <a:ext cx="8208962" cy="230504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4810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67240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124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2168678181"/>
                  </a:ext>
                </a:extLst>
              </a:tr>
            </a:tbl>
          </a:graphicData>
        </a:graphic>
      </p:graphicFrame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150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008850"/>
              </p:ext>
            </p:extLst>
          </p:nvPr>
        </p:nvGraphicFramePr>
        <p:xfrm>
          <a:off x="539750" y="1844824"/>
          <a:ext cx="8353426" cy="254182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07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2336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1279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9625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40281">
                  <a:extLst>
                    <a:ext uri="{9D8B030D-6E8A-4147-A177-3AD203B41FA5}">
                      <a16:colId xmlns="" xmlns:a16="http://schemas.microsoft.com/office/drawing/2014/main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336204591"/>
                  </a:ext>
                </a:extLst>
              </a:tr>
            </a:tbl>
          </a:graphicData>
        </a:graphic>
      </p:graphicFrame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5">
      <a:dk1>
        <a:srgbClr val="1F497D"/>
      </a:dk1>
      <a:lt1>
        <a:srgbClr val="1F497D"/>
      </a:lt1>
      <a:dk2>
        <a:srgbClr val="E8EFF9"/>
      </a:dk2>
      <a:lt2>
        <a:srgbClr val="D8D8D8"/>
      </a:lt2>
      <a:accent1>
        <a:srgbClr val="1F497D"/>
      </a:accent1>
      <a:accent2>
        <a:srgbClr val="FFF2CB"/>
      </a:accent2>
      <a:accent3>
        <a:srgbClr val="17365D"/>
      </a:accent3>
      <a:accent4>
        <a:srgbClr val="8DB3E2"/>
      </a:accent4>
      <a:accent5>
        <a:srgbClr val="C6D9F0"/>
      </a:accent5>
      <a:accent6>
        <a:srgbClr val="FBD5B5"/>
      </a:accent6>
      <a:hlink>
        <a:srgbClr val="0000FF"/>
      </a:hlink>
      <a:folHlink>
        <a:srgbClr val="6565F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10526</TotalTime>
  <Words>576</Words>
  <Application>Microsoft Office PowerPoint</Application>
  <PresentationFormat>Экран (4:3)</PresentationFormat>
  <Paragraphs>184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Светлана Ю. Егорихина</cp:lastModifiedBy>
  <cp:revision>182</cp:revision>
  <cp:lastPrinted>2017-04-27T05:29:32Z</cp:lastPrinted>
  <dcterms:created xsi:type="dcterms:W3CDTF">2013-09-13T10:47:31Z</dcterms:created>
  <dcterms:modified xsi:type="dcterms:W3CDTF">2019-07-03T07:38:22Z</dcterms:modified>
</cp:coreProperties>
</file>