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66" r:id="rId2"/>
    <p:sldId id="281" r:id="rId3"/>
    <p:sldId id="293" r:id="rId4"/>
    <p:sldId id="274" r:id="rId5"/>
    <p:sldId id="282" r:id="rId6"/>
    <p:sldId id="289" r:id="rId7"/>
    <p:sldId id="283" r:id="rId8"/>
    <p:sldId id="294" r:id="rId9"/>
    <p:sldId id="290" r:id="rId10"/>
    <p:sldId id="295" r:id="rId11"/>
    <p:sldId id="291" r:id="rId12"/>
    <p:sldId id="292" r:id="rId13"/>
    <p:sldId id="288" r:id="rId14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 varScale="1">
        <p:scale>
          <a:sx n="89" d="100"/>
          <a:sy n="89" d="100"/>
        </p:scale>
        <p:origin x="-9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E7599-32E7-454C-8941-EAEBD365D24C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BA0F4E-7EA3-4F1C-96D6-5B93C1C369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5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647990-6DC1-4933-8581-2CFA9A20EFB9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39AE9A-94CC-46D2-9398-6F94C0EF3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98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EA84-56B6-434D-ACE0-749E573190D7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65A0-B5CF-4AA9-89E5-758D63C630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9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F64F-255B-461C-ACAC-0291C1204E6B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79A4-990B-4B16-A0A5-CD6B3D74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33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022F-56A4-44D5-AFBC-4F6DC95373AB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6F69-DF0F-42A3-8835-4EDFA2C60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6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09AD-F0E4-4306-8813-C816706C4320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C68248C-37E7-4B70-9122-C6DAFCA73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8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530CE0-C59C-4BA8-BF44-39F6E0652649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F6CE-86C5-4951-A604-6371F4259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0EFEB4-5721-42DF-A2A0-5FCF9B353617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BE96-99C1-4F76-A5A8-6755138242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1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DDDC-F2D8-44EF-9E2F-3BCDEF6481B7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388-7E3B-4B06-986D-4282BE1A8F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267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BA9D-1CCB-4284-9C25-ECF72AC77164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1CE4A4-1EF5-412A-976F-226DB05453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5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2BFC-97DF-4CF7-B072-D84DB7B429E8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77F6-32AB-4A66-A3EA-F8B1ACD68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08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C01828-611A-46F9-847E-A106D95612D8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4B1F24E-DA24-43ED-AFAE-4DEBC7698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8FDFC2-71FF-4C69-BD52-F677C9B7EFAA}" type="datetimeFigureOut">
              <a:rPr lang="ru-RU"/>
              <a:pPr>
                <a:defRPr/>
              </a:pPr>
              <a:t>10.10.2019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DCA68246-7D49-4313-8F86-8A373991B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8925" y="1196975"/>
            <a:ext cx="2411413" cy="295275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0" name="TextBox 10"/>
          <p:cNvSpPr txBox="1">
            <a:spLocks noChangeArrowheads="1"/>
          </p:cNvSpPr>
          <p:nvPr/>
        </p:nvSpPr>
        <p:spPr bwMode="auto">
          <a:xfrm rot="-1939735">
            <a:off x="454025" y="235585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аспиранта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Сидоров Максим Андреевич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2019-2022 гг.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очная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</a:t>
            </a:r>
            <a:r>
              <a:rPr lang="en-US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38.06.01 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управление народным хозяйством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Z:\Сидоров М.А\Аспирантура\портфолио\gf6jdns8OqQ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34" y="1340768"/>
            <a:ext cx="1868794" cy="262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536301"/>
              </p:ext>
            </p:extLst>
          </p:nvPr>
        </p:nvGraphicFramePr>
        <p:xfrm>
          <a:off x="539750" y="2230438"/>
          <a:ext cx="8137525" cy="30480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658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171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286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58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Segoe UI Light" pitchFamily="34" charset="0"/>
                          <a:cs typeface="Segoe UI Light" pitchFamily="34" charset="0"/>
                        </a:rPr>
                        <a:t>Международная научно-практическая интернет-конференция "Проблемы экономического роста и устойчивого развития территорий"</a:t>
                      </a:r>
                      <a:endParaRPr kumimoji="0" lang="ru-RU" sz="1400" kern="1200" dirty="0">
                        <a:solidFill>
                          <a:srgbClr val="000000"/>
                        </a:solidFill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Основные тенденции экономической динамики региона</a:t>
                      </a:r>
                      <a:endParaRPr kumimoji="0" lang="ru-RU" sz="1400" kern="1200" dirty="0">
                        <a:solidFill>
                          <a:srgbClr val="000000"/>
                        </a:solidFill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Заочно</a:t>
                      </a:r>
                    </a:p>
                    <a:p>
                      <a:endParaRPr kumimoji="0" lang="ru-RU" sz="1400" kern="1200" dirty="0">
                        <a:solidFill>
                          <a:srgbClr val="000000"/>
                        </a:solidFill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91444" marR="91444" marT="45717" marB="45717"/>
                </a:tc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Segoe UI Light" pitchFamily="34" charset="0"/>
                          <a:cs typeface="Segoe UI Light" pitchFamily="34" charset="0"/>
                        </a:rPr>
                        <a:t>Российская научная интернет-конференция «Проблемы и перспективы развития научно-технологического пространства»</a:t>
                      </a:r>
                      <a:endParaRPr kumimoji="0" lang="ru-RU" sz="1400" kern="1200" dirty="0">
                        <a:solidFill>
                          <a:srgbClr val="000000"/>
                        </a:solidFill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Тенденции технологического развития промышленности СЗФО</a:t>
                      </a:r>
                      <a:endParaRPr kumimoji="0" lang="ru-RU" sz="1400" kern="1200" dirty="0">
                        <a:solidFill>
                          <a:srgbClr val="000000"/>
                        </a:solidFill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Заочно</a:t>
                      </a:r>
                    </a:p>
                    <a:p>
                      <a:endParaRPr kumimoji="0" lang="ru-RU" sz="1400" kern="1200" dirty="0">
                        <a:solidFill>
                          <a:srgbClr val="000000"/>
                        </a:solidFill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91444" marR="91444" marT="45717" marB="45717"/>
                </a:tc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07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310333"/>
              </p:ext>
            </p:extLst>
          </p:nvPr>
        </p:nvGraphicFramePr>
        <p:xfrm>
          <a:off x="539750" y="2230438"/>
          <a:ext cx="8137525" cy="267365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770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UI Light" pitchFamily="34" charset="0"/>
                          <a:cs typeface="Segoe UI Light" pitchFamily="34" charset="0"/>
                        </a:rPr>
                        <a:t>Развитие методологии управления региональной экономикой при ее структурной перестройке для обеспечения сбалансированного развития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Исполнитель</a:t>
                      </a:r>
                    </a:p>
                    <a:p>
                      <a:pPr algn="ctr"/>
                      <a:endParaRPr kumimoji="0" lang="ru-RU" sz="1400" kern="1200" dirty="0">
                        <a:solidFill>
                          <a:schemeClr val="dk1"/>
                        </a:solidFill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UI Light" pitchFamily="34" charset="0"/>
                          <a:cs typeface="Segoe UI Light" pitchFamily="34" charset="0"/>
                        </a:rPr>
                        <a:t>Грант президента «Межрегиональные цепочки добавленной стоимости: анализ, моделирование и проектирование»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Исполнитель</a:t>
                      </a:r>
                    </a:p>
                    <a:p>
                      <a:pPr algn="ctr"/>
                      <a:endParaRPr kumimoji="0" lang="ru-RU" sz="1400" kern="1200" dirty="0">
                        <a:solidFill>
                          <a:schemeClr val="dk1"/>
                        </a:solidFill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UI Light" pitchFamily="34" charset="0"/>
                          <a:cs typeface="Segoe UI Light" pitchFamily="34" charset="0"/>
                        </a:rPr>
                        <a:t>Грант РФФИ «Моделирование и проектирование межрегиональных цепочек добавленной стоимости на основе методологии межотраслевого баланса»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Исполнитель</a:t>
                      </a:r>
                    </a:p>
                  </a:txBody>
                  <a:tcPr marL="91436" marR="91436" marT="45713" marB="45713"/>
                </a:tc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ПРЕПОДАВАТЕЛЬСКАЯ ДЕЯТЕЛЬНОСТЬ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 rot="20866894">
            <a:off x="922338" y="2200275"/>
            <a:ext cx="1655762" cy="31146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1157158">
            <a:off x="2819400" y="1866900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 rot="360514">
            <a:off x="4945063" y="1851025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 rot="588414">
            <a:off x="6911975" y="2106613"/>
            <a:ext cx="1655763" cy="30972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4582" name="TextBox 12"/>
          <p:cNvSpPr txBox="1">
            <a:spLocks noChangeArrowheads="1"/>
          </p:cNvSpPr>
          <p:nvPr/>
        </p:nvSpPr>
        <p:spPr bwMode="auto">
          <a:xfrm rot="-645289">
            <a:off x="920750" y="2388185"/>
            <a:ext cx="12239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</a:t>
            </a:r>
          </a:p>
        </p:txBody>
      </p:sp>
      <p:sp>
        <p:nvSpPr>
          <p:cNvPr id="24583" name="TextBox 13"/>
          <p:cNvSpPr txBox="1">
            <a:spLocks noChangeArrowheads="1"/>
          </p:cNvSpPr>
          <p:nvPr/>
        </p:nvSpPr>
        <p:spPr bwMode="auto">
          <a:xfrm rot="21144740">
            <a:off x="2797008" y="2057839"/>
            <a:ext cx="1714389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Участие в международной научно-практической конференции «Молодые ученые – экономике региона» 2018 г.;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Участие в международной научно-практической конференции «Молодые исследователи – регионам» 2019 г.;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Участие в международной научно-практической конференции «Проблемы экономического роста и устойчивого развития территорий» 2019 г.;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Участие в российской научной интернет-конференции «Проблемы и перспективы развития научно-технологического пространства» 2019 г.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4" name="TextBox 14"/>
          <p:cNvSpPr txBox="1">
            <a:spLocks noChangeArrowheads="1"/>
          </p:cNvSpPr>
          <p:nvPr/>
        </p:nvSpPr>
        <p:spPr bwMode="auto">
          <a:xfrm rot="325877">
            <a:off x="5091113" y="2020888"/>
            <a:ext cx="15843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</a:t>
            </a:r>
          </a:p>
        </p:txBody>
      </p:sp>
      <p:sp>
        <p:nvSpPr>
          <p:cNvPr id="24585" name="TextBox 15"/>
          <p:cNvSpPr txBox="1">
            <a:spLocks noChangeArrowheads="1"/>
          </p:cNvSpPr>
          <p:nvPr/>
        </p:nvSpPr>
        <p:spPr bwMode="auto">
          <a:xfrm rot="564435">
            <a:off x="7473950" y="2284413"/>
            <a:ext cx="10080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11461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7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464300" y="2136775"/>
            <a:ext cx="2232025" cy="2587625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900113" y="2560638"/>
            <a:ext cx="496728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«Межрегиональная производственная кооперация как фактор развития </a:t>
            </a:r>
            <a:r>
              <a:rPr lang="ru-RU" altLang="ru-RU" sz="200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региональных </a:t>
            </a:r>
            <a:r>
              <a:rPr lang="ru-RU" altLang="ru-RU" sz="200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социально-экономических </a:t>
            </a:r>
            <a:r>
              <a:rPr lang="ru-RU" alt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систем»</a:t>
            </a:r>
            <a:endParaRPr lang="ru-RU" altLang="ru-RU" sz="20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УЧЕНЫМ СОВЕТОМ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ВолНЦ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РАН   ПРОТОКОЛ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10-18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29 ноября 2019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г. 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6392863" y="4706938"/>
            <a:ext cx="23764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Ученая степень, ученое звание, должность, Ф.И.О.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pic>
        <p:nvPicPr>
          <p:cNvPr id="15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50" name="Picture 2" descr="Z:\Сидоров М.А\Аспирантура\портфолио\a5794e4227-luki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672" y="2072487"/>
            <a:ext cx="2245987" cy="267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3" name="TextBox 5"/>
          <p:cNvSpPr txBox="1">
            <a:spLocks noChangeArrowheads="1"/>
          </p:cNvSpPr>
          <p:nvPr/>
        </p:nvSpPr>
        <p:spPr bwMode="auto">
          <a:xfrm>
            <a:off x="581025" y="1484784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и зачетов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630894"/>
              </p:ext>
            </p:extLst>
          </p:nvPr>
        </p:nvGraphicFramePr>
        <p:xfrm>
          <a:off x="611188" y="1843559"/>
          <a:ext cx="8064500" cy="13380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Методология научных исследований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теория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 исследовательская деятельность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</a:tr>
            </a:tbl>
          </a:graphicData>
        </a:graphic>
      </p:graphicFrame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80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кандидатских </a:t>
            </a:r>
            <a:r>
              <a:rPr lang="ru-RU" alt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593657"/>
              </p:ext>
            </p:extLst>
          </p:nvPr>
        </p:nvGraphicFramePr>
        <p:xfrm>
          <a:off x="611188" y="1773238"/>
          <a:ext cx="8064500" cy="12223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79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78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14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32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 и философия науки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43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9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Web of Science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Scopus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274611"/>
              </p:ext>
            </p:extLst>
          </p:nvPr>
        </p:nvGraphicFramePr>
        <p:xfrm>
          <a:off x="539750" y="1916113"/>
          <a:ext cx="8208962" cy="206930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1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4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12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UI Light" pitchFamily="34" charset="0"/>
                          <a:cs typeface="Segoe UI Light" pitchFamily="34" charset="0"/>
                        </a:rPr>
                        <a:t>Стимулирование внутреннего спроса как фактора экономического роста (на примере сферы внутреннего туризма)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UI Light" pitchFamily="34" charset="0"/>
                          <a:cs typeface="Segoe UI Light" pitchFamily="34" charset="0"/>
                        </a:rPr>
                        <a:t>Стимулирование внутреннего спроса как фактора экономического роста (на примере сферы внутреннего туризма) [Текст] / Е.В. Лукин, Е.Г. Леонидова М.А. Сидоров / Экономические и социальные перемены: факты, тенденции, прогноз. 2018. №4. – С.53-56.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UI Light" pitchFamily="34" charset="0"/>
                          <a:cs typeface="Segoe UI Light" pitchFamily="34" charset="0"/>
                        </a:rPr>
                        <a:t>Е.В. Лукин, Е.Г. Леонидова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199399"/>
              </p:ext>
            </p:extLst>
          </p:nvPr>
        </p:nvGraphicFramePr>
        <p:xfrm>
          <a:off x="539750" y="1916113"/>
          <a:ext cx="8208962" cy="350780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40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08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96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UI Light" pitchFamily="34" charset="0"/>
                          <a:cs typeface="Segoe UI Light" pitchFamily="34" charset="0"/>
                        </a:rPr>
                        <a:t>Мониторинг экономики: основные тенденции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UI Light" pitchFamily="34" charset="0"/>
                          <a:cs typeface="Segoe UI Light" pitchFamily="34" charset="0"/>
                        </a:rPr>
                        <a:t>Сидоров М.А., Мельников А.Е. Мониторинг экономики: основные тенденции // Проблемы развития территории. 2019. № 3 (101). С. 21-32.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UI Light" pitchFamily="34" charset="0"/>
                          <a:cs typeface="Segoe UI Light" pitchFamily="34" charset="0"/>
                        </a:rPr>
                        <a:t>Мельников А.Е.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UI Light" pitchFamily="34" charset="0"/>
                          <a:cs typeface="Segoe UI Light" pitchFamily="34" charset="0"/>
                        </a:rPr>
                        <a:t>Мониторинг экономики: основные тенденции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dirty="0" smtClean="0">
                          <a:latin typeface="Segoe UI Light" pitchFamily="34" charset="0"/>
                          <a:cs typeface="Segoe UI Light" pitchFamily="34" charset="0"/>
                        </a:rPr>
                        <a:t>Сидоров М.А., Лукин Е.В., Мельников А.Е. Мониторинг экономики: основные тенденции. Май 2019 года // Проблемы развития территории. 2019. № 4 (102) С. 26-35.</a:t>
                      </a: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UI Light" pitchFamily="34" charset="0"/>
                          <a:cs typeface="Segoe UI Light" pitchFamily="34" charset="0"/>
                        </a:rPr>
                        <a:t>Лукин Е.В., Мельников А.Е.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UI Light" pitchFamily="34" charset="0"/>
                          <a:cs typeface="Segoe UI Light" pitchFamily="34" charset="0"/>
                        </a:rPr>
                        <a:t>Мониторинг экономики: основные тенденции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Segoe UI Light" pitchFamily="34" charset="0"/>
                          <a:cs typeface="Segoe UI Light" pitchFamily="34" charset="0"/>
                        </a:rPr>
                        <a:t>Сидоров М.А., Лукин Е.В. Мониторинг экономики: основные тенденции. Июль 2019 года // Проблемы развития территории. 2019. № 5 (103)</a:t>
                      </a: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UI Light" pitchFamily="34" charset="0"/>
                          <a:cs typeface="Segoe UI Light" pitchFamily="34" charset="0"/>
                        </a:rPr>
                        <a:t>Лукин Е.В.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226208"/>
              </p:ext>
            </p:extLst>
          </p:nvPr>
        </p:nvGraphicFramePr>
        <p:xfrm>
          <a:off x="539750" y="1916113"/>
          <a:ext cx="8208962" cy="37312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UI Light" pitchFamily="34" charset="0"/>
                          <a:cs typeface="Segoe UI Light" pitchFamily="34" charset="0"/>
                        </a:rPr>
                        <a:t>Использование балансового метода в прогнозировании региональных социально-экономических показателей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Segoe UI Light" pitchFamily="34" charset="0"/>
                          <a:cs typeface="Segoe UI Light" pitchFamily="34" charset="0"/>
                        </a:rPr>
                        <a:t>Сидоров М.А. Использование балансового метода в прогнозировании региональных социально-экономических показателей[Электронный ресурс]/М.А. Сидоров// Вектор экономики. 2018. №11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UI Light" pitchFamily="34" charset="0"/>
                          <a:cs typeface="Segoe UI Light" pitchFamily="34" charset="0"/>
                        </a:rPr>
                        <a:t>Особенности формирования региональных межотраслевых балансовых моделей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UI Light" pitchFamily="34" charset="0"/>
                          <a:cs typeface="Segoe UI Light" pitchFamily="34" charset="0"/>
                        </a:rPr>
                        <a:t>Сидоров М.А. Особенности формирования региональных межотраслевых балансовых моделей [Текст]/М.А. Сидоров/ Научный вестник Южного института менеджмента. 2019. №2.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UI Light" pitchFamily="34" charset="0"/>
                          <a:cs typeface="Segoe UI Light" pitchFamily="34" charset="0"/>
                        </a:rPr>
                        <a:t>Тенденции развития промышленности СЗФО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UI Light" pitchFamily="34" charset="0"/>
                          <a:cs typeface="Segoe UI Light" pitchFamily="34" charset="0"/>
                        </a:rPr>
                        <a:t>Сидоров М.А. Тенденции развития промышленности СЗФО [Электронный ресурс]/М.А. Сидоров/Вектор экономики. 2019. №6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2168678181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303112"/>
              </p:ext>
            </p:extLst>
          </p:nvPr>
        </p:nvGraphicFramePr>
        <p:xfrm>
          <a:off x="539750" y="1916113"/>
          <a:ext cx="8208962" cy="44931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kumimoji="0" lang="en-US" sz="8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4.</a:t>
                      </a:r>
                      <a:endParaRPr kumimoji="0" lang="ru-RU" sz="800" kern="1200" dirty="0">
                        <a:solidFill>
                          <a:schemeClr val="dk1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Проблемы региональной мясоперерабатывающей промышленности (на примере Вологодской области)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Сидоров М.А. Проблемы региональной мясоперерабатывающей промышленности (на примере Вологодской области) [Текст]/ М.А. Сидоров // Вестник Владимирского государственного университета имени Александра Григорьевича и Николая Григорьевича Столетовых. Серия: Экономические науки. 2018. № 3 (17). С. 120-129.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Структурные изменения в реальном секторе экономики СЗФО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Мельников А.Е., Сидоров М.А. Структурные изменения в реальном секторе экономики СЗФО [Текст]/ А.Е. Мельников, М.А. Сидоров // Вестник Владимирского государственного университета имени Александра Григорьевича и Николая Григорьевича Столетовых. Серия: Экономические науки. 2018. № 3 (17). С. 120-129.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Мельников А.Е.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86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949425"/>
              </p:ext>
            </p:extLst>
          </p:nvPr>
        </p:nvGraphicFramePr>
        <p:xfrm>
          <a:off x="539750" y="2230438"/>
          <a:ext cx="8137525" cy="31394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658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171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286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58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Семинар</a:t>
                      </a:r>
                      <a:endParaRPr kumimoji="0" lang="ru-RU" sz="1400" kern="1200" dirty="0">
                        <a:solidFill>
                          <a:srgbClr val="000000"/>
                        </a:solidFill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Система оперативного мониторинга социально-экономической динамики региона</a:t>
                      </a:r>
                      <a:endParaRPr kumimoji="0" lang="ru-RU" sz="1400" kern="1200" dirty="0">
                        <a:solidFill>
                          <a:srgbClr val="000000"/>
                        </a:solidFill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Очно</a:t>
                      </a:r>
                      <a:endParaRPr kumimoji="0" lang="ru-RU" sz="1400" kern="1200" dirty="0">
                        <a:solidFill>
                          <a:srgbClr val="000000"/>
                        </a:solidFill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altLang="ru-RU" sz="1400" dirty="0" smtClean="0">
                          <a:solidFill>
                            <a:srgbClr val="000000"/>
                          </a:solidFill>
                          <a:latin typeface="Segoe UI Light" pitchFamily="34" charset="0"/>
                          <a:cs typeface="Segoe UI Light" pitchFamily="34" charset="0"/>
                        </a:rPr>
                        <a:t>Международная научно-практическая конференция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Segoe UI Light" pitchFamily="34" charset="0"/>
                          <a:cs typeface="Segoe UI Light" pitchFamily="34" charset="0"/>
                        </a:rPr>
                        <a:t>«Молодые исследователи – регионам»</a:t>
                      </a:r>
                      <a:endParaRPr kumimoji="0" lang="ru-RU" sz="1400" kern="1200" dirty="0">
                        <a:solidFill>
                          <a:srgbClr val="000000"/>
                        </a:solidFill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Мониторинг экономической динамики региона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Очно</a:t>
                      </a:r>
                      <a:endParaRPr kumimoji="0" lang="ru-RU" sz="1400" kern="1200" dirty="0">
                        <a:solidFill>
                          <a:srgbClr val="000000"/>
                        </a:solidFill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dirty="0" smtClean="0">
                          <a:solidFill>
                            <a:srgbClr val="000000"/>
                          </a:solidFill>
                          <a:latin typeface="Segoe UI Light" pitchFamily="34" charset="0"/>
                          <a:cs typeface="Segoe UI Light" pitchFamily="34" charset="0"/>
                        </a:rPr>
                        <a:t>Международная научно-практическая конференция «Молодые ученые – экономике региона»</a:t>
                      </a:r>
                      <a:endParaRPr kumimoji="0" lang="ru-RU" sz="1400" kern="1200" dirty="0">
                        <a:solidFill>
                          <a:srgbClr val="000000"/>
                        </a:solidFill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Межотраслевая балансировка ресурсов и их использование в региональной экономике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Заочно</a:t>
                      </a:r>
                      <a:endParaRPr kumimoji="0" lang="ru-RU" sz="1400" kern="1200" dirty="0">
                        <a:solidFill>
                          <a:srgbClr val="000000"/>
                        </a:solidFill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91444" marR="91444" marT="45717" marB="45717"/>
                </a:tc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10521</TotalTime>
  <Words>1041</Words>
  <Application>Microsoft Office PowerPoint</Application>
  <PresentationFormat>Экран (4:3)</PresentationFormat>
  <Paragraphs>175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Анна С. Кельсина</cp:lastModifiedBy>
  <cp:revision>182</cp:revision>
  <cp:lastPrinted>2017-04-27T05:29:32Z</cp:lastPrinted>
  <dcterms:created xsi:type="dcterms:W3CDTF">2013-09-13T10:47:31Z</dcterms:created>
  <dcterms:modified xsi:type="dcterms:W3CDTF">2019-10-10T08:31:50Z</dcterms:modified>
</cp:coreProperties>
</file>