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66" r:id="rId2"/>
    <p:sldId id="281" r:id="rId3"/>
    <p:sldId id="293" r:id="rId4"/>
    <p:sldId id="274" r:id="rId5"/>
    <p:sldId id="282" r:id="rId6"/>
    <p:sldId id="289" r:id="rId7"/>
    <p:sldId id="283" r:id="rId8"/>
    <p:sldId id="295" r:id="rId9"/>
    <p:sldId id="290" r:id="rId10"/>
    <p:sldId id="294" r:id="rId11"/>
    <p:sldId id="284" r:id="rId12"/>
    <p:sldId id="291" r:id="rId13"/>
  </p:sldIdLst>
  <p:sldSz cx="9144000" cy="6858000" type="screen4x3"/>
  <p:notesSz cx="6797675" cy="98726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399"/>
    <a:srgbClr val="FFFFFF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43" autoAdjust="0"/>
  </p:normalViewPr>
  <p:slideViewPr>
    <p:cSldViewPr>
      <p:cViewPr>
        <p:scale>
          <a:sx n="100" d="100"/>
          <a:sy n="100" d="100"/>
        </p:scale>
        <p:origin x="-600" y="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BE7599-32E7-454C-8941-EAEBD365D24C}" type="datetimeFigureOut">
              <a:rPr lang="ru-RU"/>
              <a:pPr>
                <a:defRPr/>
              </a:pPr>
              <a:t>10.10.2019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BA0F4E-7EA3-4F1C-96D6-5B93C1C369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5555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B647990-6DC1-4933-8581-2CFA9A20EFB9}" type="datetimeFigureOut">
              <a:rPr lang="ru-RU"/>
              <a:pPr>
                <a:defRPr/>
              </a:pPr>
              <a:t>10.10.2019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739AE9A-94CC-46D2-9398-6F94C0EF3B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198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FEA84-56B6-434D-ACE0-749E573190D7}" type="datetimeFigureOut">
              <a:rPr lang="ru-RU"/>
              <a:pPr>
                <a:defRPr/>
              </a:pPr>
              <a:t>10.10.2019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465A0-B5CF-4AA9-89E5-758D63C630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893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AF64F-255B-461C-ACAC-0291C1204E6B}" type="datetimeFigureOut">
              <a:rPr lang="ru-RU"/>
              <a:pPr>
                <a:defRPr/>
              </a:pPr>
              <a:t>10.10.2019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879A4-990B-4B16-A0A5-CD6B3D7481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933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0022F-56A4-44D5-AFBC-4F6DC95373AB}" type="datetimeFigureOut">
              <a:rPr lang="ru-RU"/>
              <a:pPr>
                <a:defRPr/>
              </a:pPr>
              <a:t>10.10.2019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6F69-DF0F-42A3-8835-4EDFA2C60F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066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D09AD-F0E4-4306-8813-C816706C4320}" type="datetimeFigureOut">
              <a:rPr lang="ru-RU"/>
              <a:pPr>
                <a:defRPr/>
              </a:pPr>
              <a:t>10.10.2019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EC68248C-37E7-4B70-9122-C6DAFCA739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28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1530CE0-C59C-4BA8-BF44-39F6E0652649}" type="datetimeFigureOut">
              <a:rPr lang="ru-RU"/>
              <a:pPr>
                <a:defRPr/>
              </a:pPr>
              <a:t>10.10.2019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2F6CE-86C5-4951-A604-6371F4259D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32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70EFEB4-5721-42DF-A2A0-5FCF9B353617}" type="datetimeFigureOut">
              <a:rPr lang="ru-RU"/>
              <a:pPr>
                <a:defRPr/>
              </a:pPr>
              <a:t>10.10.2019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DBE96-99C1-4F76-A5A8-6755138242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21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DDDDC-F2D8-44EF-9E2F-3BCDEF6481B7}" type="datetimeFigureOut">
              <a:rPr lang="ru-RU"/>
              <a:pPr>
                <a:defRPr/>
              </a:pPr>
              <a:t>10.10.2019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DC388-7E3B-4B06-986D-4282BE1A8F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267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FBA9D-1CCB-4284-9C25-ECF72AC77164}" type="datetimeFigureOut">
              <a:rPr lang="ru-RU"/>
              <a:pPr>
                <a:defRPr/>
              </a:pPr>
              <a:t>10.10.2019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A1CE4A4-1EF5-412A-976F-226DB05453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057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52BFC-97DF-4CF7-B072-D84DB7B429E8}" type="datetimeFigureOut">
              <a:rPr lang="ru-RU"/>
              <a:pPr>
                <a:defRPr/>
              </a:pPr>
              <a:t>10.10.2019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877F6-32AB-4A66-A3EA-F8B1ACD68D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608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FC01828-611A-46F9-847E-A106D95612D8}" type="datetimeFigureOut">
              <a:rPr lang="ru-RU"/>
              <a:pPr>
                <a:defRPr/>
              </a:pPr>
              <a:t>10.10.2019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04B1F24E-DA24-43ED-AFAE-4DEBC76987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48DD2"/>
            </a:gs>
            <a:gs pos="48000">
              <a:srgbClr val="C8DAF0"/>
            </a:gs>
            <a:gs pos="100000">
              <a:srgbClr val="DDE8F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8FDFC2-71FF-4C69-BD52-F677C9B7EFAA}" type="datetimeFigureOut">
              <a:rPr lang="ru-RU"/>
              <a:pPr>
                <a:defRPr/>
              </a:pPr>
              <a:t>10.10.2019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DCA68246-7D49-4313-8F86-8A373991BF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17365D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DB3E2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72"/>
          <p:cNvSpPr txBox="1">
            <a:spLocks/>
          </p:cNvSpPr>
          <p:nvPr/>
        </p:nvSpPr>
        <p:spPr bwMode="auto">
          <a:xfrm>
            <a:off x="3773488" y="3789363"/>
            <a:ext cx="4246562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195263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defTabSz="195263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defTabSz="195263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defTabSz="195263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defTabSz="195263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500" b="1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4341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ВОЛОГОДСКИЙ НАУЧНЫЙ ЦЕНТР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343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833867" y="3284984"/>
            <a:ext cx="6170433" cy="3168352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аспиранта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Ф.И.О. </a:t>
            </a:r>
            <a:r>
              <a:rPr lang="ru-RU" altLang="ru-RU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Квитко</a:t>
            </a:r>
            <a:r>
              <a:rPr lang="ru-RU" altLang="ru-RU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Катерина Борисовна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</a:t>
            </a: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2018-2021 </a:t>
            </a:r>
            <a:r>
              <a:rPr lang="ru-RU" altLang="ru-RU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 </a:t>
            </a:r>
            <a:r>
              <a:rPr lang="ru-RU" altLang="ru-RU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 </a:t>
            </a:r>
            <a:endParaRPr lang="ru-RU" altLang="ru-RU" b="1" u="sng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 </a:t>
            </a:r>
            <a:r>
              <a:rPr lang="ru-RU" altLang="ru-RU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38.06.01  Экономика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подготовки </a:t>
            </a:r>
            <a:r>
              <a:rPr lang="ru-RU" altLang="ru-RU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народным хозяйством</a:t>
            </a:r>
            <a:endParaRPr lang="ru-RU" altLang="ru-RU" b="1" u="sng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64272"/>
            <a:ext cx="898699" cy="772342"/>
          </a:xfrm>
          <a:prstGeom prst="rect">
            <a:avLst/>
          </a:prstGeom>
        </p:spPr>
      </p:pic>
      <p:pic>
        <p:nvPicPr>
          <p:cNvPr id="12" name="Рисунок 11" descr="https://sun9-59.userapi.com/c846420/v846420215/143399/utsgbp_kbFs.jp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00" t="739" r="44818"/>
          <a:stretch/>
        </p:blipFill>
        <p:spPr bwMode="auto">
          <a:xfrm>
            <a:off x="535864" y="1124744"/>
            <a:ext cx="2230591" cy="36318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 В КОНФЕРЕНЦИЯХ,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семинарах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282903"/>
              </p:ext>
            </p:extLst>
          </p:nvPr>
        </p:nvGraphicFramePr>
        <p:xfrm>
          <a:off x="323528" y="1939624"/>
          <a:ext cx="8568952" cy="30480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71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3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834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20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2993">
                  <a:extLst>
                    <a:ext uri="{9D8B030D-6E8A-4147-A177-3AD203B41FA5}">
                      <a16:colId xmlns:a16="http://schemas.microsoft.com/office/drawing/2014/main" xmlns="" val="2037201874"/>
                    </a:ext>
                  </a:extLst>
                </a:gridCol>
              </a:tblGrid>
              <a:tr h="51819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статус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доклада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участия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59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IV Научно-практическая интернет-конференция «Проблемы экономического роста и устойчивого развития территорий» (ФГБУН </a:t>
                      </a:r>
                      <a:r>
                        <a:rPr lang="ru-RU" sz="1400" dirty="0" err="1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ВолНЦ</a:t>
                      </a: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РАН 15 – 17 мая 2019 г.).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кластерной теории при формировании понятия «транспортно-логистический кластер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очное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Публикация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сборнике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241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III Российская научная интернет-конференция «Проблемы и перспективы развития научно-технологического пространства» (ФГБУН </a:t>
                      </a:r>
                      <a:r>
                        <a:rPr lang="ru-RU" sz="1400" dirty="0" err="1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ВолНЦ</a:t>
                      </a: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РАН 24-28 июня 2019 г.)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Эволюция кластерной теории в определении понятия «кластер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очное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Публикация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сборнике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1692275" y="549275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16632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64272"/>
            <a:ext cx="898699" cy="77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4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150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ru-RU" dirty="0"/>
              <a:t>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в грантах, конкурсах, ОЛИМПИАДАХ 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312205"/>
              </p:ext>
            </p:extLst>
          </p:nvPr>
        </p:nvGraphicFramePr>
        <p:xfrm>
          <a:off x="539750" y="1772816"/>
          <a:ext cx="8208962" cy="11523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1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923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04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67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ВОЛОГОДСКИЙ НАУЧНЫЙ ЦЕНТР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64272"/>
            <a:ext cx="898699" cy="772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2532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ru-RU" dirty="0"/>
              <a:t>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/>
              <a:t> </a:t>
            </a:r>
            <a:r>
              <a:rPr lang="ru-RU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НИР </a:t>
            </a:r>
            <a:r>
              <a:rPr lang="ru-RU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</a:t>
            </a:r>
            <a:endParaRPr lang="ru-RU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16632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84027"/>
              </p:ext>
            </p:extLst>
          </p:nvPr>
        </p:nvGraphicFramePr>
        <p:xfrm>
          <a:off x="539750" y="2132856"/>
          <a:ext cx="8137525" cy="11523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58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70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67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НИР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64272"/>
            <a:ext cx="898699" cy="772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548DD2"/>
            </a:gs>
            <a:gs pos="48000">
              <a:srgbClr val="C8DAF0"/>
            </a:gs>
            <a:gs pos="100000">
              <a:srgbClr val="DDE8F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Line 8"/>
          <p:cNvSpPr>
            <a:spLocks noChangeShapeType="1"/>
          </p:cNvSpPr>
          <p:nvPr/>
        </p:nvSpPr>
        <p:spPr bwMode="auto">
          <a:xfrm flipV="1">
            <a:off x="1692275" y="549275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5366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59723" y="1652587"/>
            <a:ext cx="2276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4" rIns="92066" bIns="4603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/>
              <a:t>Научный руководитель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4837" y="5874940"/>
            <a:ext cx="7954963" cy="585787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ТЕМА ДИССЕРТАЦИОННОГО ИССЛЕДОВАНИЯ УТВЕРЖДЕНА УЧЕНЫМ СОВЕТОМ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ФГБУН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ВолНЦ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РАН   ПРОТОКОЛ 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29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.1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.201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г. </a:t>
            </a:r>
          </a:p>
        </p:txBody>
      </p:sp>
      <p:sp>
        <p:nvSpPr>
          <p:cNvPr id="15371" name="TextBox 12"/>
          <p:cNvSpPr txBox="1">
            <a:spLocks noChangeArrowheads="1"/>
          </p:cNvSpPr>
          <p:nvPr/>
        </p:nvSpPr>
        <p:spPr bwMode="auto">
          <a:xfrm>
            <a:off x="5196477" y="4625327"/>
            <a:ext cx="388843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 err="1">
                <a:latin typeface="Arial" panose="020B0604020202020204" pitchFamily="34" charset="0"/>
              </a:rPr>
              <a:t>Будрина</a:t>
            </a:r>
            <a:r>
              <a:rPr lang="ru-RU" altLang="ru-RU" sz="1400" dirty="0">
                <a:latin typeface="Arial" panose="020B0604020202020204" pitchFamily="34" charset="0"/>
              </a:rPr>
              <a:t> Елена Викторовна, </a:t>
            </a:r>
            <a:r>
              <a:rPr lang="ru-RU" altLang="ru-RU" sz="1400" dirty="0" smtClean="0">
                <a:latin typeface="Arial" panose="020B0604020202020204" pitchFamily="34" charset="0"/>
              </a:rPr>
              <a:t>д.э.н</a:t>
            </a:r>
            <a:r>
              <a:rPr lang="ru-RU" altLang="ru-RU" sz="1400" dirty="0">
                <a:latin typeface="Arial" panose="020B0604020202020204" pitchFamily="34" charset="0"/>
              </a:rPr>
              <a:t>., профессор, Санкт-Петербургский национальный исследовательский университет информационных технологий, механики и оптики (Университет </a:t>
            </a:r>
            <a:r>
              <a:rPr lang="ru-RU" altLang="ru-RU" sz="1400" dirty="0" smtClean="0">
                <a:latin typeface="Arial" panose="020B0604020202020204" pitchFamily="34" charset="0"/>
              </a:rPr>
              <a:t>ИТМО)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6275" y="1098550"/>
            <a:ext cx="781208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ДИССЕРТАЦИОННОГО ИССЛЕДОВАНИЯ: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 flipV="1">
            <a:off x="1692275" y="549275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9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16632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319746" y="2379154"/>
            <a:ext cx="573997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модели транспортно-логистического кластера для обеспечения устойчивого развития региона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64272"/>
            <a:ext cx="898699" cy="772342"/>
          </a:xfrm>
          <a:prstGeom prst="rect">
            <a:avLst/>
          </a:prstGeom>
        </p:spPr>
      </p:pic>
      <p:pic>
        <p:nvPicPr>
          <p:cNvPr id="20" name="Рисунок 19" descr="Картинки по запросу итмо будрина елена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5312"/>
          <a:stretch/>
        </p:blipFill>
        <p:spPr bwMode="auto">
          <a:xfrm>
            <a:off x="6221458" y="2024493"/>
            <a:ext cx="2078981" cy="26008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981075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ВЫПОЛНЕНИЕ УЧЕБНОГО ПЛАНА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3" name="TextBox 5"/>
          <p:cNvSpPr txBox="1">
            <a:spLocks noChangeArrowheads="1"/>
          </p:cNvSpPr>
          <p:nvPr/>
        </p:nvSpPr>
        <p:spPr bwMode="auto">
          <a:xfrm>
            <a:off x="581025" y="1484784"/>
            <a:ext cx="80946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Сдача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 и зачетов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816318"/>
              </p:ext>
            </p:extLst>
          </p:nvPr>
        </p:nvGraphicFramePr>
        <p:xfrm>
          <a:off x="611188" y="1843559"/>
          <a:ext cx="8064500" cy="20267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03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679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6150">
                  <a:extLst>
                    <a:ext uri="{9D8B030D-6E8A-4147-A177-3AD203B41FA5}">
                      <a16:colId xmlns:a16="http://schemas.microsoft.com/office/drawing/2014/main" xmlns="" val="664717056"/>
                    </a:ext>
                  </a:extLst>
                </a:gridCol>
              </a:tblGrid>
              <a:tr h="3051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дисциплины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Экономическая теория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Методология научных исследований</a:t>
                      </a:r>
                    </a:p>
                  </a:txBody>
                  <a:tcPr marL="91446" marR="91446" marT="45761" marB="4576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Научно-исследовательская деятельность</a:t>
                      </a:r>
                    </a:p>
                  </a:txBody>
                  <a:tcPr marL="91446" marR="91446" marT="45761" marB="4576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Основы построения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научно-публикационной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карьеры</a:t>
                      </a:r>
                    </a:p>
                  </a:txBody>
                  <a:tcPr marL="91446" marR="91446" marT="45761" marB="4576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Научно-исследовательская деятельность</a:t>
                      </a:r>
                    </a:p>
                  </a:txBody>
                  <a:tcPr marL="91446" marR="91446" marT="45761" marB="4576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6432" name="TextBox 5"/>
          <p:cNvSpPr txBox="1">
            <a:spLocks noChangeArrowheads="1"/>
          </p:cNvSpPr>
          <p:nvPr/>
        </p:nvSpPr>
        <p:spPr bwMode="auto">
          <a:xfrm>
            <a:off x="601368" y="4437112"/>
            <a:ext cx="8094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практики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138652"/>
              </p:ext>
            </p:extLst>
          </p:nvPr>
        </p:nvGraphicFramePr>
        <p:xfrm>
          <a:off x="611188" y="5013176"/>
          <a:ext cx="8064500" cy="99536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481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288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7560">
                  <a:extLst>
                    <a:ext uri="{9D8B030D-6E8A-4147-A177-3AD203B41FA5}">
                      <a16:colId xmlns:a16="http://schemas.microsoft.com/office/drawing/2014/main" xmlns="" val="664717056"/>
                    </a:ext>
                  </a:extLst>
                </a:gridCol>
              </a:tblGrid>
              <a:tr h="3128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практики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4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Педагогическая практика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Экономическая практика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1692275" y="549275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2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61069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64272"/>
            <a:ext cx="898699" cy="77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981075"/>
            <a:ext cx="8135938" cy="338554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Сдача кандидатских </a:t>
            </a:r>
            <a:r>
              <a:rPr lang="ru-RU" altLang="ru-RU" sz="1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</a:t>
            </a:r>
            <a:endParaRPr lang="ru-RU" altLang="ru-RU" sz="16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089647"/>
              </p:ext>
            </p:extLst>
          </p:nvPr>
        </p:nvGraphicFramePr>
        <p:xfrm>
          <a:off x="611188" y="1773238"/>
          <a:ext cx="8064500" cy="18153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79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8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7560">
                  <a:extLst>
                    <a:ext uri="{9D8B030D-6E8A-4147-A177-3AD203B41FA5}">
                      <a16:colId xmlns:a16="http://schemas.microsoft.com/office/drawing/2014/main" xmlns="" val="664717056"/>
                    </a:ext>
                  </a:extLst>
                </a:gridCol>
              </a:tblGrid>
              <a:tr h="1451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Экзамен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32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История и философия науки 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43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Иностранный язык 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691" marB="4569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30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Специальность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691" marB="45691"/>
                </a:tc>
                <a:extLst>
                  <a:ext uri="{0D108BD9-81ED-4DB2-BD59-A6C34878D82A}">
                    <a16:rowId xmlns:a16="http://schemas.microsoft.com/office/drawing/2014/main" xmlns="" val="536471384"/>
                  </a:ext>
                </a:extLst>
              </a:tr>
            </a:tbl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692275" y="549275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9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16632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64272"/>
            <a:ext cx="898699" cy="772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7412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4050" y="1146175"/>
            <a:ext cx="7734300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ПУБЛИКАЦИИ В НАУЧНЫХ ИЗДАНИЯ</a:t>
            </a:r>
            <a:r>
              <a:rPr lang="en-US" sz="1600" b="1" cap="all" dirty="0">
                <a:latin typeface="Times New Roman" pitchFamily="18" charset="0"/>
                <a:cs typeface="Times New Roman" pitchFamily="18" charset="0"/>
              </a:rPr>
              <a:t> Web of Science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b="1" cap="all" dirty="0">
                <a:latin typeface="Times New Roman" pitchFamily="18" charset="0"/>
                <a:cs typeface="Times New Roman" pitchFamily="18" charset="0"/>
              </a:rPr>
              <a:t> Scopus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16112"/>
              </p:ext>
            </p:extLst>
          </p:nvPr>
        </p:nvGraphicFramePr>
        <p:xfrm>
          <a:off x="539750" y="1916113"/>
          <a:ext cx="8208962" cy="142920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61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04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433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работы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2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Intelligent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transport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systems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as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integration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platform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for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creating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a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network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regional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transport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logistics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complexes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IT&amp;QM&amp;IS – 2019 (в печати)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Budrin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A.G.,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Budrina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E.V.,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Lebedeva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A.S.,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Rogavichene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L.I.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1692275" y="549275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16632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64272"/>
            <a:ext cx="898699" cy="772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4050" y="1146175"/>
            <a:ext cx="7734300" cy="584200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ПУБЛИКАЦИИ В НАУЧНЫХ ИЗДАНИЯ, ВХОДЯЩИХ В ПЕРЕЧЕНЬ ВАК, МОНОГРАФИИ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4419"/>
              </p:ext>
            </p:extLst>
          </p:nvPr>
        </p:nvGraphicFramePr>
        <p:xfrm>
          <a:off x="539750" y="1916113"/>
          <a:ext cx="8208962" cy="16178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4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083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04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96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работы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93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Научно-технологическое пространство и прогнозирование его развития в условиях глобальной конкуренции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buClrTx/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Вологда :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ВолНЦ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РАН. 2018. 225 с.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К.А.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Гулин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Е.А.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Мазилов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Д.А. Алферьев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1692275" y="549275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16632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64272"/>
            <a:ext cx="898699" cy="772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750" y="1082675"/>
            <a:ext cx="8208963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ДРУГИЕ ПУБЛИКАЦИИ (статьи РИНЦ, тезисы и др.) 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140999"/>
              </p:ext>
            </p:extLst>
          </p:nvPr>
        </p:nvGraphicFramePr>
        <p:xfrm>
          <a:off x="539750" y="1916113"/>
          <a:ext cx="8208962" cy="45111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81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24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97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работы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35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alt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экономического и социального эффекта от внедрения высокоскоростного сообщения на территории РФ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alt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Инновационная экономика. М.: РУДН. 2018. №4(17). 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:a16="http://schemas.microsoft.com/office/drawing/2014/main" xmlns="" val="993595875"/>
                  </a:ext>
                </a:extLst>
              </a:tr>
              <a:tr h="57351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транспортно-логистического кластера как драйвера пространственного развития экономики региона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 XVI Международной научно-практической конференции молодых ученых. 12 марта 2019 г. Екатеринбург. С. 59-62.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351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alt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Предпосылки формирования транспортно-логистических кластеров в России 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alt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Молодые ученые – экономике региона: сборник материалов XVI науч.-</a:t>
                      </a:r>
                      <a:r>
                        <a:rPr lang="ru-RU" altLang="ru-RU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</a:t>
                      </a:r>
                      <a:r>
                        <a:rPr lang="ru-RU" alt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altLang="ru-RU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</a:t>
                      </a:r>
                      <a:r>
                        <a:rPr lang="ru-RU" alt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г. Вологда, 12-14 декабря 2018 г. (в печати)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351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кластерной теории при формировании понятия «транспортно-логистический кластер» 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IV Научно-практическая интернет-конференция «Проблемы экономического роста и устойчивого развития территорий» (ФГБУН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ВолНЦ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РАН 15 – 17 мая 2019 г.) </a:t>
                      </a:r>
                      <a:r>
                        <a:rPr lang="ru-RU" alt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печати)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:a16="http://schemas.microsoft.com/office/drawing/2014/main" xmlns="" val="3746716293"/>
                  </a:ext>
                </a:extLst>
              </a:tr>
            </a:tbl>
          </a:graphicData>
        </a:graphic>
      </p:graphicFrame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1692275" y="549275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16632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64272"/>
            <a:ext cx="898699" cy="772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750" y="1082675"/>
            <a:ext cx="8208963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ДРУГИЕ ПУБЛИКАЦИИ (статьи РИНЦ, тезисы и др.) 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835344"/>
              </p:ext>
            </p:extLst>
          </p:nvPr>
        </p:nvGraphicFramePr>
        <p:xfrm>
          <a:off x="539750" y="1916113"/>
          <a:ext cx="8208962" cy="28346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81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24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97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работы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35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Структурный подход к определению сущности понятия «Транспортно-логистический кластер» 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Сборник IV Всероссийской научной конференции студентов, магистрантов и аспирантов «Инновационное развитие транспорта» (29.04.2049г., г. Санкт-Петербург). (в печати)</a:t>
                      </a:r>
                      <a:endParaRPr kumimoji="0"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:a16="http://schemas.microsoft.com/office/drawing/2014/main" xmlns="" val="993595875"/>
                  </a:ext>
                </a:extLst>
              </a:tr>
              <a:tr h="57351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Эволюция кластерной теории в определении понятия «кластер»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III Российская научная интернет-конференция «Проблемы и перспективы развития научно-технологического пространства» (ФГБУН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ВолНЦ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РАН 24-28 июня 2019 г.). (в печати)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1692275" y="549275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16632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64272"/>
            <a:ext cx="898699" cy="77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0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 В КОНФЕРЕНЦИЯХ,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семинарах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522862"/>
              </p:ext>
            </p:extLst>
          </p:nvPr>
        </p:nvGraphicFramePr>
        <p:xfrm>
          <a:off x="251520" y="1939624"/>
          <a:ext cx="8640960" cy="41635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71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93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074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20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5001">
                  <a:extLst>
                    <a:ext uri="{9D8B030D-6E8A-4147-A177-3AD203B41FA5}">
                      <a16:colId xmlns:a16="http://schemas.microsoft.com/office/drawing/2014/main" xmlns="" val="2037201874"/>
                    </a:ext>
                  </a:extLst>
                </a:gridCol>
              </a:tblGrid>
              <a:tr h="5181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статус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доклада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участия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59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indent="0" algn="just" eaLnBrk="1" fontAlgn="auto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920FB"/>
                        </a:buClr>
                        <a:defRPr/>
                      </a:pP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Международная научно–практическая конференция «Менеджмент качества, транспортная и информационная безопасность, информационные технологии» (</a:t>
                      </a:r>
                      <a:r>
                        <a:rPr lang="en-US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IT&amp;MQ&amp;IS–201</a:t>
                      </a: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en-US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). </a:t>
                      </a: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(ЛЭТИ. 27.09.2019)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indent="0" algn="just" eaLnBrk="1" fontAlgn="auto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920FB"/>
                        </a:buClr>
                        <a:defRPr/>
                      </a:pPr>
                      <a:r>
                        <a:rPr lang="en-US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Intelligent transport systems as an integration platform for creating a network of regional transport and logistics complexes</a:t>
                      </a:r>
                      <a:endParaRPr lang="ru-RU" sz="1400" dirty="0" smtClean="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заочная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Публикация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сборнике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241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Международная научная конференция студентов, аспирантов и молодых ученых «Ломоносов» (09.04.2019г., г. Москва)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Анализ теоретико-методологических подходов к экономической оценке научно-технологического пространства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очная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Публикация в сборнике,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2 степени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39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indent="0" algn="just" eaLnBrk="1" fontAlgn="auto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920FB"/>
                        </a:buClr>
                        <a:defRPr/>
                      </a:pP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IV Всероссийская научная конференция студентов, магистрантов и аспирантов «Инновационное развитие транспорта» (29.04.2049г., г. Санкт-Петербург). 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Структурный подход к определению сущности понятия «Транспортно-логистический кластер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очная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Публикация в сборнике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1692275" y="549275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16632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64272"/>
            <a:ext cx="898699" cy="772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5">
      <a:dk1>
        <a:srgbClr val="1F497D"/>
      </a:dk1>
      <a:lt1>
        <a:srgbClr val="1F497D"/>
      </a:lt1>
      <a:dk2>
        <a:srgbClr val="E8EFF9"/>
      </a:dk2>
      <a:lt2>
        <a:srgbClr val="D8D8D8"/>
      </a:lt2>
      <a:accent1>
        <a:srgbClr val="1F497D"/>
      </a:accent1>
      <a:accent2>
        <a:srgbClr val="FFF2CB"/>
      </a:accent2>
      <a:accent3>
        <a:srgbClr val="17365D"/>
      </a:accent3>
      <a:accent4>
        <a:srgbClr val="8DB3E2"/>
      </a:accent4>
      <a:accent5>
        <a:srgbClr val="C6D9F0"/>
      </a:accent5>
      <a:accent6>
        <a:srgbClr val="FBD5B5"/>
      </a:accent6>
      <a:hlink>
        <a:srgbClr val="0000FF"/>
      </a:hlink>
      <a:folHlink>
        <a:srgbClr val="6565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10742</TotalTime>
  <Words>951</Words>
  <Application>Microsoft Office PowerPoint</Application>
  <PresentationFormat>Экран (4:3)</PresentationFormat>
  <Paragraphs>192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SavinIV</dc:creator>
  <cp:lastModifiedBy>Анна С. Кельсина</cp:lastModifiedBy>
  <cp:revision>232</cp:revision>
  <cp:lastPrinted>2017-04-27T05:29:32Z</cp:lastPrinted>
  <dcterms:created xsi:type="dcterms:W3CDTF">2013-09-13T10:47:31Z</dcterms:created>
  <dcterms:modified xsi:type="dcterms:W3CDTF">2019-10-10T11:03:18Z</dcterms:modified>
</cp:coreProperties>
</file>