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6" r:id="rId1"/>
  </p:sldMasterIdLst>
  <p:notesMasterIdLst>
    <p:notesMasterId r:id="rId15"/>
  </p:notesMasterIdLst>
  <p:sldIdLst>
    <p:sldId id="266" r:id="rId2"/>
    <p:sldId id="296" r:id="rId3"/>
    <p:sldId id="293" r:id="rId4"/>
    <p:sldId id="274" r:id="rId5"/>
    <p:sldId id="282" r:id="rId6"/>
    <p:sldId id="289" r:id="rId7"/>
    <p:sldId id="283" r:id="rId8"/>
    <p:sldId id="295" r:id="rId9"/>
    <p:sldId id="297" r:id="rId10"/>
    <p:sldId id="298" r:id="rId11"/>
    <p:sldId id="290" r:id="rId12"/>
    <p:sldId id="284" r:id="rId13"/>
    <p:sldId id="291" r:id="rId1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85" d="100"/>
          <a:sy n="85" d="100"/>
        </p:scale>
        <p:origin x="-102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47990-6DC1-4933-8581-2CFA9A20EFB9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E9A-94CC-46D2-9398-6F94C0EF3B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FFEA84-56B6-434D-ACE0-749E573190D7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465A0-B5CF-4AA9-89E5-758D63C630D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AF64F-255B-461C-ACAC-0291C1204E6B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879A4-990B-4B16-A0A5-CD6B3D7481B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70022F-56A4-44D5-AFBC-4F6DC95373AB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36F69-DF0F-42A3-8835-4EDFA2C60F5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AD09AD-F0E4-4306-8813-C816706C4320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8248C-37E7-4B70-9122-C6DAFCA739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30CE0-C59C-4BA8-BF44-39F6E0652649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2F6CE-86C5-4951-A604-6371F4259D1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0EFEB4-5721-42DF-A2A0-5FCF9B353617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DBE96-99C1-4F76-A5A8-67551382428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3DDDDC-F2D8-44EF-9E2F-3BCDEF6481B7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DC388-7E3B-4B06-986D-4282BE1A8F4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FBA9D-1CCB-4284-9C25-ECF72AC77164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CE4A4-1EF5-412A-976F-226DB05453C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352BFC-97DF-4CF7-B072-D84DB7B429E8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877F6-32AB-4A66-A3EA-F8B1ACD68DC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C01828-611A-46F9-847E-A106D95612D8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B1F24E-DA24-43ED-AFAE-4DEBC76987A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 smtClean="0"/>
              <a:pPr>
                <a:defRPr/>
              </a:pPr>
              <a:t>18.02.2020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  <p:sldLayoutId id="2147484321" r:id="rId5"/>
    <p:sldLayoutId id="2147484322" r:id="rId6"/>
    <p:sldLayoutId id="2147484323" r:id="rId7"/>
    <p:sldLayoutId id="2147484324" r:id="rId8"/>
    <p:sldLayoutId id="2147484325" r:id="rId9"/>
    <p:sldLayoutId id="2147484326" r:id="rId10"/>
    <p:sldLayoutId id="21474843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3123840" y="2204864"/>
            <a:ext cx="5872460" cy="2952328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Лапцова Евгения Сергеевна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2018-2021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 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pic>
        <p:nvPicPr>
          <p:cNvPr id="1026" name="Picture 2" descr="C:\Users\admin\Desktop\IMG_22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89" y="1520787"/>
            <a:ext cx="2880320" cy="432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640665"/>
              </p:ext>
            </p:extLst>
          </p:nvPr>
        </p:nvGraphicFramePr>
        <p:xfrm>
          <a:off x="341330" y="1556792"/>
          <a:ext cx="8208962" cy="46893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Проблемы и перспективы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развития волонтерского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движения в регионе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Теоретические и прикладные вопросы науки и образования: сборник научных трудов по материалам Международной научно-практической конф. (РИНЦ) 31 января 2015 г.: в 16 частях. Часть 5. Тамбов: ООО «Юком», 2015. – 164 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93595875"/>
                  </a:ext>
                </a:extLst>
              </a:tr>
              <a:tr h="12213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Молодежный парламент как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инструмент вовлечения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молодежи в решение социально-экономических проблем региона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ежегодной научной сессии аспирантов и молодых ученых по отраслям наук: – Вологда: ВоГУ, 2013. – Т.2: Экономические науки. Гуманитарные науки. – 398 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Молодёжный парламент как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технология развития социальной активности молодёжи в решении актуальных проблем региона (на примере Молодежного парламента Вологодской области)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Международного молодежного научного форума «ЛОМОНОСОВ-2014» / Отв. ред. А.И. Андреев, Е.А. Антипов, М.В. Чистякова. [Электронный ресурс] — М.: МАКС Пресс, 2014. — 1 электрон. опт. диск (CD-ROM); 12 см.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95288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635101"/>
              </p:ext>
            </p:extLst>
          </p:nvPr>
        </p:nvGraphicFramePr>
        <p:xfrm>
          <a:off x="251520" y="1939624"/>
          <a:ext cx="8640960" cy="3233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71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593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074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20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500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</a:t>
                      </a:r>
                      <a:r>
                        <a:rPr lang="ru-RU" sz="1400" kern="1200" dirty="0" err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ая</a:t>
                      </a:r>
                      <a:r>
                        <a:rPr lang="x-none" sz="14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научн</a:t>
                      </a:r>
                      <a:r>
                        <a:rPr lang="ru-RU" sz="1400" kern="1200" dirty="0" err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ая</a:t>
                      </a:r>
                      <a:r>
                        <a:rPr lang="x-none" sz="14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конференци</a:t>
                      </a:r>
                      <a:r>
                        <a:rPr lang="ru-RU" sz="1400" kern="12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</a:t>
                      </a:r>
                      <a:r>
                        <a:rPr lang="x-none" sz="1400" kern="120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«Молодые исследователи - регионам». Вологда: ВоГУ, 23 апреля 2019 г.</a:t>
                      </a:r>
                      <a:endParaRPr lang="ru-RU" sz="1400" kern="1200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kern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100" b="1" kern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Межсекторное партнёрство: подходы к определению понятия</a:t>
                      </a:r>
                      <a:endParaRPr lang="ru-RU" sz="1100" b="1" kern="0" dirty="0" smtClean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Публикация в сборнике</a:t>
                      </a: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24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научная конференция студентов, аспирантов и молодых ученых «Ломоносов» (г. Москва)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100" b="1" ker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Механизмы регионального развития: на пути к межсекторному партнёрству</a:t>
                      </a:r>
                      <a:endParaRPr lang="ru-RU" sz="1100" b="1" kern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Публикация в сборнике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Международная научная конференция студентов, аспирантов и молодых ученых «Ломоносов» (г. Москва)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Социальная ответственность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малого бизнеса как фактор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формирования конкурентных преимуществ в условиях кризиса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(тезисы)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312205"/>
              </p:ext>
            </p:extLst>
          </p:nvPr>
        </p:nvGraphicFramePr>
        <p:xfrm>
          <a:off x="539750" y="1772816"/>
          <a:ext cx="8208962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ru-RU" b="1" cap="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4027"/>
              </p:ext>
            </p:extLst>
          </p:nvPr>
        </p:nvGraphicFramePr>
        <p:xfrm>
          <a:off x="539750" y="2132856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7962" y="1109445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107504" y="1584114"/>
            <a:ext cx="88089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механизма межсекторного социального партнёрства для решения проблем региональных социально-экономических систем</a:t>
            </a:r>
            <a:endParaRPr lang="ru-RU" altLang="ru-RU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535" y="2546453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256629" y="5085184"/>
            <a:ext cx="38884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" panose="020B0604020202020204" pitchFamily="34" charset="0"/>
              </a:rPr>
              <a:t>Копытова Екатерина Дмитриевна</a:t>
            </a:r>
            <a:r>
              <a:rPr lang="ru-RU" altLang="ru-RU" sz="1400" dirty="0" smtClean="0">
                <a:latin typeface="Arial" panose="020B0604020202020204" pitchFamily="34" charset="0"/>
              </a:rPr>
              <a:t>, </a:t>
            </a:r>
            <a:r>
              <a:rPr lang="ru-RU" altLang="ru-RU" sz="1400" dirty="0">
                <a:latin typeface="Arial" panose="020B0604020202020204" pitchFamily="34" charset="0"/>
              </a:rPr>
              <a:t>к</a:t>
            </a:r>
            <a:r>
              <a:rPr lang="ru-RU" altLang="ru-RU" sz="1400" dirty="0" smtClean="0">
                <a:latin typeface="Arial" panose="020B0604020202020204" pitchFamily="34" charset="0"/>
              </a:rPr>
              <a:t>.э.н</a:t>
            </a:r>
            <a:r>
              <a:rPr lang="ru-RU" altLang="ru-RU" sz="1400" dirty="0">
                <a:latin typeface="Arial" panose="020B0604020202020204" pitchFamily="34" charset="0"/>
              </a:rPr>
              <a:t>., </a:t>
            </a:r>
            <a:r>
              <a:rPr lang="ru-RU" altLang="ru-RU" sz="1400" dirty="0" smtClean="0">
                <a:latin typeface="Arial" panose="020B0604020202020204" pitchFamily="34" charset="0"/>
              </a:rPr>
              <a:t>ВолнЦ РАН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4837" y="5874940"/>
            <a:ext cx="7954963" cy="585787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ФГБУН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29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pic>
        <p:nvPicPr>
          <p:cNvPr id="2050" name="Picture 2" descr="C:\Users\admin\Desktop\d8e5763a30-kopyt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19" y="2996952"/>
            <a:ext cx="1545556" cy="183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4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249136"/>
              </p:ext>
            </p:extLst>
          </p:nvPr>
        </p:nvGraphicFramePr>
        <p:xfrm>
          <a:off x="611188" y="1843559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построения научно-публикационной карьеры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601368" y="4437112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38652"/>
              </p:ext>
            </p:extLst>
          </p:nvPr>
        </p:nvGraphicFramePr>
        <p:xfrm>
          <a:off x="611188" y="501317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61069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Сдача кандидатских экзаменов</a:t>
            </a: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15693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ПУБЛИКАЦИИ В НАУЧНЫХ ИЗДАНИЯ</a:t>
            </a:r>
            <a:r>
              <a:rPr lang="en-US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082175"/>
              </p:ext>
            </p:extLst>
          </p:nvPr>
        </p:nvGraphicFramePr>
        <p:xfrm>
          <a:off x="539750" y="1916113"/>
          <a:ext cx="8208962" cy="10756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4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06154"/>
              </p:ext>
            </p:extLst>
          </p:nvPr>
        </p:nvGraphicFramePr>
        <p:xfrm>
          <a:off x="539552" y="1844824"/>
          <a:ext cx="8208962" cy="28980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smtClean="0">
                          <a:effectLst/>
                        </a:rPr>
                        <a:t>Исследование проблемы социальной ответственности бизнеса на территории муниципального образования «Город Вологда»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x-none" sz="1400" smtClean="0">
                          <a:effectLst/>
                        </a:rPr>
                        <a:t>Советова Н.П., Лапцова Е.С., Судакова Н.Ю. Исследование проблемы социальной ответственности бизнеса на территории муниципального образования «Город Вологда» // Вестник Поволжского государственного технологического университета. Сер.: Экономика и управление. 2016. № 2 (30). С. 5-25. DOI: 10.15350/2306-2800.2016.2.5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buClrTx/>
                        <a:buFont typeface="+mj-lt"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32927"/>
              </p:ext>
            </p:extLst>
          </p:nvPr>
        </p:nvGraphicFramePr>
        <p:xfrm>
          <a:off x="539750" y="1556792"/>
          <a:ext cx="8208962" cy="50486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775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100" b="1" ker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Межсекторное партнёрство: подходы к определению понятия</a:t>
                      </a:r>
                      <a:endParaRPr lang="ru-RU" sz="1100" b="1" kern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Международной научной конференции «Молодые исследователи - регионам». – Вологда: ВоГУ, 23 апреля 2019 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93595875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100" b="1" ker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Механизмы регионального развития: на пути к межсекторному партнёрству</a:t>
                      </a:r>
                      <a:endParaRPr lang="ru-RU" sz="1100" b="1" kern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Международного молодежного научного форума «ЛОМОНОСОВ-2019». – Москва: МГУ им. М.В. Ломоносова, 2019 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100" b="1" ker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Проблемы и перспективы развития межсекторного партнёрства: трансформация общественного договора в XXI </a:t>
                      </a:r>
                      <a:r>
                        <a:rPr lang="x-none" sz="1100" b="1" kern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веке</a:t>
                      </a:r>
                      <a:endParaRPr lang="ru-RU" sz="1100" b="1" kern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IV международной  научно-практической интернет-конференции «Глобальные вызовы и региональное развитие в зеркале социологических измерений». – Вологда: ВолНЦ РАН, 25–29 марта 2019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100" b="1" ker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Межсекторное социальное партнёрство и социальный капитал как факторы инновационного развития территории</a:t>
                      </a:r>
                      <a:endParaRPr lang="ru-RU" sz="1100" b="1" ker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III-й Российской научной интернет-конференции «Проблемы и перспективы развития  научно-технологического пространства». – Вологда. – ВолНЦ РАН, 24-28 июня 2019 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46716293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7613"/>
              </p:ext>
            </p:extLst>
          </p:nvPr>
        </p:nvGraphicFramePr>
        <p:xfrm>
          <a:off x="539750" y="1556792"/>
          <a:ext cx="8208962" cy="48033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775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100" b="1" ker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Перспективные технологии развития социальной ответственности бизнеса на уровне муниципалитета (на примере города Вологды)</a:t>
                      </a:r>
                      <a:endParaRPr lang="ru-RU" sz="1100" b="1" kern="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Сборник материалов XI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Международной научно-практической конференции «Корпоративная социальная ответственность и этика бизнеса» (РИНЦ). Финансовый университет при Правительстве Российской Федерации. 2015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93595875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100" b="1" ker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Социальная ответственность малого бизнеса: новый взгляд на отношения со стейкхолдерами</a:t>
                      </a:r>
                      <a:endParaRPr lang="ru-RU" sz="1100" b="1" kern="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Сборник материалов I-го Конгресса молодых ученых по проблемам устойчивого развития (РИНЦ). Финансовый университет при Правительстве Российской Федерации. 2015 г.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Социальная ответственность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малого бизнеса как фактор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формирования конкурентных преимуществ в условиях кризиса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Международного молодежного научного форума «ЛОМОНОСОВ-2015» / Отв. ред. А.И. Андреев, Е.А. Антипов, М.В. Чистякова. [Электронный ресурс] - М.: МАКС Пресс, 2015. – 1 электрон. опт. диск (CD-ROM); 12 см.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7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84984"/>
              </p:ext>
            </p:extLst>
          </p:nvPr>
        </p:nvGraphicFramePr>
        <p:xfrm>
          <a:off x="341330" y="1556792"/>
          <a:ext cx="8208962" cy="46893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Разработка программы развития взаимодействия между бизнес-организацией и её общественностью на основе концепции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корпоративного гражданства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(тезисы)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Сборник материалов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Третьей международной научно-практической конференции студентов и аспирантов «Социальное управление в XXI веке: Личность – Общество – Бизнес – Власть». ГБОУ ВПО Московской области  «Академия социального управления», 2015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93595875"/>
                  </a:ext>
                </a:extLst>
              </a:tr>
              <a:tr h="12213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Бизнес-сообщество России: на пути к корпоративному гражданству и устойчивому развитию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(тезисы</a:t>
                      </a:r>
                      <a:r>
                        <a:rPr lang="ru-RU" sz="1100" b="1" kern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b="1" kern="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Каталог участников международного проекта "Славянское содружество" и Международного форума-выставки социальных проектов «Наследники Победы – Герои нашего времени», г. Курск, 2015 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Корпоративное социальное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волонтёрство</a:t>
                      </a: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как источник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профессионального опыта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(статья)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Малые Леденцовские чтения: материалы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российской 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научно-практ. конф. (с междунар. участием), г. Вологда, 19, 22 марта 2014 г. – Вологда: НОУ ВПО ВИБ, 2014. – 775 с.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" y="64272"/>
            <a:ext cx="898699" cy="7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10781</TotalTime>
  <Words>1224</Words>
  <Application>Microsoft Office PowerPoint</Application>
  <PresentationFormat>Экран (4:3)</PresentationFormat>
  <Paragraphs>245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237</cp:revision>
  <cp:lastPrinted>2017-04-27T05:29:32Z</cp:lastPrinted>
  <dcterms:created xsi:type="dcterms:W3CDTF">2013-09-13T10:47:31Z</dcterms:created>
  <dcterms:modified xsi:type="dcterms:W3CDTF">2020-02-18T05:42:43Z</dcterms:modified>
</cp:coreProperties>
</file>