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59" r:id="rId3"/>
    <p:sldId id="261" r:id="rId4"/>
    <p:sldId id="268" r:id="rId5"/>
    <p:sldId id="260" r:id="rId6"/>
    <p:sldId id="262" r:id="rId7"/>
    <p:sldId id="266" r:id="rId8"/>
    <p:sldId id="273" r:id="rId9"/>
    <p:sldId id="272" r:id="rId10"/>
    <p:sldId id="267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1FE4D-F6B9-4876-95C2-508BC160E46C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A67FB-CD1F-4AC5-BF24-A048FA10C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544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652866-DC90-4D8F-BEE3-11C25247DBE2}" type="slidenum">
              <a:rPr lang="ru-RU" alt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642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6048DF-E110-46CD-9916-DE65B62116FD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80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EC888-9825-496F-AD93-AC0599566CE9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C388B-3FB9-48F8-9A0C-65A7A6886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7926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B2613-5690-4EF5-B63B-D97BB89C0147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754BD-D6A6-4A4D-A891-2FDC6B3C05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191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2EFF4-BBA2-4F47-97B1-67F91DC78486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B3274-A40D-482E-A5E7-8526B5BF09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123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AC7A6-E371-4E18-80E0-6F1E8FFEE7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25400"/>
            <a:fld id="{81D60167-4931-47E6-BA6A-407CBD079E47}" type="slidenum">
              <a:rPr dirty="0">
                <a:solidFill>
                  <a:prstClr val="white"/>
                </a:solidFill>
              </a:rPr>
              <a:pPr marL="25400"/>
              <a:t>‹#›</a:t>
            </a:fld>
            <a:endParaRPr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322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B926F-620F-4204-9558-F556A362270D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6316A-1B2E-47F8-BCD1-692780BD61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561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2836A-2591-4370-89A0-0BE90256E447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119CE-E8F8-4A03-A7E0-EC0D4E6E2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6834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3C2EB-4FC7-4BA9-9C13-BCE953A73ACE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1514-B081-4E03-B8A9-A4D406A4C8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9954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73931-B5FF-4F55-8CED-6F94C885E68C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04B7-6CAF-4ECA-8B0E-5CF3413744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9506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88F5F-5A5F-4BFB-B66E-211043393599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BBA65-47B4-4025-B64A-7B00740658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5100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39A91-32A0-4C1D-8C12-25512F8B48BC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3E049-F696-41C8-84F2-C1B3C855CE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844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573CC-2B25-4FB8-946D-AA843EEFA143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59F56-619B-4B8A-8627-9BA3B65E02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6399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5CE4E-2F51-442B-9D7E-134F74DBB408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0D83F-2885-40C7-A93D-FAE7C6363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4439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263432-F383-44A0-93C3-DD1CDEC12557}" type="datetime1">
              <a:rPr lang="ru-RU" smtClean="0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92A19F-56A9-4FA7-AE1A-BBF794016F6C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94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.png"/><Relationship Id="rId9" Type="http://schemas.openxmlformats.org/officeDocument/2006/relationships/image" Target="../media/image17.png"/><Relationship Id="rId1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32930" y="1632133"/>
            <a:ext cx="8964613" cy="524759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«Исторические подходы к методам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селекционно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-племенной работы в молочном скотоводстве»</a:t>
            </a:r>
            <a:endParaRPr lang="ru-RU" sz="36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7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Абрамова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Наталья Ивановна,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Ведущий научный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сотрудникзав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. отделом разведения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сельскохозяйственных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животных, к.с.-х.н.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47864" y="5914606"/>
            <a:ext cx="2124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Вологда – Молочное </a:t>
            </a:r>
          </a:p>
          <a:p>
            <a:pPr lvl="0"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28 февраля 2020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  <p:pic>
        <p:nvPicPr>
          <p:cNvPr id="4" name="Picture 4" descr="X:\Мои рисунки\Логотипы\Лого ВолНЦ РАН\Логотип ВолНЦ РАН 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6632"/>
            <a:ext cx="935243" cy="83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1130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107504" y="4077072"/>
            <a:ext cx="892899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Сотрудники СЗНИИМЛПХ  в настоящее время выполняют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научные исследования в соответствии с: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Программой  фундаментальных научных исследований государственных академий наук и  Государственным заданием по двум отраслевым проблемам: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«Зоотехния» и «Растениеводство»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Принимают участие в реализации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Федеральной научно-технической программе развития сельского хозяйства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 2017 -2025 годы</a:t>
            </a:r>
          </a:p>
        </p:txBody>
      </p:sp>
      <p:pic>
        <p:nvPicPr>
          <p:cNvPr id="1026" name="Picture 2" descr="Z:\здание СЗНИИ\BvHM42p0Wt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772525"/>
            <a:ext cx="5904655" cy="3890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4394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2348880"/>
            <a:ext cx="78368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Спасибо 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555494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340768"/>
            <a:ext cx="46085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41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лет директор института (1931 – 1972 гг.)</a:t>
            </a:r>
          </a:p>
          <a:p>
            <a:pPr algn="just">
              <a:spcAft>
                <a:spcPts val="1200"/>
              </a:spcAft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250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научных трудов</a:t>
            </a:r>
          </a:p>
          <a:p>
            <a:pPr algn="just">
              <a:spcAft>
                <a:spcPts val="1200"/>
              </a:spcAft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Ч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лен-корреспондент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ВАСХНИЛ</a:t>
            </a:r>
            <a:endParaRPr lang="ru-RU" dirty="0">
              <a:solidFill>
                <a:srgbClr val="00206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1200"/>
              </a:spcAft>
            </a:pP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Заслуженный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зоотехник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РСФСР</a:t>
            </a:r>
            <a:endParaRPr lang="ru-RU" dirty="0">
              <a:solidFill>
                <a:srgbClr val="00206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1200"/>
              </a:spcAft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Два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ордена Ленина (1936 г., 1966 г.)</a:t>
            </a:r>
          </a:p>
          <a:p>
            <a:pPr algn="just"/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Одна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золотая </a:t>
            </a:r>
            <a:endParaRPr lang="ru-RU" alt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Две</a:t>
            </a:r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серебряные медали  </a:t>
            </a:r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ВДНХ </a:t>
            </a:r>
          </a:p>
          <a:p>
            <a:pPr algn="just"/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1939 г., 1954 г.,1965 г.)</a:t>
            </a:r>
          </a:p>
          <a:p>
            <a:pPr algn="just"/>
            <a:endParaRPr lang="ru-RU" alt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Орден Октябрьской революции (1971 г.)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116632"/>
            <a:ext cx="6264696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Емельянов Алексей Степанович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6" name="Picture 2" descr="D:\Документы\Емельянов\Для СЗНИИМЛПХ\Емельянов А.С. - юбиляр - 1972г._pagenumber.0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1000125"/>
            <a:ext cx="3472414" cy="4747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192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емельян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484784"/>
            <a:ext cx="2304256" cy="3188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335" y="1556792"/>
            <a:ext cx="630044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95944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408" y="3573016"/>
            <a:ext cx="90364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Алексей Степанович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Емельянов являлся председателем 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координационного совета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, </a:t>
            </a:r>
            <a:endParaRPr lang="ru-RU" sz="20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indent="457200" algn="ctr"/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по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выполнению научно-технических программ исследований научно-исследовательскими учреждениями 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и опытных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станций 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Северо-Западной зоны </a:t>
            </a:r>
          </a:p>
          <a:p>
            <a:pPr indent="457200" algn="ctr"/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–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Ленинградской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, Московской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, Ивановской, Ярославской, 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Нижегородской, Пермской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, Средне-Волжской, филиала по разведению скота в Холмогорах, опорных пунктов в </a:t>
            </a:r>
            <a:r>
              <a:rPr lang="ru-RU" sz="2000" dirty="0" err="1">
                <a:solidFill>
                  <a:prstClr val="black"/>
                </a:solidFill>
                <a:latin typeface="Times New Roman"/>
                <a:ea typeface="Times New Roman"/>
              </a:rPr>
              <a:t>Усть-Цыльме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, Ульяновске, Коми АССР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2504112" cy="225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888767"/>
            <a:ext cx="1841361" cy="272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00526"/>
            <a:ext cx="3595364" cy="2640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768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\Емельянов\Для СЗНИИМЛПХ\ФотоВологда1969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08720"/>
            <a:ext cx="6077712" cy="376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2626" y="4690025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1940 по 1976 годы А.С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Емельянов 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являлся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Председателем экспертной комиссии по оценке коров основных пород Северного края и Председателем Совета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холмогорской породе. </a:t>
            </a:r>
          </a:p>
        </p:txBody>
      </p:sp>
    </p:spTree>
    <p:extLst>
      <p:ext uri="{BB962C8B-B14F-4D97-AF65-F5344CB8AC3E}">
        <p14:creationId xmlns:p14="http://schemas.microsoft.com/office/powerpoint/2010/main" val="3092069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кументы\Емельянов\Для СЗНИИМЛПХ\Емельянов А.С. с сотрудниками у коровы Радость - 1958г._pagenumber.0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185" y="980728"/>
            <a:ext cx="5324053" cy="3752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0736" y="4869160"/>
            <a:ext cx="8725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В 1936 году на  1 </a:t>
            </a:r>
            <a:r>
              <a:rPr lang="ru-RU" dirty="0" smtClean="0">
                <a:latin typeface="Times New Roman"/>
                <a:ea typeface="Times New Roman"/>
              </a:rPr>
              <a:t>– ом </a:t>
            </a:r>
            <a:r>
              <a:rPr lang="ru-RU" dirty="0">
                <a:latin typeface="Times New Roman"/>
                <a:ea typeface="Times New Roman"/>
              </a:rPr>
              <a:t>Всесоюзном совещании передовиков животноводства Алексей Степанович, как стахановец Вологодской области, награждается первым Орденом Ленина за опыты, проведенные на первотелках холмогорской, остфризской пород крупного рогатого скота</a:t>
            </a:r>
            <a:r>
              <a:rPr lang="ru-RU" dirty="0" smtClean="0"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38526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07887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82582" y="1772816"/>
            <a:ext cx="55620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 1960 года А.С. Емельянов - член коллегии Министерства сельского хозяйства </a:t>
            </a:r>
            <a:r>
              <a:rPr lang="ru-RU" dirty="0" smtClean="0">
                <a:latin typeface="Times New Roman"/>
                <a:ea typeface="Times New Roman"/>
              </a:rPr>
              <a:t>СССР 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принимает участие в работе Международной конференции в Чехословакии по увеличению производства молока и мяса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 smtClean="0">
                <a:latin typeface="Times New Roman"/>
                <a:ea typeface="Times New Roman"/>
              </a:rPr>
              <a:t>в </a:t>
            </a:r>
            <a:r>
              <a:rPr lang="ru-RU" dirty="0">
                <a:latin typeface="Times New Roman"/>
                <a:ea typeface="Times New Roman"/>
              </a:rPr>
              <a:t>1961 и 1963 годах участвует в работе комиссии СЭВ в ГДР  по вопросам кормопроизводства и кормления сельскохозяйственных </a:t>
            </a:r>
            <a:r>
              <a:rPr lang="ru-RU" dirty="0" smtClean="0">
                <a:latin typeface="Times New Roman"/>
                <a:ea typeface="Times New Roman"/>
              </a:rPr>
              <a:t>животных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с 1960 по 1973 годы является Председателем секции кормления Отделения животноводства ВАСХНИЛ, и членом Всесоюзной аттестационной комиссии по защите </a:t>
            </a:r>
            <a:r>
              <a:rPr lang="ru-RU" dirty="0" smtClean="0">
                <a:latin typeface="Times New Roman"/>
                <a:ea typeface="Times New Roman"/>
              </a:rPr>
              <a:t>диссертаций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67640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66011" y="188640"/>
            <a:ext cx="79779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white"/>
                </a:solidFill>
                <a:cs typeface="Calibri" pitchFamily="34" charset="0"/>
              </a:rPr>
              <a:t>СЕТЕВОЙ НАУЧНЫЙ ЖУРНАЛ «АГРОЗООТЕХНИКА» (</a:t>
            </a:r>
            <a:r>
              <a:rPr lang="en-US" b="1" dirty="0" smtClean="0">
                <a:solidFill>
                  <a:prstClr val="white"/>
                </a:solidFill>
                <a:cs typeface="Calibri" pitchFamily="34" charset="0"/>
              </a:rPr>
              <a:t>AZT.VSCC.AC.RU</a:t>
            </a:r>
            <a:r>
              <a:rPr lang="ru-RU" b="1" dirty="0" smtClean="0">
                <a:solidFill>
                  <a:prstClr val="white"/>
                </a:solidFill>
                <a:cs typeface="Calibri" pitchFamily="34" charset="0"/>
              </a:rPr>
              <a:t>)</a:t>
            </a:r>
          </a:p>
        </p:txBody>
      </p:sp>
      <p:sp>
        <p:nvSpPr>
          <p:cNvPr id="8" name="Номер слайда 2"/>
          <p:cNvSpPr txBox="1">
            <a:spLocks/>
          </p:cNvSpPr>
          <p:nvPr/>
        </p:nvSpPr>
        <p:spPr>
          <a:xfrm>
            <a:off x="8743804" y="6642151"/>
            <a:ext cx="400196" cy="215849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0" fontAlgn="base">
              <a:spcBef>
                <a:spcPct val="0"/>
              </a:spcBef>
              <a:spcAft>
                <a:spcPct val="0"/>
              </a:spcAft>
            </a:pPr>
            <a:fld id="{81D60167-4931-47E6-BA6A-407CBD079E47}" type="slidenum">
              <a:rPr lang="ru-RU" smtClean="0">
                <a:solidFill>
                  <a:prstClr val="white"/>
                </a:solidFill>
              </a:rPr>
              <a:pPr marL="25400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2736"/>
            <a:ext cx="6806950" cy="22689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3106807"/>
            <a:ext cx="4176465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cs typeface="Arial" charset="0"/>
              </a:rPr>
              <a:t>Выпустили </a:t>
            </a:r>
            <a:r>
              <a:rPr lang="ru-RU" sz="2800" dirty="0" smtClean="0">
                <a:solidFill>
                  <a:srgbClr val="C00000"/>
                </a:solidFill>
                <a:cs typeface="Arial" charset="0"/>
              </a:rPr>
              <a:t>4</a:t>
            </a:r>
            <a:r>
              <a:rPr lang="ru-RU" dirty="0" smtClean="0">
                <a:solidFill>
                  <a:prstClr val="black"/>
                </a:solidFill>
                <a:cs typeface="Arial" charset="0"/>
              </a:rPr>
              <a:t> номера </a:t>
            </a:r>
            <a:r>
              <a:rPr lang="ru-RU" dirty="0" smtClean="0">
                <a:solidFill>
                  <a:srgbClr val="C00000"/>
                </a:solidFill>
                <a:cs typeface="Arial" charset="0"/>
              </a:rPr>
              <a:t>журнала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C00000"/>
                </a:solidFill>
                <a:cs typeface="Arial" charset="0"/>
              </a:rPr>
              <a:t>22</a:t>
            </a:r>
            <a:r>
              <a:rPr lang="ru-RU" dirty="0" smtClean="0">
                <a:solidFill>
                  <a:prstClr val="black"/>
                </a:solidFill>
                <a:cs typeface="Arial" charset="0"/>
              </a:rPr>
              <a:t> статьи, </a:t>
            </a:r>
            <a:r>
              <a:rPr lang="ru-RU" sz="2800" dirty="0" smtClean="0">
                <a:solidFill>
                  <a:srgbClr val="C00000"/>
                </a:solidFill>
                <a:cs typeface="Arial" charset="0"/>
              </a:rPr>
              <a:t>8</a:t>
            </a:r>
            <a:r>
              <a:rPr lang="ru-RU" dirty="0" smtClean="0">
                <a:solidFill>
                  <a:prstClr val="black"/>
                </a:solidFill>
                <a:cs typeface="Arial" charset="0"/>
              </a:rPr>
              <a:t> из СЗНИИМЛПХ (36,4%)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C00000"/>
                </a:solidFill>
                <a:cs typeface="Arial" charset="0"/>
              </a:rPr>
              <a:t>49</a:t>
            </a:r>
            <a:r>
              <a:rPr lang="ru-RU" dirty="0" smtClean="0">
                <a:solidFill>
                  <a:prstClr val="black"/>
                </a:solidFill>
                <a:cs typeface="Arial" charset="0"/>
              </a:rPr>
              <a:t> авторов, </a:t>
            </a:r>
            <a:r>
              <a:rPr lang="ru-RU" sz="2800" dirty="0" smtClean="0">
                <a:solidFill>
                  <a:srgbClr val="C00000"/>
                </a:solidFill>
                <a:latin typeface="Candara" pitchFamily="34" charset="0"/>
                <a:cs typeface="Arial" charset="0"/>
              </a:rPr>
              <a:t>11</a:t>
            </a:r>
            <a:r>
              <a:rPr lang="ru-RU" dirty="0" smtClean="0">
                <a:solidFill>
                  <a:prstClr val="black"/>
                </a:solidFill>
                <a:cs typeface="Arial" charset="0"/>
              </a:rPr>
              <a:t> из СЗНИИМЛПХ (22,5%)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cs typeface="Arial" charset="0"/>
              </a:rPr>
              <a:t>Всем статьям присваивается </a:t>
            </a:r>
            <a:r>
              <a:rPr lang="en-US" sz="2400" dirty="0" smtClean="0">
                <a:solidFill>
                  <a:srgbClr val="C00000"/>
                </a:solidFill>
                <a:cs typeface="Arial" charset="0"/>
              </a:rPr>
              <a:t>DOI</a:t>
            </a:r>
            <a:endParaRPr lang="ru-RU" sz="2400" dirty="0" smtClean="0">
              <a:solidFill>
                <a:srgbClr val="C00000"/>
              </a:solidFill>
              <a:cs typeface="Arial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cs typeface="Arial" charset="0"/>
              </a:rPr>
              <a:t>Журнал внесен в базу </a:t>
            </a:r>
            <a:r>
              <a:rPr lang="ru-RU" sz="2400" dirty="0" smtClean="0">
                <a:solidFill>
                  <a:srgbClr val="C00000"/>
                </a:solidFill>
                <a:cs typeface="Arial" charset="0"/>
              </a:rPr>
              <a:t>РИНЦ</a:t>
            </a:r>
            <a:endParaRPr lang="ru-RU" sz="2800" dirty="0" smtClean="0">
              <a:solidFill>
                <a:srgbClr val="C00000"/>
              </a:solidFill>
              <a:cs typeface="Arial" charset="0"/>
            </a:endParaRPr>
          </a:p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  <a:latin typeface="Candara" pitchFamily="34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27984" y="3717032"/>
            <a:ext cx="4392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/>
            <a:r>
              <a:rPr lang="ru-RU" sz="1400" b="1" dirty="0" err="1">
                <a:solidFill>
                  <a:prstClr val="black"/>
                </a:solidFill>
                <a:latin typeface="Times New Roman"/>
                <a:ea typeface="Times New Roman"/>
              </a:rPr>
              <a:t>А.С.Емельянов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 был выдающимся ученым, прекрасным организатором, способным к крупномасштабному и творческому подходу при проведении научных исследований. Проводил огромную работу как пропагандист и с 1933 года в институте ежемесячно издавалась своя  газета «За овладение </a:t>
            </a:r>
            <a:r>
              <a:rPr lang="ru-RU" sz="1400" dirty="0" err="1">
                <a:solidFill>
                  <a:prstClr val="black"/>
                </a:solidFill>
                <a:latin typeface="Times New Roman"/>
                <a:ea typeface="Times New Roman"/>
              </a:rPr>
              <a:t>Агрозоотехнией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», основной целью  которой было обучение сельскохозяйственных кадров, пропаганда имеющихся достижений сельскохозяйственной науки и результатов работы института. Главным редактором и основным корреспондентом  этой газеты был сам </a:t>
            </a:r>
            <a:r>
              <a:rPr lang="ru-RU" sz="1400" dirty="0" err="1">
                <a:solidFill>
                  <a:prstClr val="black"/>
                </a:solidFill>
                <a:latin typeface="Times New Roman"/>
                <a:ea typeface="Times New Roman"/>
              </a:rPr>
              <a:t>А.С.Емельянов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169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4427984" y="908719"/>
            <a:ext cx="2213360" cy="2230347"/>
          </a:xfrm>
          <a:prstGeom prst="rect">
            <a:avLst/>
          </a:prstGeo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698" y="908719"/>
            <a:ext cx="2234706" cy="22322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6256" y="908720"/>
            <a:ext cx="2088232" cy="22322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6176" y="3341705"/>
            <a:ext cx="2699606" cy="255233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9425" y="1124744"/>
            <a:ext cx="1569315" cy="21268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69902" y="3386447"/>
            <a:ext cx="822713" cy="126668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45707" y="4941168"/>
            <a:ext cx="731584" cy="10801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4918" y="3315802"/>
            <a:ext cx="1585772" cy="13373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91880" y="3346133"/>
            <a:ext cx="2403586" cy="2553832"/>
          </a:xfrm>
          <a:prstGeom prst="rect">
            <a:avLst/>
          </a:prstGeom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65" y="4736135"/>
            <a:ext cx="1697037" cy="127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00917" y="6021288"/>
            <a:ext cx="1814512" cy="355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altLang="ru-RU" sz="1200" b="1" i="1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Горох полевой сорт Вологодский усатый </a:t>
            </a:r>
          </a:p>
        </p:txBody>
      </p:sp>
    </p:spTree>
    <p:extLst>
      <p:ext uri="{BB962C8B-B14F-4D97-AF65-F5344CB8AC3E}">
        <p14:creationId xmlns:p14="http://schemas.microsoft.com/office/powerpoint/2010/main" val="8402579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снова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</TotalTime>
  <Words>442</Words>
  <Application>Microsoft Office PowerPoint</Application>
  <PresentationFormat>Экран (4:3)</PresentationFormat>
  <Paragraphs>59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45</cp:revision>
  <dcterms:created xsi:type="dcterms:W3CDTF">2018-02-01T10:06:39Z</dcterms:created>
  <dcterms:modified xsi:type="dcterms:W3CDTF">2020-02-28T07:40:57Z</dcterms:modified>
</cp:coreProperties>
</file>