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sldIdLst>
    <p:sldId id="264" r:id="rId3"/>
    <p:sldId id="278" r:id="rId4"/>
    <p:sldId id="276" r:id="rId5"/>
    <p:sldId id="273" r:id="rId6"/>
    <p:sldId id="272" r:id="rId7"/>
    <p:sldId id="274" r:id="rId8"/>
    <p:sldId id="275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3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1267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126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325E724-AA3D-49C2-9BC3-0EB507C7064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574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53DFF-667E-4C39-9213-9D9528C44F8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61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4FBD7-51EA-4C99-BF4E-4F5516397D0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944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86A37-56A9-469A-9006-D886FB45335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330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61DB9-93A6-4894-817C-130FED1162C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51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32CF0-DB9D-4A59-952B-43CF88D225C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32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A971C-4B2E-4055-B7AB-24961CAEE64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205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716A0-C21A-4E18-9E79-C1049E23727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024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643B9-5786-4CE8-AABB-E3DD3FA5023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312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9D302-A860-4D42-9508-0C30E89CAC9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53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34441-93DE-4624-97AE-2C0F7A3D018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58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CCFF7C-7409-4F6A-B9AC-D59A9D6B6C3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12405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7704" y="116632"/>
            <a:ext cx="6773265" cy="1083632"/>
          </a:xfrm>
        </p:spPr>
        <p:txBody>
          <a:bodyPr/>
          <a:lstStyle/>
          <a:p>
            <a:r>
              <a:rPr lang="ru-RU" altLang="ru-RU" sz="1600" b="1" dirty="0">
                <a:latin typeface="Arial" panose="020B0604020202020204" pitchFamily="34" charset="0"/>
              </a:rPr>
              <a:t>Министерство сельского хозяйства Российской Федерации</a:t>
            </a:r>
            <a:br>
              <a:rPr lang="ru-RU" altLang="ru-RU" sz="1600" b="1" dirty="0">
                <a:latin typeface="Arial" panose="020B0604020202020204" pitchFamily="34" charset="0"/>
              </a:rPr>
            </a:br>
            <a:r>
              <a:rPr lang="ru-RU" altLang="ru-RU" sz="1600" b="1" dirty="0" smtClean="0">
                <a:latin typeface="Arial" panose="020B0604020202020204" pitchFamily="34" charset="0"/>
              </a:rPr>
              <a:t/>
            </a:r>
            <a:br>
              <a:rPr lang="ru-RU" altLang="ru-RU" sz="1600" b="1" dirty="0" smtClean="0">
                <a:latin typeface="Arial" panose="020B0604020202020204" pitchFamily="34" charset="0"/>
              </a:rPr>
            </a:br>
            <a:r>
              <a:rPr lang="ru-RU" altLang="ru-RU" sz="1600" b="1" dirty="0" smtClean="0">
                <a:latin typeface="Arial" panose="020B0604020202020204" pitchFamily="34" charset="0"/>
              </a:rPr>
              <a:t>ФГБОУ </a:t>
            </a:r>
            <a:r>
              <a:rPr lang="ru-RU" altLang="ru-RU" sz="1600" b="1" dirty="0">
                <a:latin typeface="Arial" panose="020B0604020202020204" pitchFamily="34" charset="0"/>
              </a:rPr>
              <a:t>ВО  «Вологодская государственная молочнохозяйственная академия имени Н.В. Верещагина»</a:t>
            </a:r>
          </a:p>
        </p:txBody>
      </p:sp>
      <p:sp>
        <p:nvSpPr>
          <p:cNvPr id="2051" name="AutoShape 3"/>
          <p:cNvSpPr>
            <a:spLocks noGrp="1" noChangeAspect="1" noChangeArrowheads="1"/>
          </p:cNvSpPr>
          <p:nvPr>
            <p:ph type="subTitle" idx="1"/>
          </p:nvPr>
        </p:nvSpPr>
        <p:spPr>
          <a:xfrm>
            <a:off x="263003" y="1558386"/>
            <a:ext cx="8642350" cy="1645895"/>
          </a:xfrm>
        </p:spPr>
        <p:txBody>
          <a:bodyPr/>
          <a:lstStyle/>
          <a:p>
            <a:r>
              <a:rPr lang="ru-RU" sz="2800" b="1" dirty="0">
                <a:effectLst/>
              </a:rPr>
              <a:t>Образовательные</a:t>
            </a:r>
          </a:p>
          <a:p>
            <a:r>
              <a:rPr lang="ru-RU" sz="2800" b="1" dirty="0">
                <a:effectLst/>
              </a:rPr>
              <a:t>научно-производственные центры</a:t>
            </a:r>
          </a:p>
        </p:txBody>
      </p:sp>
      <p:graphicFrame>
        <p:nvGraphicFramePr>
          <p:cNvPr id="2062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095961"/>
              </p:ext>
            </p:extLst>
          </p:nvPr>
        </p:nvGraphicFramePr>
        <p:xfrm>
          <a:off x="0" y="-1"/>
          <a:ext cx="1619672" cy="1532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Image" r:id="rId3" imgW="993566" imgH="1008719" progId="">
                  <p:embed/>
                </p:oleObj>
              </mc:Choice>
              <mc:Fallback>
                <p:oleObj name="Image" r:id="rId3" imgW="993566" imgH="1008719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"/>
                        <a:ext cx="1619672" cy="15326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3" y="3199493"/>
            <a:ext cx="3529890" cy="25239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2554" y="3717032"/>
            <a:ext cx="2665473" cy="23615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085" y="4838250"/>
            <a:ext cx="2842181" cy="201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5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882" y="406624"/>
            <a:ext cx="6967903" cy="965729"/>
          </a:xfrm>
        </p:spPr>
        <p:txBody>
          <a:bodyPr/>
          <a:lstStyle/>
          <a:p>
            <a:pPr algn="ctr"/>
            <a:r>
              <a:rPr lang="ru-RU" sz="3323" dirty="0"/>
              <a:t>Структура центра</a:t>
            </a:r>
            <a:endParaRPr lang="ru-RU" sz="3323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83882" y="1607249"/>
            <a:ext cx="7576236" cy="401662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 </a:t>
            </a:r>
            <a:r>
              <a:rPr lang="ru-RU" dirty="0" smtClean="0">
                <a:solidFill>
                  <a:srgbClr val="FF0000"/>
                </a:solidFill>
              </a:rPr>
              <a:t>Лаборатория (и), оснащенная (</a:t>
            </a:r>
            <a:r>
              <a:rPr lang="ru-RU" dirty="0" err="1" smtClean="0">
                <a:solidFill>
                  <a:srgbClr val="FF0000"/>
                </a:solidFill>
              </a:rPr>
              <a:t>ые</a:t>
            </a:r>
            <a:r>
              <a:rPr lang="ru-RU" dirty="0" smtClean="0">
                <a:solidFill>
                  <a:srgbClr val="FF0000"/>
                </a:solidFill>
              </a:rPr>
              <a:t>) необходимым научным оборудованием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2. Производственный участок</a:t>
            </a:r>
          </a:p>
          <a:p>
            <a:r>
              <a:rPr lang="ru-RU" dirty="0" smtClean="0"/>
              <a:t>3. </a:t>
            </a:r>
            <a:r>
              <a:rPr lang="ru-RU" dirty="0" smtClean="0">
                <a:solidFill>
                  <a:srgbClr val="743052"/>
                </a:solidFill>
              </a:rPr>
              <a:t>Производственные партнеры</a:t>
            </a:r>
          </a:p>
          <a:p>
            <a:r>
              <a:rPr lang="ru-RU" dirty="0" smtClean="0">
                <a:solidFill>
                  <a:srgbClr val="743052"/>
                </a:solidFill>
              </a:rPr>
              <a:t>4. Партнеры в образовательной сфере</a:t>
            </a:r>
          </a:p>
          <a:p>
            <a:r>
              <a:rPr lang="ru-RU" dirty="0" smtClean="0">
                <a:solidFill>
                  <a:srgbClr val="743052"/>
                </a:solidFill>
              </a:rPr>
              <a:t>5. Партнеры в научной среде</a:t>
            </a:r>
          </a:p>
          <a:p>
            <a:pPr marL="0" indent="0">
              <a:buNone/>
            </a:pPr>
            <a:r>
              <a:rPr lang="ru-RU" sz="3323" dirty="0" smtClean="0">
                <a:solidFill>
                  <a:prstClr val="black"/>
                </a:solidFill>
                <a:ea typeface="+mj-ea"/>
                <a:cs typeface="+mj-cs"/>
              </a:rPr>
              <a:t>         Коллектив </a:t>
            </a:r>
            <a:r>
              <a:rPr lang="ru-RU" sz="3323" dirty="0">
                <a:solidFill>
                  <a:prstClr val="black"/>
                </a:solidFill>
                <a:ea typeface="+mj-ea"/>
                <a:cs typeface="+mj-cs"/>
              </a:rPr>
              <a:t>центра Академии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Преподаватели</a:t>
            </a:r>
            <a:r>
              <a:rPr lang="ru-RU" dirty="0" smtClean="0"/>
              <a:t>, студенты, научные сотрудники, руководящий состав  производственного участка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933056"/>
            <a:ext cx="5893223" cy="6539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6" name="Прямоугольник 5"/>
          <p:cNvSpPr/>
          <p:nvPr/>
        </p:nvSpPr>
        <p:spPr>
          <a:xfrm>
            <a:off x="1406769" y="520687"/>
            <a:ext cx="6364680" cy="7376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</p:spTree>
    <p:extLst>
      <p:ext uri="{BB962C8B-B14F-4D97-AF65-F5344CB8AC3E}">
        <p14:creationId xmlns:p14="http://schemas.microsoft.com/office/powerpoint/2010/main" val="1516059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ru-RU" sz="3323" dirty="0">
                <a:solidFill>
                  <a:prstClr val="black"/>
                </a:solidFill>
              </a:rPr>
              <a:t>Функции центра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1. Разработка инновационных проектов </a:t>
            </a:r>
          </a:p>
          <a:p>
            <a:pPr marL="0" indent="0">
              <a:buNone/>
            </a:pPr>
            <a:r>
              <a:rPr lang="ru-RU" dirty="0" smtClean="0"/>
              <a:t>….………</a:t>
            </a:r>
          </a:p>
          <a:p>
            <a:pPr marL="0" indent="0">
              <a:buNone/>
            </a:pPr>
            <a:r>
              <a:rPr lang="ru-RU" dirty="0" smtClean="0"/>
              <a:t>2. Производство «своей» продукции </a:t>
            </a:r>
          </a:p>
          <a:p>
            <a:pPr marL="0" indent="0">
              <a:buNone/>
            </a:pPr>
            <a:r>
              <a:rPr lang="ru-RU" dirty="0" smtClean="0"/>
              <a:t>…..…….</a:t>
            </a:r>
          </a:p>
          <a:p>
            <a:pPr marL="0" indent="0">
              <a:buNone/>
            </a:pPr>
            <a:r>
              <a:rPr lang="ru-RU" dirty="0" smtClean="0"/>
              <a:t>3. Просветительская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……….</a:t>
            </a:r>
          </a:p>
          <a:p>
            <a:pPr marL="0" indent="0">
              <a:buNone/>
            </a:pPr>
            <a:r>
              <a:rPr lang="ru-RU" dirty="0" smtClean="0"/>
              <a:t>4. Консультационная</a:t>
            </a:r>
          </a:p>
          <a:p>
            <a:pPr marL="0" indent="0">
              <a:buNone/>
            </a:pPr>
            <a:r>
              <a:rPr lang="ru-RU" dirty="0" smtClean="0"/>
              <a:t>………..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6256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188969" y="263769"/>
            <a:ext cx="9511439" cy="42203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defRPr/>
            </a:pPr>
            <a:endParaRPr lang="ru-RU" sz="1477" b="1" dirty="0">
              <a:solidFill>
                <a:srgbClr val="7430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300730"/>
            <a:ext cx="184731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662">
              <a:latin typeface="Segoe UI" pitchFamily="34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9604"/>
            <a:ext cx="2871750" cy="90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54041"/>
            <a:ext cx="2881451" cy="966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7874" y="2021017"/>
            <a:ext cx="2862049" cy="92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4852" y="2000403"/>
            <a:ext cx="3119148" cy="1008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24853" y="4157102"/>
            <a:ext cx="3119147" cy="96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"/>
          <p:cNvSpPr txBox="1">
            <a:spLocks noChangeArrowheads="1"/>
          </p:cNvSpPr>
          <p:nvPr/>
        </p:nvSpPr>
        <p:spPr bwMode="auto">
          <a:xfrm>
            <a:off x="1399152" y="532176"/>
            <a:ext cx="633519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Образовательные</a:t>
            </a:r>
          </a:p>
          <a:p>
            <a:pPr algn="ctr"/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научно-производственные центры</a:t>
            </a:r>
            <a:endParaRPr lang="ru-RU" alt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9" name="Picture 9" descr="C:\Users\NachNau.ACAD\Desktop\22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2726" y="4157399"/>
            <a:ext cx="2866898" cy="94759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2883271"/>
            <a:ext cx="2871749" cy="104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" y="5117124"/>
            <a:ext cx="2881451" cy="1055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12275" y="2982300"/>
            <a:ext cx="2853710" cy="975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NachNau.ACAD\Desktop\22222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12275" y="5095295"/>
            <a:ext cx="2857349" cy="1076388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24853" y="2939965"/>
            <a:ext cx="3119146" cy="981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24853" y="5119631"/>
            <a:ext cx="3119147" cy="103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488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300730"/>
            <a:ext cx="184731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662">
              <a:latin typeface="Segoe UI" pitchFamily="34" charset="0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78896" y="137473"/>
            <a:ext cx="9144000" cy="49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585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Научно-практический центр молочного дела</a:t>
            </a:r>
            <a:endParaRPr lang="ru-RU" altLang="ru-RU" sz="2585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6" descr="C:\Users\NachNau.ACAD\Desktop\pochemu-vash-lyubimyi-messendjer-doljen-umeret-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81" y="1252198"/>
            <a:ext cx="339565" cy="31521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09446" y="748933"/>
            <a:ext cx="8474571" cy="1228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2017-2019 </a:t>
            </a:r>
            <a:r>
              <a:rPr lang="ru-RU" sz="2400" b="1" dirty="0"/>
              <a:t>гг. </a:t>
            </a:r>
            <a:endParaRPr lang="ru-RU" sz="2400" b="1" dirty="0" smtClean="0"/>
          </a:p>
          <a:p>
            <a:pPr algn="just"/>
            <a:r>
              <a:rPr lang="ru-RU" sz="1662" dirty="0" smtClean="0"/>
              <a:t> выиграны 5 </a:t>
            </a:r>
            <a:r>
              <a:rPr lang="ru-RU" sz="1662" dirty="0"/>
              <a:t>государственных научных </a:t>
            </a:r>
            <a:r>
              <a:rPr lang="ru-RU" sz="1662" dirty="0" smtClean="0"/>
              <a:t>грантов </a:t>
            </a:r>
            <a:r>
              <a:rPr lang="ru-RU" sz="1662" dirty="0"/>
              <a:t>Вологодской </a:t>
            </a:r>
            <a:r>
              <a:rPr lang="ru-RU" sz="1662" dirty="0" smtClean="0"/>
              <a:t>области, совместный    российско-немецкий грант</a:t>
            </a:r>
          </a:p>
          <a:p>
            <a:endParaRPr lang="ru-RU" sz="1662" dirty="0"/>
          </a:p>
        </p:txBody>
      </p:sp>
      <p:pic>
        <p:nvPicPr>
          <p:cNvPr id="11" name="Picture 6" descr="C:\Users\NachNau.ACAD\Desktop\pochemu-vash-lyubimyi-messendjer-doljen-umeret-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073" y="1902745"/>
            <a:ext cx="339565" cy="315210"/>
          </a:xfrm>
          <a:prstGeom prst="rect">
            <a:avLst/>
          </a:prstGeom>
          <a:noFill/>
        </p:spPr>
      </p:pic>
      <p:pic>
        <p:nvPicPr>
          <p:cNvPr id="12" name="Picture 6" descr="C:\Users\NachNau.ACAD\Desktop\pochemu-vash-lyubimyi-messendjer-doljen-umeret-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461" y="3480762"/>
            <a:ext cx="339565" cy="31521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45560" y="1826077"/>
            <a:ext cx="8450318" cy="2356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62" dirty="0"/>
              <a:t>Разработан информационно-технический справочник по наилучшим доступным технологиям: «Производство напитков, молока и молочных продуктов». Информационно-технический справочник разработан согласно распоряжению Правительства и является документом национальной системы стандартизации Российской Федерации.  Утвержден 29 ноября 2017 г. приказом Росстандарта № 2668. </a:t>
            </a:r>
            <a:r>
              <a:rPr lang="ru-RU" sz="1662" dirty="0" smtClean="0"/>
              <a:t> </a:t>
            </a:r>
            <a:r>
              <a:rPr lang="ru-RU" sz="1662" b="1" dirty="0" smtClean="0"/>
              <a:t>2020-2023</a:t>
            </a:r>
            <a:r>
              <a:rPr lang="ru-RU" sz="1662" dirty="0" smtClean="0"/>
              <a:t> – актуализация справочника</a:t>
            </a:r>
            <a:endParaRPr lang="ru-RU" sz="1662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Разработаны </a:t>
            </a:r>
            <a:r>
              <a:rPr lang="ru-RU" sz="1600" dirty="0" err="1" smtClean="0"/>
              <a:t>пребиотический</a:t>
            </a:r>
            <a:r>
              <a:rPr lang="ru-RU" sz="1600" dirty="0" smtClean="0"/>
              <a:t>, </a:t>
            </a:r>
            <a:r>
              <a:rPr lang="ru-RU" sz="1600" dirty="0" err="1" smtClean="0"/>
              <a:t>пробиотический</a:t>
            </a:r>
            <a:r>
              <a:rPr lang="ru-RU" sz="1600" dirty="0" smtClean="0"/>
              <a:t> и </a:t>
            </a:r>
            <a:r>
              <a:rPr lang="ru-RU" sz="1600" dirty="0" err="1" smtClean="0"/>
              <a:t>синбиотические</a:t>
            </a:r>
            <a:r>
              <a:rPr lang="ru-RU" sz="1600" dirty="0" smtClean="0"/>
              <a:t> препараты на основе молочной сыворотки </a:t>
            </a:r>
            <a:r>
              <a:rPr lang="ru-RU" sz="1600" dirty="0"/>
              <a:t>для профилактики и лечения  заболеваний  желудочно-кишечного </a:t>
            </a:r>
            <a:r>
              <a:rPr lang="ru-RU" sz="1600" dirty="0" smtClean="0"/>
              <a:t>тракта сельскохозяйственных животных </a:t>
            </a:r>
            <a:endParaRPr lang="ru-RU" sz="1662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15244" y="3145425"/>
            <a:ext cx="8427765" cy="1115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62" dirty="0"/>
          </a:p>
          <a:p>
            <a:endParaRPr lang="ru-RU" sz="1662" dirty="0" smtClean="0"/>
          </a:p>
          <a:p>
            <a:endParaRPr lang="ru-RU" sz="1662" dirty="0"/>
          </a:p>
          <a:p>
            <a:endParaRPr lang="ru-RU" sz="1662" dirty="0"/>
          </a:p>
        </p:txBody>
      </p:sp>
      <p:pic>
        <p:nvPicPr>
          <p:cNvPr id="5123" name="Picture 3" descr="C:\Users\NachNau.ACAD\Desktop\Kc3i47_5Ny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9629" y="4344309"/>
            <a:ext cx="2249922" cy="2249922"/>
          </a:xfrm>
          <a:prstGeom prst="rect">
            <a:avLst/>
          </a:prstGeom>
          <a:noFill/>
        </p:spPr>
      </p:pic>
      <p:pic>
        <p:nvPicPr>
          <p:cNvPr id="5124" name="Picture 4" descr="C:\Users\NachNau.ACAD\Desktop\hq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0146" y="4347645"/>
            <a:ext cx="2995447" cy="2246586"/>
          </a:xfrm>
          <a:prstGeom prst="rect">
            <a:avLst/>
          </a:prstGeom>
          <a:noFill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8777" y="4910506"/>
            <a:ext cx="1683273" cy="54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88319" y="4351436"/>
            <a:ext cx="2255682" cy="695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08481" y="5397265"/>
            <a:ext cx="1605657" cy="45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8182" y="5787914"/>
            <a:ext cx="1605656" cy="39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8616" y="6152796"/>
            <a:ext cx="2265384" cy="44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Объект 8"/>
          <p:cNvPicPr>
            <a:picLocks noGrp="1" noChangeAspect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4348251"/>
            <a:ext cx="1684974" cy="224598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88319" y="5025561"/>
            <a:ext cx="331683" cy="113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812318" y="5040113"/>
            <a:ext cx="331683" cy="113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871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188969" y="263769"/>
            <a:ext cx="9511439" cy="42203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defRPr/>
            </a:pPr>
            <a:endParaRPr lang="ru-RU" sz="1477" b="1" dirty="0">
              <a:solidFill>
                <a:srgbClr val="7430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300730"/>
            <a:ext cx="184731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662">
              <a:latin typeface="Segoe UI" pitchFamily="34" charset="0"/>
            </a:endParaRPr>
          </a:p>
        </p:txBody>
      </p:sp>
      <p:pic>
        <p:nvPicPr>
          <p:cNvPr id="21506" name="Picture 2" descr="D:\Документы Суров В.В\РАЗНОЕ\Баннеры НИР, 2018\Агро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1166" y="4679606"/>
            <a:ext cx="2552834" cy="1914625"/>
          </a:xfrm>
          <a:prstGeom prst="rect">
            <a:avLst/>
          </a:prstGeom>
          <a:noFill/>
        </p:spPr>
      </p:pic>
      <p:pic>
        <p:nvPicPr>
          <p:cNvPr id="21507" name="Picture 3" descr="C:\Users\NachNau.ACAD\Desktop\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2694" y="4679402"/>
            <a:ext cx="2789282" cy="1914829"/>
          </a:xfrm>
          <a:prstGeom prst="rect">
            <a:avLst/>
          </a:prstGeom>
          <a:noFill/>
        </p:spPr>
      </p:pic>
      <p:pic>
        <p:nvPicPr>
          <p:cNvPr id="21508" name="Picture 4" descr="D:\Документы Суров В.В\РАЗНОЕ\Баннеры НИР, 2018\Агро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1862" y="4679312"/>
            <a:ext cx="2553118" cy="1914919"/>
          </a:xfrm>
          <a:prstGeom prst="rect">
            <a:avLst/>
          </a:prstGeom>
          <a:noFill/>
        </p:spPr>
      </p:pic>
      <p:pic>
        <p:nvPicPr>
          <p:cNvPr id="21509" name="Picture 5" descr="D:\Документы\Фотографии\w69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68414"/>
            <a:ext cx="2565278" cy="1925817"/>
          </a:xfrm>
          <a:prstGeom prst="rect">
            <a:avLst/>
          </a:prstGeom>
          <a:noFill/>
        </p:spPr>
      </p:pic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188018" y="195666"/>
            <a:ext cx="9144000" cy="49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585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селекции, семеноводства и биотехнологий</a:t>
            </a:r>
            <a:endParaRPr lang="ru-RU" altLang="ru-RU" sz="2585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7584" y="1587874"/>
            <a:ext cx="8575229" cy="546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77" dirty="0"/>
              <a:t>Выигран грант президента РФ на </a:t>
            </a:r>
            <a:r>
              <a:rPr lang="ru-RU" sz="1477" dirty="0" smtClean="0"/>
              <a:t>для </a:t>
            </a:r>
            <a:r>
              <a:rPr lang="ru-RU" sz="1477" dirty="0"/>
              <a:t>государственной поддержки молодых российских ученых – докторов наук, </a:t>
            </a:r>
            <a:r>
              <a:rPr lang="ru-RU" sz="1477" dirty="0" smtClean="0"/>
              <a:t>2 </a:t>
            </a:r>
            <a:r>
              <a:rPr lang="ru-RU" sz="1477" dirty="0"/>
              <a:t>государственных научных </a:t>
            </a:r>
            <a:r>
              <a:rPr lang="ru-RU" sz="1477" dirty="0" smtClean="0"/>
              <a:t>гранта </a:t>
            </a:r>
            <a:r>
              <a:rPr lang="ru-RU" sz="1477" dirty="0"/>
              <a:t>Вологодской области</a:t>
            </a:r>
          </a:p>
        </p:txBody>
      </p:sp>
      <p:pic>
        <p:nvPicPr>
          <p:cNvPr id="1026" name="Picture 2" descr="C:\Users\NachNau.ACAD\Desktop\8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74930" y="1182831"/>
            <a:ext cx="1241838" cy="1241838"/>
          </a:xfrm>
          <a:prstGeom prst="rect">
            <a:avLst/>
          </a:prstGeom>
          <a:noFill/>
        </p:spPr>
      </p:pic>
      <p:pic>
        <p:nvPicPr>
          <p:cNvPr id="21" name="Picture 2" descr="C:\Users\NachNau.ACAD\Desktop\8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0302" y="2570254"/>
            <a:ext cx="1241838" cy="1241838"/>
          </a:xfrm>
          <a:prstGeom prst="rect">
            <a:avLst/>
          </a:prstGeom>
          <a:noFill/>
        </p:spPr>
      </p:pic>
      <p:pic>
        <p:nvPicPr>
          <p:cNvPr id="23" name="Picture 2" descr="C:\Users\NachNau.ACAD\Desktop\8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97164" y="3707835"/>
            <a:ext cx="1241838" cy="1241838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755576" y="4133655"/>
            <a:ext cx="8818987" cy="31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77" dirty="0"/>
              <a:t>Осуществляется </a:t>
            </a:r>
            <a:r>
              <a:rPr lang="ru-RU" sz="1477" dirty="0" smtClean="0"/>
              <a:t>безвирусное </a:t>
            </a:r>
            <a:r>
              <a:rPr lang="ru-RU" sz="1477" dirty="0"/>
              <a:t>семеноводство картофеля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827584" y="3568256"/>
            <a:ext cx="8584922" cy="546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77" dirty="0"/>
              <a:t>Разработаны, апробированы и запущены в производство комплексные удобрения для первичного семеноводства многолетних трав, льна-долгунца, картофеля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44526" y="2899876"/>
            <a:ext cx="8576442" cy="546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77" dirty="0"/>
              <a:t>Разработаны индикаторные показатели плодородия дерново-подзолистой почвы с целью прогнозирования, управления и поддержания продуктивности </a:t>
            </a:r>
            <a:r>
              <a:rPr lang="ru-RU" sz="1477" dirty="0" err="1" smtClean="0"/>
              <a:t>агроценозов</a:t>
            </a:r>
            <a:r>
              <a:rPr lang="ru-RU" sz="1477" dirty="0" smtClean="0"/>
              <a:t> (тема МСХ)</a:t>
            </a:r>
            <a:endParaRPr lang="ru-RU" sz="1477" dirty="0"/>
          </a:p>
        </p:txBody>
      </p:sp>
      <p:pic>
        <p:nvPicPr>
          <p:cNvPr id="29" name="Picture 2" descr="C:\Users\NachNau.ACAD\Desktop\8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57585" y="3171606"/>
            <a:ext cx="1241838" cy="1262067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785665" y="2226667"/>
            <a:ext cx="8363000" cy="546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77" dirty="0"/>
              <a:t>Победа аспиранта в конкурсе научных работ в области питания растений, проводимым международным институтом питания растений, получен грант</a:t>
            </a:r>
          </a:p>
        </p:txBody>
      </p:sp>
      <p:pic>
        <p:nvPicPr>
          <p:cNvPr id="22" name="Picture 2" descr="C:\Users\NachNau.ACAD\Desktop\8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54981" y="1968475"/>
            <a:ext cx="1203558" cy="12035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19616" y="919374"/>
            <a:ext cx="1947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2017-2019 гг. </a:t>
            </a:r>
          </a:p>
        </p:txBody>
      </p:sp>
    </p:spTree>
    <p:extLst>
      <p:ext uri="{BB962C8B-B14F-4D97-AF65-F5344CB8AC3E}">
        <p14:creationId xmlns:p14="http://schemas.microsoft.com/office/powerpoint/2010/main" val="206543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188969" y="263769"/>
            <a:ext cx="9511439" cy="42203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90000"/>
              </a:lnSpc>
              <a:defRPr/>
            </a:pPr>
            <a:endParaRPr lang="ru-RU" sz="1477" b="1" dirty="0">
              <a:solidFill>
                <a:srgbClr val="7430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300730"/>
            <a:ext cx="184731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662">
              <a:latin typeface="Segoe UI" pitchFamily="34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63602" y="354803"/>
            <a:ext cx="9144000" cy="49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585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прикладной биологии</a:t>
            </a:r>
            <a:endParaRPr lang="ru-RU" altLang="ru-RU" sz="2585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0657" y="1058272"/>
            <a:ext cx="8765627" cy="1498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2017-2019 гг.</a:t>
            </a:r>
          </a:p>
          <a:p>
            <a:endParaRPr lang="ru-RU" sz="1569" dirty="0" smtClean="0"/>
          </a:p>
          <a:p>
            <a:r>
              <a:rPr lang="ru-RU" sz="1569" dirty="0" smtClean="0"/>
              <a:t>   </a:t>
            </a:r>
            <a:r>
              <a:rPr lang="ru-RU" dirty="0" smtClean="0"/>
              <a:t>Выиграны 2 государственных научных гранта </a:t>
            </a:r>
            <a:r>
              <a:rPr lang="ru-RU" dirty="0"/>
              <a:t>Вологодской обл. и </a:t>
            </a:r>
            <a:r>
              <a:rPr lang="ru-RU" dirty="0" smtClean="0"/>
              <a:t>3 гранта РФФИ</a:t>
            </a:r>
          </a:p>
          <a:p>
            <a:endParaRPr lang="ru-RU" sz="1569" dirty="0"/>
          </a:p>
          <a:p>
            <a:r>
              <a:rPr lang="ru-RU" sz="1569" dirty="0" smtClean="0"/>
              <a:t>      </a:t>
            </a:r>
            <a:r>
              <a:rPr lang="ru-RU" dirty="0" smtClean="0"/>
              <a:t>Создан Центр обучения пастушьих собак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94967" y="2744005"/>
            <a:ext cx="83666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Создан </a:t>
            </a:r>
            <a:r>
              <a:rPr lang="ru-RU" dirty="0" smtClean="0"/>
              <a:t>и развивается региональный </a:t>
            </a:r>
            <a:r>
              <a:rPr lang="ru-RU" dirty="0" err="1" smtClean="0"/>
              <a:t>аквабиоцентр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94967" y="3760080"/>
            <a:ext cx="83666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Заложена </a:t>
            </a:r>
            <a:r>
              <a:rPr lang="ru-RU" dirty="0" smtClean="0"/>
              <a:t>пасека, </a:t>
            </a:r>
            <a:r>
              <a:rPr lang="ru-RU" smtClean="0"/>
              <a:t>формируется пчеловодческий центр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Завершается создание </a:t>
            </a:r>
            <a:r>
              <a:rPr lang="ru-RU" dirty="0" err="1" smtClean="0"/>
              <a:t>гемостатического</a:t>
            </a:r>
            <a:r>
              <a:rPr lang="ru-RU" dirty="0" smtClean="0"/>
              <a:t> препарата для животных</a:t>
            </a:r>
            <a:endParaRPr lang="ru-RU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2899" y="4809099"/>
            <a:ext cx="2421423" cy="180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0732" y="4775133"/>
            <a:ext cx="2233268" cy="181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" descr="C:\Users\NachNau.ACAD\Desktop\cell-1496385_19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30" y="1627794"/>
            <a:ext cx="355165" cy="354795"/>
          </a:xfrm>
          <a:prstGeom prst="rect">
            <a:avLst/>
          </a:prstGeom>
          <a:noFill/>
        </p:spPr>
      </p:pic>
      <p:pic>
        <p:nvPicPr>
          <p:cNvPr id="23" name="Picture 1" descr="C:\Users\NachNau.ACAD\Desktop\cell-1496385_19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265" y="2217822"/>
            <a:ext cx="349269" cy="348906"/>
          </a:xfrm>
          <a:prstGeom prst="rect">
            <a:avLst/>
          </a:prstGeom>
          <a:noFill/>
        </p:spPr>
      </p:pic>
      <p:pic>
        <p:nvPicPr>
          <p:cNvPr id="24" name="Picture 1" descr="C:\Users\NachNau.ACAD\Desktop\cell-1496385_19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265" y="3300612"/>
            <a:ext cx="360019" cy="359645"/>
          </a:xfrm>
          <a:prstGeom prst="rect">
            <a:avLst/>
          </a:prstGeom>
          <a:noFill/>
        </p:spPr>
      </p:pic>
      <p:pic>
        <p:nvPicPr>
          <p:cNvPr id="25" name="Picture 1" descr="C:\Users\NachNau.ACAD\Desktop\cell-1496385_19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47" y="3805007"/>
            <a:ext cx="358971" cy="358597"/>
          </a:xfrm>
          <a:prstGeom prst="rect">
            <a:avLst/>
          </a:prstGeom>
          <a:noFill/>
        </p:spPr>
      </p:pic>
      <p:pic>
        <p:nvPicPr>
          <p:cNvPr id="26" name="Picture 1" descr="C:\Users\NachNau.ACAD\Desktop\cell-1496385_19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09" y="4328167"/>
            <a:ext cx="360026" cy="359651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594967" y="3305648"/>
            <a:ext cx="83666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Создан и функционирует клинико-диагностический ветеринарный центр</a:t>
            </a:r>
          </a:p>
        </p:txBody>
      </p:sp>
      <p:pic>
        <p:nvPicPr>
          <p:cNvPr id="2050" name="Picture 2" descr="https://molochnoe.ru/resources/images/faculties/fac-vet/herding_dog_center/image001_mi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75" y="4816260"/>
            <a:ext cx="2275124" cy="179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" descr="C:\Users\NachNau.ACAD\Desktop\cell-1496385_19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265" y="2769855"/>
            <a:ext cx="349269" cy="348906"/>
          </a:xfrm>
          <a:prstGeom prst="rect">
            <a:avLst/>
          </a:prstGeom>
          <a:noFill/>
        </p:spPr>
      </p:pic>
      <p:pic>
        <p:nvPicPr>
          <p:cNvPr id="2052" name="Picture 4" descr="https://sun9-13.userapi.com/c205424/v205424232/61f3c/8FjQse1IB2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7" y="4834966"/>
            <a:ext cx="2101148" cy="176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275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NachNau.ACAD\Desktop\Без-имени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46" y="263325"/>
            <a:ext cx="9134298" cy="6330906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635705" y="2417425"/>
            <a:ext cx="6858000" cy="1011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defTabSz="8440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221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758850" y="3546537"/>
            <a:ext cx="7833709" cy="409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algn="ctr" defTabSz="844083" fontAlgn="base">
              <a:spcAft>
                <a:spcPct val="0"/>
              </a:spcAft>
              <a:defRPr/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2" name="Picture 4" descr="C:\Users\NachNau.ACAD\Desktop\logoti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" y="263326"/>
            <a:ext cx="1461894" cy="1461894"/>
          </a:xfrm>
          <a:prstGeom prst="rect">
            <a:avLst/>
          </a:prstGeom>
          <a:noFill/>
        </p:spPr>
      </p:pic>
      <p:pic>
        <p:nvPicPr>
          <p:cNvPr id="17413" name="Picture 5" descr="C:\Users\NachNau.ACAD\Desktop\gerb_vgmx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173727"/>
            <a:ext cx="1331640" cy="13316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15906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1172</TotalTime>
  <Words>313</Words>
  <Application>Microsoft Office PowerPoint</Application>
  <PresentationFormat>Экран (4:3)</PresentationFormat>
  <Paragraphs>50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Segoe UI</vt:lpstr>
      <vt:lpstr>Tahoma</vt:lpstr>
      <vt:lpstr>Wingdings</vt:lpstr>
      <vt:lpstr>Тема Office</vt:lpstr>
      <vt:lpstr>Разрез</vt:lpstr>
      <vt:lpstr>Image</vt:lpstr>
      <vt:lpstr>Министерство сельского хозяйства Российской Федерации  ФГБОУ ВО  «Вологодская государственная молочнохозяйственная академия имени Н.В. Верещагина»</vt:lpstr>
      <vt:lpstr>Структура центра</vt:lpstr>
      <vt:lpstr>Функции центра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NachNau</dc:creator>
  <cp:lastModifiedBy>Проректор по НИР</cp:lastModifiedBy>
  <cp:revision>41</cp:revision>
  <dcterms:created xsi:type="dcterms:W3CDTF">2019-02-25T08:27:57Z</dcterms:created>
  <dcterms:modified xsi:type="dcterms:W3CDTF">2020-02-27T11:29:54Z</dcterms:modified>
</cp:coreProperties>
</file>