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323" r:id="rId2"/>
    <p:sldId id="325" r:id="rId3"/>
    <p:sldId id="326" r:id="rId4"/>
    <p:sldId id="328" r:id="rId5"/>
    <p:sldId id="329" r:id="rId6"/>
    <p:sldId id="330" r:id="rId7"/>
    <p:sldId id="32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595" autoAdjust="0"/>
  </p:normalViewPr>
  <p:slideViewPr>
    <p:cSldViewPr>
      <p:cViewPr>
        <p:scale>
          <a:sx n="93" d="100"/>
          <a:sy n="93" d="100"/>
        </p:scale>
        <p:origin x="-60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C7DAA-D045-4DED-B7D0-3850A8183204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05558-B1AB-491E-96AD-DAAEE391E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41A759-0CA0-494E-9C56-669149DE3C19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C62D2-8924-45C4-AA31-6AF2396CED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AEC4E9-7B4E-41B4-88F9-83B1D35F1DCA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5F623-407D-4752-AA47-7AAF45AF1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BD0127-87F6-41E7-BBB9-2D0A040EC5AE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01308-CA0E-4BB8-82E5-95D3DBA3A3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0FC9D-B6AA-49A7-B394-06A902DB0522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6AC56-0630-468D-8AC0-40864E29A9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640035-1D37-4A1D-9588-B4850D8E2165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E820559A-1375-46F9-B260-971B8267D7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BCCF9B-0D2C-4C31-807D-EB399C8DE208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3D5C2-1A50-401C-A0F7-8491851DC3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02B289-FA8B-4FD9-A290-38E542612888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89EA15-6C46-4634-8322-439D2F771C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78A4C-A746-49FD-9442-0CC1915BA48F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78D596-1150-447F-B30D-F2B8BC7228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A030F5-0EA0-4E4C-A34D-A873769E1C23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CBE1DA-5DCB-4054-89AC-86BBCF9EB9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B79EFD-4DB0-40FF-BB1D-6037E0E5A122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F63247-A93A-44BC-8987-432E685D93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2261A4-4213-4003-BFB7-7BF3ECCAFF32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91FB7-CF24-4107-9716-F8CD060560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B737139-2CB9-46EC-988F-A5B4808C705B}" type="datetimeFigureOut">
              <a:rPr lang="ru-RU" smtClean="0"/>
              <a:pPr>
                <a:defRPr/>
              </a:pPr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D6C5541-06E1-4D66-A994-BC8D9069DE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229600" cy="30003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</a:t>
            </a:r>
            <a:r>
              <a:rPr lang="ru-RU" sz="3200" dirty="0" smtClean="0"/>
              <a:t>нбридинг  в молочном скотоводстве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>и в Вологодской </a:t>
            </a:r>
            <a:r>
              <a:rPr lang="ru-RU" sz="2400" dirty="0" smtClean="0"/>
              <a:t>области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6561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Докладчик: </a:t>
            </a:r>
          </a:p>
          <a:p>
            <a:r>
              <a:rPr lang="ru-RU" sz="2000" dirty="0" smtClean="0"/>
              <a:t>Главный зоотехник </a:t>
            </a:r>
          </a:p>
          <a:p>
            <a:r>
              <a:rPr lang="ru-RU" sz="2000" dirty="0" smtClean="0"/>
              <a:t>ОАО «</a:t>
            </a:r>
            <a:r>
              <a:rPr lang="ru-RU" sz="2000" dirty="0" err="1" smtClean="0"/>
              <a:t>Племпредприятие</a:t>
            </a:r>
            <a:r>
              <a:rPr lang="ru-RU" sz="2000" dirty="0" smtClean="0"/>
              <a:t> «Вологодское»</a:t>
            </a:r>
          </a:p>
          <a:p>
            <a:r>
              <a:rPr lang="ru-RU" sz="2000" dirty="0" smtClean="0"/>
              <a:t>Шабанова Лариса </a:t>
            </a:r>
            <a:r>
              <a:rPr lang="ru-RU" sz="2000" dirty="0" err="1" smtClean="0"/>
              <a:t>Лолиевна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err="1" smtClean="0"/>
              <a:t>Ибридинг</a:t>
            </a:r>
            <a:r>
              <a:rPr lang="ru-RU" sz="2700" dirty="0" smtClean="0"/>
              <a:t> в канадском молочном скотоводстве по года в разрезе пород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6131" y="1600200"/>
            <a:ext cx="6951737" cy="47085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Возрастание </a:t>
            </a:r>
            <a:r>
              <a:rPr lang="ru-RU" dirty="0" err="1" smtClean="0"/>
              <a:t>ибридинга</a:t>
            </a:r>
            <a:r>
              <a:rPr lang="ru-RU" dirty="0" smtClean="0"/>
              <a:t> по годам по Голштинской породе</a:t>
            </a:r>
            <a:endParaRPr lang="ru-RU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8238" y="1600200"/>
            <a:ext cx="7007523" cy="47085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степени инбридинга по таблице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628800"/>
          <a:ext cx="8820474" cy="477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2431"/>
                <a:gridCol w="535286"/>
                <a:gridCol w="387865"/>
                <a:gridCol w="229559"/>
                <a:gridCol w="848960"/>
                <a:gridCol w="848960"/>
                <a:gridCol w="694603"/>
                <a:gridCol w="771781"/>
                <a:gridCol w="771781"/>
                <a:gridCol w="645525"/>
                <a:gridCol w="126257"/>
                <a:gridCol w="675604"/>
                <a:gridCol w="801862"/>
              </a:tblGrid>
              <a:tr h="367605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Ряд родословной, в которой находится общий предок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Степень</a:t>
                      </a:r>
                    </a:p>
                  </a:txBody>
                  <a:tcPr marL="9525" marR="9525" marT="9525" marB="0" anchor="b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900" b="1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Ряд родословной </a:t>
                      </a:r>
                      <a:r>
                        <a:rPr lang="ru-RU" sz="1400" b="1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ОТЦА</a:t>
                      </a:r>
                    </a:p>
                  </a:txBody>
                  <a:tcPr marL="9525" marR="9525" marT="9525" marB="0" anchor="b"/>
                </a:tc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Ряд родословной МАТЕРИ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7744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инбридинга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II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III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VII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VIII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IX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12,50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6.25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3.12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0,39</a:t>
                      </a:r>
                    </a:p>
                  </a:txBody>
                  <a:tcPr marL="9525" marR="9525" marT="9525" marB="0" anchor="b"/>
                </a:tc>
              </a:tr>
              <a:tr h="4956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Кровосмешение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25.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12.50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6.25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3.12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0,10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III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12.50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6.25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3.12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9525" marR="9525" marT="9525" marB="0" anchor="b"/>
                </a:tc>
              </a:tr>
              <a:tr h="4956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7030A0"/>
                          </a:solidFill>
                          <a:latin typeface="Calibri"/>
                        </a:rPr>
                        <a:t>Близкий(тесный)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IV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6.25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3.12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0.05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7030A0"/>
                          </a:solidFill>
                          <a:latin typeface="Arial"/>
                        </a:rPr>
                        <a:t>3.12</a:t>
                      </a:r>
                      <a:endParaRPr lang="ru-RU" sz="1400" b="0" i="0" u="none" strike="noStrike" dirty="0">
                        <a:solidFill>
                          <a:srgbClr val="7030A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0.05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Умеренный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1.56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0.05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0.013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VII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B050"/>
                          </a:solidFill>
                          <a:latin typeface="Arial"/>
                        </a:rPr>
                        <a:t>0.78</a:t>
                      </a:r>
                      <a:endParaRPr lang="ru-RU" sz="1400" b="0" i="0" u="none" strike="noStrike" dirty="0">
                        <a:solidFill>
                          <a:srgbClr val="00B05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0.05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0.013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5E533D"/>
                          </a:solidFill>
                          <a:latin typeface="Arial"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Отдаленный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VIII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0.39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900" b="0" i="0" u="none" strike="noStrike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0.20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0.10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5E533D"/>
                          </a:solidFill>
                          <a:latin typeface="Arial"/>
                        </a:rPr>
                        <a:t>0.05</a:t>
                      </a:r>
                      <a:endParaRPr lang="ru-RU" sz="1400" b="0" i="0" u="none" strike="noStrike" dirty="0">
                        <a:solidFill>
                          <a:srgbClr val="5E533D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0.006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5E533D"/>
                          </a:solidFill>
                          <a:latin typeface="Arial"/>
                        </a:rPr>
                        <a:t>0.003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6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IX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Если инбридинг сложный, то степень его определяется суммой </a:t>
            </a:r>
            <a:r>
              <a:rPr lang="ru-RU" sz="4400" dirty="0" smtClean="0"/>
              <a:t>коэффициентов инбридинга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dirty="0" smtClean="0"/>
              <a:t>И</a:t>
            </a:r>
            <a:r>
              <a:rPr lang="ru-RU" dirty="0" smtClean="0"/>
              <a:t>нбридинг по хозяйствам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1090384"/>
                <a:gridCol w="1213872"/>
                <a:gridCol w="1255008"/>
                <a:gridCol w="1193264"/>
                <a:gridCol w="1224136"/>
                <a:gridCol w="874440"/>
              </a:tblGrid>
              <a:tr h="320040">
                <a:tc>
                  <a:txBody>
                    <a:bodyPr/>
                    <a:lstStyle/>
                    <a:p>
                      <a:r>
                        <a:rPr lang="ru-RU" dirty="0" smtClean="0"/>
                        <a:t>Хозяйство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всего маточного поголовья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Кровосмешение, гол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Близкий, </a:t>
                      </a:r>
                    </a:p>
                    <a:p>
                      <a:r>
                        <a:rPr lang="ru-RU" sz="1400" dirty="0" smtClean="0"/>
                        <a:t>Гол.</a:t>
                      </a:r>
                    </a:p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Умеренный, </a:t>
                      </a:r>
                    </a:p>
                    <a:p>
                      <a:r>
                        <a:rPr lang="ru-RU" sz="1400" dirty="0" smtClean="0"/>
                        <a:t>гол.</a:t>
                      </a:r>
                    </a:p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Отдаленный</a:t>
                      </a:r>
                    </a:p>
                    <a:p>
                      <a:r>
                        <a:rPr lang="ru-RU" sz="1400" dirty="0" smtClean="0"/>
                        <a:t>гол.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Всего, гол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%1,2,3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1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2092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общего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(%)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22,9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6,1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5,4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</a:t>
                      </a:r>
                      <a:r>
                        <a:rPr lang="ru-RU" dirty="0" smtClean="0"/>
                        <a:t>2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smtClean="0"/>
                        <a:t>от общего</a:t>
                      </a:r>
                      <a:r>
                        <a:rPr lang="ru-RU" sz="1400" baseline="0" smtClean="0"/>
                        <a:t> </a:t>
                      </a:r>
                      <a:r>
                        <a:rPr lang="ru-RU" sz="1400" smtClean="0"/>
                        <a:t>(%)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28,8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0,5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0,7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4,9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6,1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</a:t>
                      </a:r>
                      <a:r>
                        <a:rPr lang="ru-RU" dirty="0" smtClean="0"/>
                        <a:t>3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746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общего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(%)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5,2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5,3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Хозяйство </a:t>
                      </a:r>
                      <a:r>
                        <a:rPr lang="ru-RU" dirty="0" smtClean="0"/>
                        <a:t>4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1999</a:t>
                      </a:r>
                      <a:endParaRPr lang="ru-RU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общего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(%)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64,0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4,5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20,7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25,3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ru-RU" dirty="0" smtClean="0"/>
                        <a:t>Хозяйство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2077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274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1283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1611</a:t>
                      </a: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от общего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(%)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77,5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0,1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2,4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13,2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61,7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15,7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136___05\IMG_68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6936112" cy="53469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5589240"/>
            <a:ext cx="42484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Интерес  № 34   А1Б2  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ПЗ «Аврора» Вологодская область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1416</TotalTime>
  <Words>288</Words>
  <Application>Microsoft Office PowerPoint</Application>
  <PresentationFormat>Экран (4:3)</PresentationFormat>
  <Paragraphs>213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Инбридинг  в молочном скотоводстве   и в Вологодской области </vt:lpstr>
      <vt:lpstr>Ибридинг в канадском молочном скотоводстве по года в разрезе пород  </vt:lpstr>
      <vt:lpstr>Возрастание ибридинга по годам по Голштинской породе</vt:lpstr>
      <vt:lpstr>Определение степени инбридинга по таблице</vt:lpstr>
      <vt:lpstr>Слайд 5</vt:lpstr>
      <vt:lpstr>Инбридинг по хозяйствам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153</cp:revision>
  <dcterms:modified xsi:type="dcterms:W3CDTF">2020-02-28T10:16:34Z</dcterms:modified>
</cp:coreProperties>
</file>