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7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681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87498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3073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799330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8382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757033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0460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461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090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8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855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32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937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390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1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860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40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AD347D-5ACD-4C99-B74B-A9C85AD731AF}" type="datetimeFigureOut">
              <a:rPr lang="en-US" smtClean="0"/>
              <a:pPr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8884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10077004" cy="19432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ФГБНУ ФНЦ ВИЖ имени академика л.к.эрнста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600" dirty="0" smtClean="0"/>
              <a:t>Эффективность формирования селекционной группы отцов быков на разных уровнях управления палево-пестрой популяции молочного скота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9980" y="3009385"/>
            <a:ext cx="11196622" cy="3407891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2900" dirty="0" smtClean="0"/>
              <a:t>                                                                       </a:t>
            </a:r>
            <a:r>
              <a:rPr lang="ru-RU" sz="4200" dirty="0" smtClean="0"/>
              <a:t>Докладчик: </a:t>
            </a:r>
            <a:r>
              <a:rPr lang="ru-RU" sz="4200" b="1" dirty="0" smtClean="0"/>
              <a:t>С.Н. Харитонов</a:t>
            </a:r>
            <a:r>
              <a:rPr lang="ru-RU" sz="4200" dirty="0" smtClean="0"/>
              <a:t>, </a:t>
            </a:r>
          </a:p>
          <a:p>
            <a:pPr algn="l"/>
            <a:r>
              <a:rPr lang="ru-RU" sz="4200" dirty="0" smtClean="0"/>
              <a:t>                                                                            в.н.с., ВИЖ им. Л.К. Эрнст</a:t>
            </a:r>
          </a:p>
          <a:p>
            <a:pPr algn="l"/>
            <a:r>
              <a:rPr lang="ru-RU" sz="4200" dirty="0"/>
              <a:t> </a:t>
            </a:r>
            <a:r>
              <a:rPr lang="ru-RU" sz="4200" dirty="0" smtClean="0"/>
              <a:t>                                                 Содокладчики: А.А. Сермягин, Е.Е. Мельникова,</a:t>
            </a:r>
          </a:p>
          <a:p>
            <a:pPr algn="just"/>
            <a:r>
              <a:rPr lang="ru-RU" sz="4200" dirty="0"/>
              <a:t> </a:t>
            </a:r>
            <a:r>
              <a:rPr lang="ru-RU" sz="4200" dirty="0" smtClean="0"/>
              <a:t>                                                                                  Л.П. Игнатьева, О.Ю, Осадчая</a:t>
            </a:r>
          </a:p>
          <a:p>
            <a:pPr algn="just"/>
            <a:r>
              <a:rPr lang="ru-RU" sz="4200" dirty="0"/>
              <a:t> </a:t>
            </a:r>
            <a:r>
              <a:rPr lang="ru-RU" sz="4200" dirty="0" smtClean="0"/>
              <a:t>                                                                                  (все – ВИЖ им. Л.К.Эрнста),</a:t>
            </a:r>
          </a:p>
          <a:p>
            <a:pPr algn="just"/>
            <a:r>
              <a:rPr lang="ru-RU" sz="4200" dirty="0"/>
              <a:t> </a:t>
            </a:r>
            <a:r>
              <a:rPr lang="ru-RU" sz="4200" dirty="0" smtClean="0"/>
              <a:t>                                                                                   Н.С. Алтухова </a:t>
            </a:r>
          </a:p>
          <a:p>
            <a:pPr algn="just"/>
            <a:r>
              <a:rPr lang="ru-RU" sz="4200" dirty="0"/>
              <a:t> </a:t>
            </a:r>
            <a:r>
              <a:rPr lang="ru-RU" sz="4200" dirty="0" smtClean="0"/>
              <a:t>                                                                                   (РГАУ-МСХА имени </a:t>
            </a:r>
            <a:r>
              <a:rPr lang="ru-RU" sz="4200" dirty="0" err="1" smtClean="0"/>
              <a:t>К.А.Тимирязева</a:t>
            </a:r>
            <a:r>
              <a:rPr lang="ru-RU" sz="4200" dirty="0" smtClean="0"/>
              <a:t>)</a:t>
            </a:r>
          </a:p>
          <a:p>
            <a:pPr algn="just"/>
            <a:endParaRPr lang="ru-RU" sz="4200" dirty="0" smtClean="0"/>
          </a:p>
          <a:p>
            <a:pPr algn="ctr"/>
            <a:r>
              <a:rPr lang="ru-RU" sz="4200" b="1" dirty="0" smtClean="0"/>
              <a:t>г. Вологда, 28 февраля 2020 года</a:t>
            </a:r>
            <a:endParaRPr lang="ru-RU" sz="4200" b="1" dirty="0"/>
          </a:p>
        </p:txBody>
      </p:sp>
    </p:spTree>
    <p:extLst>
      <p:ext uri="{BB962C8B-B14F-4D97-AF65-F5344CB8AC3E}">
        <p14:creationId xmlns:p14="http://schemas.microsoft.com/office/powerpoint/2010/main" val="337890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99" y="321275"/>
            <a:ext cx="9875520" cy="593124"/>
          </a:xfrm>
        </p:spPr>
        <p:txBody>
          <a:bodyPr>
            <a:noAutofit/>
          </a:bodyPr>
          <a:lstStyle/>
          <a:p>
            <a:pPr algn="ctr"/>
            <a:r>
              <a:rPr lang="ru-RU" sz="2000" cap="none" dirty="0" smtClean="0"/>
              <a:t>Десять лучших производителей (с наивысшим селекционным индексом) в популяции палево-пестрого скота</a:t>
            </a:r>
            <a:endParaRPr lang="ru-RU" sz="2000" cap="none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65331"/>
              </p:ext>
            </p:extLst>
          </p:nvPr>
        </p:nvGraphicFramePr>
        <p:xfrm>
          <a:off x="243220" y="978245"/>
          <a:ext cx="11676934" cy="5636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2012"/>
                <a:gridCol w="1845276"/>
                <a:gridCol w="906162"/>
                <a:gridCol w="1507525"/>
                <a:gridCol w="1482810"/>
                <a:gridCol w="1466336"/>
                <a:gridCol w="1441621"/>
                <a:gridCol w="1565192"/>
              </a:tblGrid>
              <a:tr h="329624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Индентифи-кационный номер</a:t>
                      </a:r>
                      <a:endParaRPr lang="ru-RU" sz="1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Порода, </a:t>
                      </a:r>
                      <a:r>
                        <a:rPr lang="ru-RU" sz="1400" i="1" dirty="0" smtClean="0"/>
                        <a:t>п</a:t>
                      </a:r>
                      <a:r>
                        <a:rPr lang="ru-RU" sz="1400" dirty="0" smtClean="0"/>
                        <a:t> (гол.)</a:t>
                      </a:r>
                      <a:endParaRPr lang="ru-RU" sz="14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ПЦ (</a:t>
                      </a:r>
                      <a:r>
                        <a:rPr lang="en-US" sz="1400" dirty="0" smtClean="0"/>
                        <a:t>BLUP) </a:t>
                      </a:r>
                      <a:r>
                        <a:rPr lang="ru-RU" sz="1400" dirty="0" smtClean="0"/>
                        <a:t>по признаку:</a:t>
                      </a:r>
                      <a:endParaRPr lang="ru-RU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Селекционный индекс</a:t>
                      </a:r>
                      <a:endParaRPr lang="ru-RU" sz="1400" dirty="0"/>
                    </a:p>
                  </a:txBody>
                  <a:tcPr anchor="ctr"/>
                </a:tc>
              </a:tr>
              <a:tr h="80603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Удой, кг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Содержание жира в молоке, %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молочного жира, кг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Содержание белка в молоке, %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 молочного белка, кг</a:t>
                      </a:r>
                      <a:endParaRPr lang="ru-RU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813516428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Симмент. (95)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+1326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+0,10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+58,6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+43,4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+847,7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421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Кр.-пестр. (100)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+1410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+59,4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+42,9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+867,8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5925716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Кр.-пестр. (60)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+1483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-0,13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+52,9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+47,1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+743,7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1529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Симмент. (48)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+1096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+44,1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+36,1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+658,5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934514217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Симмент. (91)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+1014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+0,07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+43,5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+32,5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+650,1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679855609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Симмент. (207)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+745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+0,20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+40,1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+22,3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+618,0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932878729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Симмент. (50)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+1021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+40,6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+0,02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+34,0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+608,6</a:t>
                      </a:r>
                      <a:endParaRPr lang="ru-RU" sz="1400" dirty="0"/>
                    </a:p>
                  </a:txBody>
                  <a:tcPr anchor="ctr"/>
                </a:tc>
              </a:tr>
              <a:tr h="5282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1138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Кр.-пестр. + симмент. (55)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+1113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+41,8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+33,3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+592,3</a:t>
                      </a:r>
                      <a:endParaRPr lang="ru-RU" sz="1400" dirty="0"/>
                    </a:p>
                  </a:txBody>
                  <a:tcPr anchor="ctr"/>
                </a:tc>
              </a:tr>
              <a:tr h="43057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9017961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Кр.-пестр. (53)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+1273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-0,017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+42,1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-0,07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+38,5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+575,0</a:t>
                      </a:r>
                      <a:endParaRPr lang="ru-RU" sz="1400" dirty="0"/>
                    </a:p>
                  </a:txBody>
                  <a:tcPr anchor="ctr"/>
                </a:tc>
              </a:tr>
              <a:tr h="5282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7788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Кр.-пестр. + симмент. (125)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+991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-0,03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+40,2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-0,06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+29,5</a:t>
                      </a:r>
                      <a:endParaRPr lang="ru-RU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+565,6</a:t>
                      </a:r>
                      <a:endParaRPr lang="ru-RU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622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4607" y="91544"/>
            <a:ext cx="9966960" cy="158897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35" y="2275005"/>
            <a:ext cx="6367849" cy="431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46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3" y="327224"/>
            <a:ext cx="11656069" cy="1507067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Цель работы</a:t>
            </a:r>
            <a:r>
              <a:rPr lang="ru-RU" sz="2400" b="1" dirty="0" smtClean="0"/>
              <a:t>:</a:t>
            </a:r>
            <a:r>
              <a:rPr lang="ru-RU" sz="2400" dirty="0" smtClean="0"/>
              <a:t> </a:t>
            </a:r>
            <a:r>
              <a:rPr lang="ru-RU" sz="2400" cap="none" dirty="0" smtClean="0"/>
              <a:t>Оценить значения селекционно-генетических параметров молочной продуктивности коров в популяции палево-пестрого скота в российской федерации, а также ее составляющих – симментальской и красно-пестрой породах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373" y="1900881"/>
            <a:ext cx="11442356" cy="4483443"/>
          </a:xfrm>
        </p:spPr>
        <p:txBody>
          <a:bodyPr>
            <a:normAutofit fontScale="85000" lnSpcReduction="20000"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b="1" dirty="0" smtClean="0"/>
              <a:t>Задачи исследования:</a:t>
            </a:r>
          </a:p>
          <a:p>
            <a:pPr marL="502920" indent="-457200">
              <a:spcBef>
                <a:spcPts val="0"/>
              </a:spcBef>
              <a:buAutoNum type="arabicPeriod"/>
            </a:pPr>
            <a:r>
              <a:rPr lang="ru-RU" b="1" dirty="0" smtClean="0"/>
              <a:t>Собрать репрезентативный набор данных для анализа (информационная база данных, «СЕЛЭКС», разработчик – «Плинор».);</a:t>
            </a:r>
          </a:p>
          <a:p>
            <a:pPr marL="502920" indent="-457200">
              <a:spcBef>
                <a:spcPts val="0"/>
              </a:spcBef>
              <a:buAutoNum type="arabicPeriod"/>
            </a:pPr>
            <a:r>
              <a:rPr lang="ru-RU" b="1" dirty="0" smtClean="0"/>
              <a:t>Провести анализ собранной информации и сформировать массив для исследований;</a:t>
            </a:r>
          </a:p>
          <a:p>
            <a:pPr marL="502920" indent="-457200">
              <a:spcBef>
                <a:spcPts val="0"/>
              </a:spcBef>
              <a:buAutoNum type="arabicPeriod"/>
            </a:pPr>
            <a:r>
              <a:rPr lang="ru-RU" b="1" dirty="0" smtClean="0"/>
              <a:t>Оценить значение селекционно-генетических параметров (коэффициенты наследуемости, фенотипические и генетические вариансы и ковариансы, фенотипические и генетические корреляции между признаками ) на разных уровнях управления: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/>
              <a:t>совокупной популяции палево-пестрого скота;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/>
              <a:t>симментальской породы;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/>
              <a:t>красно-пестрой породы;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b="1" dirty="0" smtClean="0"/>
              <a:t>4. Разработать оптимальное уравнение модели </a:t>
            </a:r>
            <a:r>
              <a:rPr lang="en-US" b="1" dirty="0" smtClean="0"/>
              <a:t>BLUP </a:t>
            </a:r>
            <a:r>
              <a:rPr lang="ru-RU" b="1" dirty="0" smtClean="0"/>
              <a:t>для оценки (прогноза) племенной ценности животных по молочной продуктивности (отдельные показатели) в исследуемой популяции;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b="1" dirty="0" smtClean="0"/>
              <a:t>5. Оценить быков-производителей по молочной продуктивности дочерей (оптимальное уравнение модели </a:t>
            </a:r>
            <a:r>
              <a:rPr lang="en-US" b="1" dirty="0" smtClean="0"/>
              <a:t>BLUP</a:t>
            </a:r>
            <a:r>
              <a:rPr lang="ru-RU" b="1" dirty="0" smtClean="0"/>
              <a:t>) на рассматриваемых уровнях управления;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b="1" dirty="0" smtClean="0"/>
              <a:t>6. Построить уравнение селекционных индексов племенной ценности быков по комплексу показателей молочной продуктивности дочерей на разных уровнях управления;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b="1" dirty="0" smtClean="0"/>
              <a:t>7. Провести анализ полученных результатов.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246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387178"/>
            <a:ext cx="9875520" cy="5189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Материал исследований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0659" y="1037968"/>
            <a:ext cx="5461687" cy="5511113"/>
          </a:xfrm>
        </p:spPr>
        <p:txBody>
          <a:bodyPr>
            <a:normAutofit fontScale="85000" lnSpcReduction="10000"/>
          </a:bodyPr>
          <a:lstStyle/>
          <a:p>
            <a:pPr marL="45720" indent="0">
              <a:spcBef>
                <a:spcPts val="0"/>
              </a:spcBef>
              <a:buNone/>
            </a:pPr>
            <a:r>
              <a:rPr lang="ru-RU" u="sng" dirty="0" smtClean="0"/>
              <a:t>Популяция:</a:t>
            </a:r>
            <a:r>
              <a:rPr lang="ru-RU" dirty="0" smtClean="0"/>
              <a:t> палево-пестрый скот (симментальская и красно-пестрая породы)</a:t>
            </a:r>
          </a:p>
          <a:p>
            <a:pPr marL="45720" indent="0">
              <a:spcBef>
                <a:spcPts val="0"/>
              </a:spcBef>
              <a:buNone/>
            </a:pPr>
            <a:endParaRPr lang="ru-RU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ru-RU" u="sng" dirty="0" smtClean="0"/>
              <a:t>Регионы (5): 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Воронежская область (43459 записей);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Курская область (2620 записей);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Орловская область (5230 записей);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Белгородская область (15275 записей);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Республика Алтай (5810 записей).</a:t>
            </a:r>
          </a:p>
          <a:p>
            <a:pPr marL="45720" indent="0">
              <a:spcBef>
                <a:spcPts val="0"/>
              </a:spcBef>
              <a:buNone/>
            </a:pPr>
            <a:endParaRPr lang="ru-RU" dirty="0" smtClean="0"/>
          </a:p>
          <a:p>
            <a:pPr marL="45720" indent="0">
              <a:spcBef>
                <a:spcPts val="0"/>
              </a:spcBef>
              <a:buNone/>
            </a:pPr>
            <a:r>
              <a:rPr lang="ru-RU" u="sng" dirty="0" smtClean="0"/>
              <a:t>Исходный информационный ресурс</a:t>
            </a:r>
            <a:r>
              <a:rPr lang="ru-RU" dirty="0" smtClean="0"/>
              <a:t>: база данных СЕЛЭКС (разработка Плинор):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- общее поголовье первотелок (БД) – 79472 записей (симментальская – 22790, красно-пестрая – 56682);</a:t>
            </a:r>
          </a:p>
          <a:p>
            <a:pPr marL="45720" indent="0">
              <a:spcBef>
                <a:spcPts val="0"/>
              </a:spcBef>
              <a:buNone/>
            </a:pPr>
            <a:r>
              <a:rPr lang="ru-RU" dirty="0" smtClean="0"/>
              <a:t>- массив данных для исследований – 72394 записей (симментальская – 21078, красно-пестрая – 51316 записей).</a:t>
            </a:r>
          </a:p>
          <a:p>
            <a:pPr marL="45720" indent="0">
              <a:spcBef>
                <a:spcPts val="0"/>
              </a:spcBef>
              <a:buNone/>
            </a:pP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83194864"/>
              </p:ext>
            </p:extLst>
          </p:nvPr>
        </p:nvGraphicFramePr>
        <p:xfrm>
          <a:off x="5601730" y="1837040"/>
          <a:ext cx="6281489" cy="4368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6917"/>
                <a:gridCol w="757296"/>
                <a:gridCol w="119344"/>
                <a:gridCol w="1041983"/>
                <a:gridCol w="1041983"/>
                <a:gridCol w="1041983"/>
                <a:gridCol w="1041983"/>
              </a:tblGrid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Параметры 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Удой, кг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жира в молоке,</a:t>
                      </a:r>
                      <a:r>
                        <a:rPr lang="ru-RU" sz="1200" baseline="0" dirty="0" smtClean="0"/>
                        <a:t> %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Выход молочного жира, кг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белка в молоке,</a:t>
                      </a:r>
                      <a:r>
                        <a:rPr lang="ru-RU" sz="1200" baseline="0" dirty="0" smtClean="0"/>
                        <a:t> %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Выход молочного белка, кг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 gridSpan="7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Палево-пестрый скот (в целом)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Средняя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5530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3,85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212,7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3,19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178,1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Стандартное отклонение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1481,9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0,27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56,9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0,14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50,0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 gridSpan="7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Симментальская порода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Средняя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4878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3,94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192,5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3,17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162,4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Стандартное отклонение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1312,9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0,26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54,2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0,15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44,3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 gridSpan="7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Красно-пестрая порода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Средняя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5561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3,81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211,6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3,20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183,3</a:t>
                      </a:r>
                      <a:endParaRPr lang="ru-RU" sz="1200" dirty="0"/>
                    </a:p>
                  </a:txBody>
                  <a:tcPr anchor="ctr"/>
                </a:tc>
              </a:tr>
              <a:tr h="39287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Стандартное отклонение</a:t>
                      </a:r>
                      <a:endParaRPr lang="ru-RU" sz="12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1509,0</a:t>
                      </a:r>
                      <a:endParaRPr lang="ru-RU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0,26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57,7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0,14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50,8</a:t>
                      </a:r>
                      <a:endParaRPr lang="ru-RU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601730" y="1067599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dirty="0" smtClean="0">
                <a:solidFill>
                  <a:schemeClr val="bg2">
                    <a:lumMod val="50000"/>
                  </a:schemeClr>
                </a:solidFill>
                <a:ea typeface="+mj-ea"/>
                <a:cs typeface="+mj-cs"/>
              </a:rPr>
              <a:t>Средние фенотипические показатели молочной продуктивности</a:t>
            </a:r>
            <a:endParaRPr lang="ru-RU" sz="2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2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288325"/>
            <a:ext cx="9875520" cy="46955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Методика исследований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80086" y="840258"/>
                <a:ext cx="5617794" cy="5321643"/>
              </a:xfrm>
            </p:spPr>
            <p:txBody>
              <a:bodyPr>
                <a:normAutofit fontScale="55000" lnSpcReduction="20000"/>
              </a:bodyPr>
              <a:lstStyle/>
              <a:p>
                <a:pPr marL="0" indent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2400" u="sng" dirty="0" smtClean="0">
                    <a:solidFill>
                      <a:schemeClr val="tx1">
                        <a:lumMod val="95000"/>
                      </a:schemeClr>
                    </a:solidFill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Уравнения моделей оценки: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𝐻𝑌𝑆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 smtClean="0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𝐻𝑌𝑆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𝐻𝑌𝑆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bSup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𝐿𝑝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𝑦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𝐻𝑌𝑆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𝐴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𝑒</m:t>
                      </m:r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результирующий показатель продуктивности;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популяционная константа;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HYS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фиксированный эффект «стадо-год-сезон»;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возраст (мес.) 1-го отела;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2400" i="1" baseline="-250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коэффициент линейной регрессии «результирующий показатель» на «возраст 1-го отела»;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Lp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продолжительность (дни) лактации;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 sz="24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ru-RU" sz="24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  <m:sup>
                        <m:r>
                          <a:rPr lang="ru-RU" sz="24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коэффициент квадратичной регрессии «результирующий показатель» на «продолжительность лактации»;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2400" i="1" baseline="-250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US" sz="2400" baseline="-250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сервис-период (дни);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2400" i="1" baseline="-250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– коэффициент линейной регрессии «результирующий показатель» на «сервис-период»;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рандомизированный эффект «отец-производитель»;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2400" i="1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рандомизированный остаточный эффект модели</a:t>
                </a:r>
                <a:r>
                  <a:rPr lang="ru-RU" sz="2400" dirty="0" smtClean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r>
                  <a:rPr lang="ru-RU" sz="2400" u="sng" dirty="0" smtClean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Решение </a:t>
                </a:r>
                <a:r>
                  <a:rPr lang="ru-RU" sz="2400" u="sng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уравнения (матричная форма</a:t>
                </a:r>
                <a:r>
                  <a:rPr lang="ru-RU" sz="2400" u="sng" dirty="0" smtClean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):</a:t>
                </a:r>
                <a:endParaRPr lang="en-US" sz="1800" dirty="0" smtClean="0">
                  <a:solidFill>
                    <a:schemeClr val="tx1">
                      <a:lumMod val="9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̂"/>
                                    <m:ctrlP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acc>
                                  <m:accPr>
                                    <m:chr m:val="̃"/>
                                    <m:ctrlP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𝑢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ru-RU" sz="2400" i="1">
                                      <a:solidFill>
                                        <a:schemeClr val="tx1">
                                          <a:lumMod val="95000"/>
                                        </a:schemeClr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</m:e>
                                  <m:e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𝑋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𝑍</m:t>
                                        </m:r>
                                      </m:e>
                                      <m:sup>
                                        <m: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𝑍</m:t>
                                    </m:r>
                                    <m:r>
                                      <a:rPr lang="ru-RU" sz="2400" i="1">
                                        <a:solidFill>
                                          <a:schemeClr val="tx1">
                                            <a:lumMod val="95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𝐼</m:t>
                                        </m:r>
                                      </m:e>
                                      <m:sub>
                                        <m:r>
                                          <a:rPr lang="ru-RU" sz="2400" i="1">
                                            <a:solidFill>
                                              <a:schemeClr val="tx1">
                                                <a:lumMod val="95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m:t>𝛾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</m:e>
                        <m:sup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−</m:t>
                          </m:r>
                        </m:sup>
                      </m:sSup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∙ </m:t>
                      </m:r>
                      <m:d>
                        <m:dPr>
                          <m:begChr m:val="["/>
                          <m:endChr m:val="]"/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𝑋</m:t>
                                </m:r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</m:mr>
                            <m:mr>
                              <m:e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𝑍</m:t>
                                </m:r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′</m:t>
                                </m:r>
                                <m:r>
                                  <a:rPr lang="ru-RU" sz="2400" i="1">
                                    <a:solidFill>
                                      <a:schemeClr val="tx1">
                                        <a:lumMod val="95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ru-RU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Итерационная процедура </a:t>
                </a:r>
                <a:r>
                  <a:rPr lang="en-US" sz="2400" dirty="0">
                    <a:solidFill>
                      <a:schemeClr val="tx1">
                        <a:lumMod val="95000"/>
                      </a:schemeClr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REML</a:t>
                </a:r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𝛾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sub>
                            <m:sup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SupPr>
                            <m:e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𝑆</m:t>
                              </m:r>
                            </m:sub>
                            <m:sup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4−</m:t>
                          </m:r>
                          <m:sSup>
                            <m:sSupPr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ru-RU" sz="24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0"/>
                  </a:spcBef>
                </a:pPr>
                <a:endParaRPr lang="ru-RU" dirty="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80086" y="840258"/>
                <a:ext cx="5617794" cy="5321643"/>
              </a:xfrm>
              <a:blipFill rotWithShape="0">
                <a:blip r:embed="rId2"/>
                <a:stretch>
                  <a:fillRect l="-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096000" y="757882"/>
                <a:ext cx="5636064" cy="5626443"/>
              </a:xfrm>
            </p:spPr>
            <p:txBody>
              <a:bodyPr>
                <a:normAutofit fontScale="55000" lnSpcReduction="20000"/>
              </a:bodyPr>
              <a:lstStyle/>
              <a:p>
                <a:pPr marL="45720" indent="0" algn="ctr">
                  <a:spcBef>
                    <a:spcPts val="0"/>
                  </a:spcBef>
                  <a:buNone/>
                </a:pPr>
                <a:r>
                  <a:rPr lang="ru-RU" b="1" dirty="0" smtClean="0">
                    <a:solidFill>
                      <a:schemeClr val="tx1">
                        <a:lumMod val="95000"/>
                      </a:schemeClr>
                    </a:solidFill>
                  </a:rPr>
                  <a:t>Селекционный </a:t>
                </a:r>
                <a:r>
                  <a:rPr lang="ru-RU" b="1" dirty="0" smtClean="0">
                    <a:solidFill>
                      <a:schemeClr val="tx1">
                        <a:lumMod val="95000"/>
                      </a:schemeClr>
                    </a:solidFill>
                  </a:rPr>
                  <a:t>индекс</a:t>
                </a:r>
                <a:endParaRPr lang="en-US" b="1" dirty="0" smtClean="0">
                  <a:solidFill>
                    <a:schemeClr val="tx1">
                      <a:lumMod val="95000"/>
                    </a:schemeClr>
                  </a:solidFill>
                </a:endParaRPr>
              </a:p>
              <a:p>
                <a:pPr marL="45720" indent="0">
                  <a:spcBef>
                    <a:spcPts val="0"/>
                  </a:spcBef>
                  <a:buNone/>
                </a:pPr>
                <a:endParaRPr lang="en-US" sz="2400" i="1" dirty="0">
                  <a:solidFill>
                    <a:schemeClr val="tx1">
                      <a:lumMod val="95000"/>
                    </a:schemeClr>
                  </a:solidFill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𝐼</m:t>
                      </m:r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b>
                      </m:sSub>
                      <m:r>
                        <a:rPr lang="ru-RU" sz="2400" i="1">
                          <a:solidFill>
                            <a:schemeClr val="tx1">
                              <a:lumMod val="95000"/>
                            </a:schemeClr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ru-RU" sz="24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ru-RU" sz="1800" dirty="0">
                  <a:solidFill>
                    <a:schemeClr val="tx1">
                      <a:lumMod val="95000"/>
                    </a:schemeClr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" indent="0">
                  <a:spcBef>
                    <a:spcPts val="0"/>
                  </a:spcBef>
                  <a:buNone/>
                </a:pPr>
                <a:endParaRPr lang="en-US" dirty="0" smtClean="0">
                  <a:solidFill>
                    <a:schemeClr val="tx1">
                      <a:lumMod val="95000"/>
                    </a:schemeClr>
                  </a:solidFill>
                </a:endParaRPr>
              </a:p>
              <a:p>
                <a:pPr marL="45720" indent="0">
                  <a:spcBef>
                    <a:spcPts val="0"/>
                  </a:spcBef>
                  <a:buNone/>
                </a:pPr>
                <a:r>
                  <a:rPr lang="en-US" dirty="0" smtClean="0">
                    <a:solidFill>
                      <a:schemeClr val="tx1">
                        <a:lumMod val="95000"/>
                      </a:schemeClr>
                    </a:solidFill>
                  </a:rPr>
                  <a:t>b1 </a:t>
                </a:r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– </a:t>
                </a:r>
                <a:r>
                  <a:rPr lang="ru-RU" dirty="0">
                    <a:solidFill>
                      <a:schemeClr val="tx1">
                        <a:lumMod val="95000"/>
                      </a:schemeClr>
                    </a:solidFill>
                  </a:rPr>
                  <a:t>весовой коэффициент </a:t>
                </a:r>
                <a:r>
                  <a:rPr lang="en-US" dirty="0" err="1">
                    <a:solidFill>
                      <a:schemeClr val="tx1">
                        <a:lumMod val="95000"/>
                      </a:schemeClr>
                    </a:solidFill>
                  </a:rPr>
                  <a:t>i</a:t>
                </a:r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r>
                  <a:rPr lang="ru-RU" dirty="0">
                    <a:solidFill>
                      <a:schemeClr val="tx1">
                        <a:lumMod val="95000"/>
                      </a:schemeClr>
                    </a:solidFill>
                  </a:rPr>
                  <a:t>ого результирующего показателя продуктивности;</a:t>
                </a:r>
              </a:p>
              <a:p>
                <a:pPr marL="45720" indent="0">
                  <a:spcBef>
                    <a:spcPts val="0"/>
                  </a:spcBef>
                  <a:buNone/>
                </a:pPr>
                <a:r>
                  <a:rPr lang="en-US" dirty="0" smtClean="0">
                    <a:solidFill>
                      <a:schemeClr val="tx1">
                        <a:lumMod val="95000"/>
                      </a:schemeClr>
                    </a:solidFill>
                  </a:rPr>
                  <a:t>X1 – </a:t>
                </a:r>
                <a:r>
                  <a:rPr lang="ru-RU" dirty="0" smtClean="0">
                    <a:solidFill>
                      <a:schemeClr val="tx1">
                        <a:lumMod val="95000"/>
                      </a:schemeClr>
                    </a:solidFill>
                  </a:rPr>
                  <a:t>оценка животного по </a:t>
                </a:r>
                <a:r>
                  <a:rPr lang="en-US" dirty="0" err="1" smtClean="0">
                    <a:solidFill>
                      <a:schemeClr val="tx1">
                        <a:lumMod val="95000"/>
                      </a:schemeClr>
                    </a:solidFill>
                  </a:rPr>
                  <a:t>i</a:t>
                </a:r>
                <a:r>
                  <a:rPr lang="en-US" dirty="0" smtClean="0">
                    <a:solidFill>
                      <a:schemeClr val="tx1">
                        <a:lumMod val="95000"/>
                      </a:schemeClr>
                    </a:solidFill>
                  </a:rPr>
                  <a:t>-</a:t>
                </a:r>
                <a:r>
                  <a:rPr lang="ru-RU" dirty="0" smtClean="0">
                    <a:solidFill>
                      <a:schemeClr val="tx1">
                        <a:lumMod val="95000"/>
                      </a:schemeClr>
                    </a:solidFill>
                  </a:rPr>
                  <a:t>ому результирующему показателю продуктивности.</a:t>
                </a:r>
                <a:endParaRPr lang="en-US" dirty="0" smtClean="0">
                  <a:solidFill>
                    <a:schemeClr val="tx1">
                      <a:lumMod val="95000"/>
                    </a:schemeClr>
                  </a:solidFill>
                </a:endParaRPr>
              </a:p>
              <a:p>
                <a:pPr marL="45720" indent="0">
                  <a:spcBef>
                    <a:spcPts val="0"/>
                  </a:spcBef>
                  <a:buNone/>
                </a:pPr>
                <a:endParaRPr lang="en-US" dirty="0" smtClean="0"/>
              </a:p>
              <a:p>
                <a:pPr marL="45720" indent="0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34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45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sub>
                              </m:sSub>
                              <m:r>
                                <a:rPr lang="ru-RU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:pPr marL="45720" indent="0">
                  <a:spcBef>
                    <a:spcPts val="0"/>
                  </a:spcBef>
                  <a:buNone/>
                </a:pPr>
                <a:endParaRPr lang="en-US" dirty="0"/>
              </a:p>
              <a:p>
                <a:pPr marL="45720" indent="0">
                  <a:spcBef>
                    <a:spcPts val="0"/>
                  </a:spcBef>
                  <a:buNone/>
                </a:pPr>
                <a:r>
                  <a:rPr lang="ru-RU" dirty="0" smtClean="0"/>
                  <a:t>Весовые </a:t>
                </a:r>
                <a:r>
                  <a:rPr lang="ru-RU" dirty="0"/>
                  <a:t>экономические компоненты:</a:t>
                </a:r>
              </a:p>
              <a:p>
                <a:pPr marL="45720" indent="0">
                  <a:spcBef>
                    <a:spcPts val="0"/>
                  </a:spcBef>
                  <a:buNone/>
                </a:pPr>
                <a:r>
                  <a:rPr lang="ru-RU" dirty="0"/>
                  <a:t>Х1 = </a:t>
                </a:r>
                <a:r>
                  <a:rPr lang="ru-RU" dirty="0" smtClean="0"/>
                  <a:t>1; Х2 </a:t>
                </a:r>
                <a:r>
                  <a:rPr lang="ru-RU" dirty="0"/>
                  <a:t>= </a:t>
                </a:r>
                <a:r>
                  <a:rPr lang="ru-RU" dirty="0" smtClean="0"/>
                  <a:t>20; Х3</a:t>
                </a:r>
                <a:r>
                  <a:rPr lang="ru-RU" dirty="0"/>
                  <a:t>= </a:t>
                </a:r>
                <a:r>
                  <a:rPr lang="ru-RU" dirty="0" smtClean="0"/>
                  <a:t>5; Х4 </a:t>
                </a:r>
                <a:r>
                  <a:rPr lang="ru-RU" dirty="0"/>
                  <a:t>= </a:t>
                </a:r>
                <a:r>
                  <a:rPr lang="ru-RU" dirty="0" smtClean="0"/>
                  <a:t>60;  Х5 </a:t>
                </a:r>
                <a:r>
                  <a:rPr lang="ru-RU" dirty="0"/>
                  <a:t>= 3</a:t>
                </a:r>
              </a:p>
              <a:p>
                <a:pPr marL="4572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096000" y="757882"/>
                <a:ext cx="5636064" cy="5626443"/>
              </a:xfr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6514214"/>
                  </p:ext>
                </p:extLst>
              </p:nvPr>
            </p:nvGraphicFramePr>
            <p:xfrm>
              <a:off x="5897880" y="3571103"/>
              <a:ext cx="5964606" cy="297078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82656"/>
                    <a:gridCol w="2981950"/>
                  </a:tblGrid>
                  <a:tr h="143604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r>
                            <a:rPr lang="ru-RU" sz="1200" u="sng" dirty="0" smtClean="0">
                              <a:effectLst/>
                            </a:rPr>
                            <a:t>Фенотипические </a:t>
                          </a:r>
                          <a:r>
                            <a:rPr lang="ru-RU" sz="1200" u="sng" dirty="0">
                              <a:effectLst/>
                            </a:rPr>
                            <a:t>вариансы (ковариансы)</a:t>
                          </a:r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𝑥𝑖</m:t>
                                    </m:r>
                                  </m:sub>
                                  <m:sup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  <m:sSup>
                                      <m:sSup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𝑋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ru-RU" sz="12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𝑀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𝑥𝑖</m:t>
                                            </m:r>
                                          </m:sub>
                                        </m:s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  <m:sup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𝑥𝑖𝑥𝑗</m:t>
                                    </m:r>
                                  </m:sub>
                                </m:sSub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Σ</m:t>
                                    </m:r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(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𝑥𝑖</m:t>
                                        </m:r>
                                      </m:sub>
                                    </m:s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)(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𝑀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𝑥𝑖</m:t>
                                        </m:r>
                                      </m:sub>
                                    </m:s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num>
                                  <m:den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:endParaRPr lang="ru-RU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sng" dirty="0" smtClean="0">
                              <a:effectLst/>
                            </a:rPr>
                            <a:t>Генетические </a:t>
                          </a:r>
                          <a:r>
                            <a:rPr lang="ru-RU" sz="1200" u="sng" dirty="0">
                              <a:effectLst/>
                            </a:rPr>
                            <a:t>вариансы (ковариансы)</a:t>
                          </a:r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𝐺𝑖</m:t>
                                  </m:r>
                                </m:sub>
                                <m:sup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ru-RU" sz="12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𝑥𝑖</m:t>
                                  </m:r>
                                </m:sub>
                                <m:sup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</a:rPr>
                            <a:t> 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𝐺𝑖𝑗</m:t>
                                  </m:r>
                                </m:sub>
                              </m:sSub>
                              <m:r>
                                <a:rPr lang="ru-RU" sz="1200">
                                  <a:effectLst/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𝐺𝑖𝑗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ru-RU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sSubSup>
                                    <m:sSubSupPr>
                                      <m:ctrlPr>
                                        <a:rPr lang="ru-RU" sz="12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𝐺𝑖</m:t>
                                      </m:r>
                                    </m:sub>
                                    <m:sup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ru-RU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∙</m:t>
                                  </m:r>
                                  <m:sSubSup>
                                    <m:sSubSupPr>
                                      <m:ctrlPr>
                                        <a:rPr lang="ru-RU" sz="12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𝐺𝑗</m:t>
                                      </m:r>
                                    </m:sub>
                                    <m:sup>
                                      <m:r>
                                        <a:rPr lang="ru-RU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oMath>
                          </a14:m>
                          <a:endParaRPr lang="ru-RU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67015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sng">
                              <a:effectLst/>
                            </a:rPr>
                            <a:t>Корреляции</a:t>
                          </a:r>
                          <a:endParaRPr lang="ru-RU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82595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sng" dirty="0">
                              <a:effectLst/>
                            </a:rPr>
                            <a:t>Фенотипические</a:t>
                          </a:r>
                          <a:endParaRPr lang="ru-RU" sz="1200" dirty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ru-RU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  <m:r>
                                  <a:rPr lang="ru-RU" sz="12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𝑥𝑖𝑥𝑗</m:t>
                                        </m:r>
                                      </m:sub>
                                    </m:sSub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1200" i="1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ru-RU" sz="12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𝑥𝑖</m:t>
                                            </m:r>
                                          </m:sub>
                                          <m:sup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ru-RU" sz="12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∙</m:t>
                                        </m:r>
                                        <m:sSubSup>
                                          <m:sSubSupPr>
                                            <m:ctrlPr>
                                              <a:rPr lang="ru-RU" sz="1200" i="1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𝑥𝑗</m:t>
                                            </m:r>
                                          </m:sub>
                                          <m:sup>
                                            <m:r>
                                              <a:rPr lang="ru-RU" sz="12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ru-RU" sz="1200" dirty="0" smtClean="0"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 smtClean="0">
                              <a:effectLst/>
                            </a:rPr>
                            <a:t> </a:t>
                          </a:r>
                          <a:endParaRPr lang="ru-RU" sz="12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sng" dirty="0" smtClean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Генетические </a:t>
                          </a:r>
                          <a:endParaRPr lang="ru-RU" sz="12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1200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ru-RU" sz="1200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𝐺</m:t>
                                    </m:r>
                                  </m:sub>
                                </m:sSub>
                                <m:r>
                                  <a:rPr lang="ru-RU" sz="1200">
                                    <a:solidFill>
                                      <a:schemeClr val="accent5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200" i="1">
                                        <a:solidFill>
                                          <a:schemeClr val="accent5">
                                            <a:lumMod val="50000"/>
                                          </a:schemeClr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ru-RU" sz="1200" i="1">
                                            <a:solidFill>
                                              <a:schemeClr val="accent5">
                                                <a:lumMod val="5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ru-RU" sz="1200">
                                            <a:solidFill>
                                              <a:schemeClr val="accent5">
                                                <a:lumMod val="5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</m:e>
                                      <m:sub>
                                        <m:r>
                                          <a:rPr lang="ru-RU" sz="1200">
                                            <a:solidFill>
                                              <a:schemeClr val="accent5">
                                                <a:lumMod val="5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𝐺𝑖𝑗</m:t>
                                        </m:r>
                                      </m:sub>
                                    </m:sSub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ru-RU" sz="1200" i="1">
                                            <a:solidFill>
                                              <a:schemeClr val="accent5">
                                                <a:lumMod val="5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Sup>
                                          <m:sSubSupPr>
                                            <m:ctrlPr>
                                              <a:rPr lang="ru-RU" sz="1200" i="1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𝐺𝑖</m:t>
                                            </m:r>
                                          </m:sub>
                                          <m:sup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  <m:r>
                                          <a:rPr lang="ru-RU" sz="1200">
                                            <a:solidFill>
                                              <a:schemeClr val="accent5">
                                                <a:lumMod val="50000"/>
                                              </a:schemeClr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  <m:t>∙</m:t>
                                        </m:r>
                                        <m:sSubSup>
                                          <m:sSubSupPr>
                                            <m:ctrlPr>
                                              <a:rPr lang="ru-RU" sz="1200" i="1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𝐺𝑗</m:t>
                                            </m:r>
                                          </m:sub>
                                          <m:sup>
                                            <m:r>
                                              <a:rPr lang="ru-RU" sz="1200">
                                                <a:solidFill>
                                                  <a:schemeClr val="accent5">
                                                    <a:lumMod val="50000"/>
                                                  </a:schemeClr>
                                                </a:solidFill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bSup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ru-RU" sz="12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solidFill>
                                <a:schemeClr val="accent5">
                                  <a:lumMod val="50000"/>
                                </a:schemeClr>
                              </a:solidFill>
                              <a:effectLst/>
                            </a:rPr>
                            <a:t> </a:t>
                          </a:r>
                          <a:endParaRPr lang="ru-RU" sz="1200" dirty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Таблица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3996514214"/>
                  </p:ext>
                </p:extLst>
              </p:nvPr>
            </p:nvGraphicFramePr>
            <p:xfrm>
              <a:off x="5897880" y="3571103"/>
              <a:ext cx="5964606" cy="280720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982656"/>
                    <a:gridCol w="2981950"/>
                  </a:tblGrid>
                  <a:tr h="157175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0">
                          <a:blip r:embed="rId4"/>
                          <a:stretch>
                            <a:fillRect l="-204" t="-2317" r="-100816" b="-79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0">
                          <a:blip r:embed="rId4"/>
                          <a:stretch>
                            <a:fillRect l="-100409" t="-2317" r="-1022" b="-79151"/>
                          </a:stretch>
                        </a:blipFill>
                      </a:tcPr>
                    </a:tc>
                  </a:tr>
                  <a:tr h="267015">
                    <a:tc gridSpan="2"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u="sng">
                              <a:effectLst/>
                            </a:rPr>
                            <a:t>Корреляции</a:t>
                          </a:r>
                          <a:endParaRPr lang="ru-RU" sz="12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96843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0">
                          <a:blip r:embed="rId4"/>
                          <a:stretch>
                            <a:fillRect l="-204" t="-194340" r="-100816" b="-12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0">
                          <a:blip r:embed="rId4"/>
                          <a:stretch>
                            <a:fillRect l="-100409" t="-194340" r="-1022" b="-125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2863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481" y="675503"/>
            <a:ext cx="9875520" cy="37894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Объемы оценки производителей</a:t>
            </a:r>
            <a:br>
              <a:rPr lang="ru-RU" b="1" dirty="0"/>
            </a:br>
            <a:r>
              <a:rPr lang="ru-RU" sz="2200" b="1" dirty="0"/>
              <a:t>Официальная оценка «Дочери-сверстницы»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(</a:t>
            </a:r>
            <a:r>
              <a:rPr lang="ru-RU" sz="2200" b="1" dirty="0"/>
              <a:t>О – оценка; П – переоценка)</a:t>
            </a:r>
            <a:br>
              <a:rPr lang="ru-RU" sz="2200" b="1" dirty="0"/>
            </a:br>
            <a:endParaRPr lang="ru-RU" sz="22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046417"/>
              </p:ext>
            </p:extLst>
          </p:nvPr>
        </p:nvGraphicFramePr>
        <p:xfrm>
          <a:off x="332473" y="1274805"/>
          <a:ext cx="11527053" cy="4050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0990"/>
                <a:gridCol w="1422501"/>
                <a:gridCol w="732772"/>
                <a:gridCol w="695193"/>
                <a:gridCol w="316160"/>
                <a:gridCol w="534229"/>
                <a:gridCol w="461074"/>
                <a:gridCol w="509361"/>
                <a:gridCol w="534229"/>
                <a:gridCol w="534229"/>
                <a:gridCol w="490337"/>
                <a:gridCol w="534229"/>
                <a:gridCol w="461074"/>
                <a:gridCol w="534229"/>
                <a:gridCol w="802703"/>
                <a:gridCol w="507303"/>
                <a:gridCol w="629432"/>
                <a:gridCol w="667008"/>
              </a:tblGrid>
              <a:tr h="320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Порода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16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Поголовье оцененных родителей</a:t>
                      </a:r>
                      <a:r>
                        <a:rPr lang="ru-RU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 годам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86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быка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дочерей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1994</a:t>
                      </a:r>
                      <a:r>
                        <a:rPr lang="ru-RU" sz="1400" b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- 2010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08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</a:tr>
              <a:tr h="342818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Кр.-пестр.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Кр.-пестр.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2086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Кр.-пестр.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Симмент.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545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Симмент.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Кр.-пестр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545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Симмент.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Симмент.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466676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Гоштинск.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Кр.-пестр.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5454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Гоштинск.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Симмент.</a:t>
                      </a:r>
                    </a:p>
                    <a:p>
                      <a:pPr algn="l"/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  <a:tr h="320860">
                <a:tc gridSpan="2"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alpha val="3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400" dirty="0">
                        <a:solidFill>
                          <a:schemeClr val="bg2">
                            <a:lumMod val="1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30658" y="5324985"/>
            <a:ext cx="1162886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 оценено за период: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официальная оценка – 152 быка производителя;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BLUP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-оценка (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reliability&gt;60%) – 289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быков-производителей</a:t>
            </a:r>
          </a:p>
          <a:p>
            <a:pPr algn="just"/>
            <a:r>
              <a:rPr lang="ru-RU" sz="1600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том же массиве данных за тот же период при помощи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BLUP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оценено на 137 быков (т.е. на 90,1%) больше, чем при использовании официальной инструкции</a:t>
            </a:r>
          </a:p>
        </p:txBody>
      </p:sp>
    </p:spTree>
    <p:extLst>
      <p:ext uri="{BB962C8B-B14F-4D97-AF65-F5344CB8AC3E}">
        <p14:creationId xmlns:p14="http://schemas.microsoft.com/office/powerpoint/2010/main" val="155588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240" y="191053"/>
            <a:ext cx="9875520" cy="3871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Селекционно-генетические параметры*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448138" y="4116948"/>
            <a:ext cx="4754880" cy="430846"/>
          </a:xfrm>
        </p:spPr>
        <p:txBody>
          <a:bodyPr/>
          <a:lstStyle/>
          <a:p>
            <a:pPr algn="ctr"/>
            <a:r>
              <a:rPr lang="ru-RU" dirty="0" smtClean="0"/>
              <a:t>Симментальская порода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64220205"/>
              </p:ext>
            </p:extLst>
          </p:nvPr>
        </p:nvGraphicFramePr>
        <p:xfrm>
          <a:off x="14997" y="4587236"/>
          <a:ext cx="5308445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27"/>
                <a:gridCol w="877740"/>
                <a:gridCol w="965941"/>
                <a:gridCol w="832022"/>
                <a:gridCol w="860013"/>
                <a:gridCol w="98030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0,169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-0,001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0,950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-0,179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0,988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-0,046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0,254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0,360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0,962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0,308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0,176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0,210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0,941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-0,031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0,108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0,128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0,986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0,268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0,989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-0,030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0,157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98488" y="4116948"/>
            <a:ext cx="4754880" cy="430846"/>
          </a:xfrm>
        </p:spPr>
        <p:txBody>
          <a:bodyPr/>
          <a:lstStyle/>
          <a:p>
            <a:pPr algn="ctr"/>
            <a:r>
              <a:rPr lang="ru-RU" dirty="0" smtClean="0"/>
              <a:t>Красно-пестрая порода</a:t>
            </a:r>
            <a:endParaRPr lang="ru-RU" dirty="0"/>
          </a:p>
        </p:txBody>
      </p:sp>
      <p:graphicFrame>
        <p:nvGraphicFramePr>
          <p:cNvPr id="8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4855486"/>
              </p:ext>
            </p:extLst>
          </p:nvPr>
        </p:nvGraphicFramePr>
        <p:xfrm>
          <a:off x="2669219" y="1298764"/>
          <a:ext cx="543286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27"/>
                <a:gridCol w="886108"/>
                <a:gridCol w="1027604"/>
                <a:gridCol w="864973"/>
                <a:gridCol w="955590"/>
                <a:gridCol w="90616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0,269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0,220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0,973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-0,044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0,994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-0,031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0,252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0,432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0,693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0,360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0,967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0,206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0,318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0,100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0,811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-0,031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0,114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0,083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0,161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0,056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0,989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0,064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0,093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0,265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278297"/>
              </p:ext>
            </p:extLst>
          </p:nvPr>
        </p:nvGraphicFramePr>
        <p:xfrm>
          <a:off x="6553622" y="4587236"/>
          <a:ext cx="5638378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427"/>
                <a:gridCol w="980037"/>
                <a:gridCol w="966195"/>
                <a:gridCol w="873211"/>
                <a:gridCol w="922637"/>
                <a:gridCol w="1103871"/>
              </a:tblGrid>
              <a:tr h="35247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Х5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0,188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-0,059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0,969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-0,048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0,990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-0,228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0,133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0,170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0,711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0,377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0,980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-0,048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0,187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0,269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0,814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-0,423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0,940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0,403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0,099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0,064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0,996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0,388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0,808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-0,013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0,174</a:t>
                      </a: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203612" y="566042"/>
            <a:ext cx="7584128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lnSpc>
                <a:spcPct val="90000"/>
              </a:lnSpc>
              <a:buClr>
                <a:srgbClr val="A6B727"/>
              </a:buClr>
              <a:buSzPct val="80000"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Палево-пестрый скот  (совокупная популяция)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724247" y="1674932"/>
            <a:ext cx="333907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90000"/>
              </a:lnSpc>
              <a:buClr>
                <a:srgbClr val="A6B727"/>
              </a:buClr>
              <a:buSzPct val="80000"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Фенотипические корреляции – выше диагонали</a:t>
            </a:r>
          </a:p>
          <a:p>
            <a:pPr lvl="0" algn="ctr" defTabSz="914400">
              <a:lnSpc>
                <a:spcPct val="90000"/>
              </a:lnSpc>
              <a:buClr>
                <a:srgbClr val="A6B727"/>
              </a:buClr>
              <a:buSzPct val="80000"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Коэффициенты наследуемости – по диагонали</a:t>
            </a:r>
          </a:p>
          <a:p>
            <a:pPr lvl="0" algn="ctr" defTabSz="914400">
              <a:lnSpc>
                <a:spcPct val="90000"/>
              </a:lnSpc>
              <a:buClr>
                <a:srgbClr val="A6B727"/>
              </a:buClr>
              <a:buSzPct val="80000"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Генетические корреляции – ниже диагонали</a:t>
            </a:r>
            <a:endParaRPr lang="ru-RU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5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0681" y="329513"/>
            <a:ext cx="11590638" cy="1356360"/>
          </a:xfrm>
        </p:spPr>
        <p:txBody>
          <a:bodyPr>
            <a:noAutofit/>
          </a:bodyPr>
          <a:lstStyle/>
          <a:p>
            <a:pPr algn="ctr"/>
            <a:r>
              <a:rPr lang="ru-RU" sz="2400" cap="none" dirty="0" smtClean="0"/>
              <a:t>Структура селекционных индексов быков-производителей палево-пестрой породы по молочной продуктивности дочерей для разных уровней управления популяцией</a:t>
            </a:r>
            <a:endParaRPr lang="ru-RU" sz="2400" cap="none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9927573"/>
              </p:ext>
            </p:extLst>
          </p:nvPr>
        </p:nvGraphicFramePr>
        <p:xfrm>
          <a:off x="420128" y="2057398"/>
          <a:ext cx="1128584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460"/>
                <a:gridCol w="2821460"/>
                <a:gridCol w="2821460"/>
                <a:gridCol w="2821460"/>
              </a:tblGrid>
              <a:tr h="515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Уровень управления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Общепопуляционный селекционный индекс </a:t>
                      </a:r>
                      <a:endParaRPr lang="en-US" dirty="0" smtClean="0"/>
                    </a:p>
                    <a:p>
                      <a:pPr algn="ctr"/>
                      <a:r>
                        <a:rPr lang="ru-RU" dirty="0" smtClean="0"/>
                        <a:t>(</a:t>
                      </a:r>
                      <a:r>
                        <a:rPr lang="en-US" dirty="0" smtClean="0"/>
                        <a:t>I total)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Селекционный</a:t>
                      </a:r>
                      <a:r>
                        <a:rPr lang="ru-RU" baseline="0" dirty="0" smtClean="0"/>
                        <a:t> индекс для симментальской породы 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ru-RU" baseline="0" dirty="0" smtClean="0"/>
                        <a:t>(</a:t>
                      </a:r>
                      <a:r>
                        <a:rPr lang="en-US" baseline="0" dirty="0" smtClean="0"/>
                        <a:t>I sim)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Селекционный индекс для красно-пестрой породы 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 RW)</a:t>
                      </a:r>
                      <a:endParaRPr lang="ru-RU" dirty="0"/>
                    </a:p>
                  </a:txBody>
                  <a:tcPr anchor="ctr"/>
                </a:tc>
              </a:tr>
              <a:tr h="515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Совокупная</a:t>
                      </a:r>
                      <a:r>
                        <a:rPr lang="ru-RU" baseline="0" dirty="0" smtClean="0"/>
                        <a:t> популяция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I=0,063X1+363,5X2+11,1X3+58,4X4+2,4X5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</a:tr>
              <a:tr h="515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Симментальская порода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I=2,6X1+4560,2X2+10,6X3+5196,0X4+2,1X5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  <a:tr h="5153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Красно-пестрая порода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I=1,24X1+1057,4X2-9,4X3+2476,6X4+12,9X5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741405" y="5166358"/>
            <a:ext cx="100172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</a:schemeClr>
                </a:solidFill>
                <a:ea typeface="+mj-ea"/>
                <a:cs typeface="+mj-cs"/>
              </a:rPr>
              <a:t>Х1 – удой за 305 дней лактации (весовая экономическая составляющая = 1)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</a:schemeClr>
                </a:solidFill>
                <a:ea typeface="+mj-ea"/>
                <a:cs typeface="+mj-cs"/>
              </a:rPr>
              <a:t>Х2 – содержание жира в молоке (весовая экономическая составляющая = 20)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</a:schemeClr>
                </a:solidFill>
                <a:ea typeface="+mj-ea"/>
                <a:cs typeface="+mj-cs"/>
              </a:rPr>
              <a:t>Х3 – количество молочного жира (весовая экономическая составляющая = 5)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</a:schemeClr>
                </a:solidFill>
                <a:ea typeface="+mj-ea"/>
                <a:cs typeface="+mj-cs"/>
              </a:rPr>
              <a:t>Х4 – содержание белка в молоке (весовая экономическая составляющая = 60)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</a:schemeClr>
                </a:solidFill>
                <a:ea typeface="+mj-ea"/>
                <a:cs typeface="+mj-cs"/>
              </a:rPr>
              <a:t>Х5 – количество молочного белка (весовая экономическая составляющая = 3)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90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7156" y="345991"/>
            <a:ext cx="11557687" cy="58488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Индексы племенной ценности 10 быков-производителей:</a:t>
            </a:r>
            <a:br>
              <a:rPr lang="ru-RU" sz="2000" dirty="0" smtClean="0"/>
            </a:br>
            <a:r>
              <a:rPr lang="ru-RU" sz="2000" dirty="0" smtClean="0"/>
              <a:t>5 голов – лучшие по индексу удоя (</a:t>
            </a:r>
            <a:r>
              <a:rPr lang="en-US" sz="2000" dirty="0" smtClean="0"/>
              <a:t>BLUP)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5 голов – лучших по индексу содержания жира в молоке (</a:t>
            </a:r>
            <a:r>
              <a:rPr lang="en-US" sz="2000" dirty="0" smtClean="0"/>
              <a:t>BLUP)</a:t>
            </a:r>
            <a:endParaRPr lang="ru-RU" sz="2000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47637542"/>
              </p:ext>
            </p:extLst>
          </p:nvPr>
        </p:nvGraphicFramePr>
        <p:xfrm>
          <a:off x="214184" y="1326291"/>
          <a:ext cx="5984794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752"/>
                <a:gridCol w="831334"/>
                <a:gridCol w="1009141"/>
                <a:gridCol w="1037967"/>
                <a:gridCol w="1079157"/>
                <a:gridCol w="1054443"/>
              </a:tblGrid>
              <a:tr h="77353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Идентифи-кационный номер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Удой, кг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жира в молоке, %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</a:t>
                      </a:r>
                      <a:r>
                        <a:rPr lang="ru-RU" sz="1200" baseline="0" dirty="0" smtClean="0"/>
                        <a:t> молочного ж</a:t>
                      </a:r>
                      <a:r>
                        <a:rPr lang="ru-RU" sz="1200" dirty="0" smtClean="0"/>
                        <a:t>ира, кг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белка в молоке, %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 молочного белка, кг</a:t>
                      </a:r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9017961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+1273</a:t>
                      </a:r>
                    </a:p>
                    <a:p>
                      <a:pPr algn="ctr"/>
                      <a:r>
                        <a:rPr lang="en-US" sz="1600" dirty="0" smtClean="0"/>
                        <a:t>(III)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-0,17</a:t>
                      </a:r>
                    </a:p>
                    <a:p>
                      <a:pPr algn="ctr"/>
                      <a:r>
                        <a:rPr lang="en-US" sz="1600" dirty="0" smtClean="0"/>
                        <a:t>(X)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+42,1</a:t>
                      </a:r>
                    </a:p>
                    <a:p>
                      <a:pPr algn="ctr"/>
                      <a:r>
                        <a:rPr lang="en-US" sz="1600" dirty="0" smtClean="0"/>
                        <a:t>(IV)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-0,07</a:t>
                      </a:r>
                    </a:p>
                    <a:p>
                      <a:pPr algn="ctr"/>
                      <a:r>
                        <a:rPr lang="en-US" sz="1600" dirty="0" smtClean="0"/>
                        <a:t>(X)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+38,5</a:t>
                      </a:r>
                    </a:p>
                    <a:p>
                      <a:pPr algn="ctr"/>
                      <a:r>
                        <a:rPr lang="en-US" sz="1600" dirty="0" smtClean="0"/>
                        <a:t>(III)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5925716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+1483</a:t>
                      </a:r>
                    </a:p>
                    <a:p>
                      <a:pPr algn="ctr"/>
                      <a:r>
                        <a:rPr lang="en-US" sz="1600" dirty="0" smtClean="0"/>
                        <a:t>(I)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-0,13</a:t>
                      </a:r>
                    </a:p>
                    <a:p>
                      <a:pPr algn="ctr"/>
                      <a:r>
                        <a:rPr lang="en-US" sz="1600" dirty="0" smtClean="0"/>
                        <a:t>(IX)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+52,9</a:t>
                      </a:r>
                    </a:p>
                    <a:p>
                      <a:pPr algn="ctr"/>
                      <a:r>
                        <a:rPr lang="en-US" sz="1600" dirty="0" smtClean="0"/>
                        <a:t>(II)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-0,05</a:t>
                      </a:r>
                    </a:p>
                    <a:p>
                      <a:pPr algn="ctr"/>
                      <a:r>
                        <a:rPr lang="en-US" sz="1600" dirty="0" smtClean="0"/>
                        <a:t>(IX)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+47,1</a:t>
                      </a:r>
                    </a:p>
                    <a:p>
                      <a:pPr algn="ctr"/>
                      <a:r>
                        <a:rPr lang="en-US" sz="1600" dirty="0" smtClean="0"/>
                        <a:t>(I)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421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+1410</a:t>
                      </a:r>
                    </a:p>
                    <a:p>
                      <a:pPr algn="ctr"/>
                      <a:r>
                        <a:rPr lang="en-US" sz="1600" dirty="0" smtClean="0"/>
                        <a:t>(II)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+0,05</a:t>
                      </a:r>
                    </a:p>
                    <a:p>
                      <a:pPr algn="ctr"/>
                      <a:r>
                        <a:rPr lang="en-US" sz="1600" dirty="0" smtClean="0"/>
                        <a:t>(VI)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+59,4</a:t>
                      </a:r>
                    </a:p>
                    <a:p>
                      <a:pPr algn="ctr"/>
                      <a:r>
                        <a:rPr lang="en-US" sz="1600" dirty="0" smtClean="0"/>
                        <a:t>(I)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-0,03</a:t>
                      </a:r>
                    </a:p>
                    <a:p>
                      <a:pPr algn="ctr"/>
                      <a:r>
                        <a:rPr lang="en-US" sz="1600" dirty="0" smtClean="0"/>
                        <a:t>(VII)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+42,9</a:t>
                      </a:r>
                    </a:p>
                    <a:p>
                      <a:pPr algn="ctr"/>
                      <a:r>
                        <a:rPr lang="en-US" sz="1600" dirty="0" smtClean="0"/>
                        <a:t>(II)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1529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+1096</a:t>
                      </a:r>
                    </a:p>
                    <a:p>
                      <a:pPr algn="ctr"/>
                      <a:r>
                        <a:rPr lang="en-US" sz="1600" dirty="0" smtClean="0"/>
                        <a:t>(V)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+0,03</a:t>
                      </a:r>
                    </a:p>
                    <a:p>
                      <a:pPr algn="ctr"/>
                      <a:r>
                        <a:rPr lang="en-US" sz="1600" dirty="0" smtClean="0"/>
                        <a:t>(VII)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+44,1</a:t>
                      </a:r>
                    </a:p>
                    <a:p>
                      <a:pPr algn="ctr"/>
                      <a:r>
                        <a:rPr lang="en-US" sz="1600" dirty="0" smtClean="0"/>
                        <a:t>(III)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+0,02</a:t>
                      </a:r>
                    </a:p>
                    <a:p>
                      <a:pPr algn="ctr"/>
                      <a:r>
                        <a:rPr lang="en-US" sz="1600" dirty="0" smtClean="0"/>
                        <a:t>(III-IV)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+36,4</a:t>
                      </a:r>
                    </a:p>
                    <a:p>
                      <a:pPr algn="ctr"/>
                      <a:r>
                        <a:rPr lang="en-US" sz="1600" dirty="0" smtClean="0"/>
                        <a:t>(IV)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1138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+1114</a:t>
                      </a:r>
                    </a:p>
                    <a:p>
                      <a:pPr algn="ctr"/>
                      <a:r>
                        <a:rPr lang="en-US" sz="1600" dirty="0" smtClean="0"/>
                        <a:t>(IV)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-0,06</a:t>
                      </a:r>
                    </a:p>
                    <a:p>
                      <a:pPr algn="ctr"/>
                      <a:r>
                        <a:rPr lang="en-US" sz="1600" dirty="0" smtClean="0"/>
                        <a:t>(VIII)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+41,8</a:t>
                      </a:r>
                    </a:p>
                    <a:p>
                      <a:pPr algn="ctr"/>
                      <a:r>
                        <a:rPr lang="en-US" sz="1600" dirty="0" smtClean="0"/>
                        <a:t>(V)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-0,01</a:t>
                      </a:r>
                    </a:p>
                    <a:p>
                      <a:pPr algn="ctr"/>
                      <a:r>
                        <a:rPr lang="en-US" sz="1600" dirty="0" smtClean="0"/>
                        <a:t>(VI-VII)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+33,3</a:t>
                      </a:r>
                    </a:p>
                    <a:p>
                      <a:pPr algn="ctr"/>
                      <a:r>
                        <a:rPr lang="en-US" sz="1600" dirty="0" smtClean="0"/>
                        <a:t>(V)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96542975"/>
              </p:ext>
            </p:extLst>
          </p:nvPr>
        </p:nvGraphicFramePr>
        <p:xfrm>
          <a:off x="6359611" y="2645239"/>
          <a:ext cx="5725297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852"/>
                <a:gridCol w="778472"/>
                <a:gridCol w="922638"/>
                <a:gridCol w="980303"/>
                <a:gridCol w="980302"/>
                <a:gridCol w="1029730"/>
              </a:tblGrid>
              <a:tr h="66122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Идентифи-кационный номер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Удой, кг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жира в молоке, %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</a:t>
                      </a:r>
                      <a:r>
                        <a:rPr lang="ru-RU" sz="1200" baseline="0" dirty="0" smtClean="0"/>
                        <a:t> молочного ж</a:t>
                      </a:r>
                      <a:r>
                        <a:rPr lang="ru-RU" sz="1200" dirty="0" smtClean="0"/>
                        <a:t>ира, кг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Содержание белка в молоке, %</a:t>
                      </a:r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Количество молочного белка, кг</a:t>
                      </a:r>
                      <a:endParaRPr lang="ru-RU" sz="12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197708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+459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+0,15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(III-V)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+25,8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+0,03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+14,6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3521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+262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+0,23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+21,1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0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+7,7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28837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-210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+0,16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-1,3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+0,04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-4,8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(IX)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4016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-92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+0,15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(III-V)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+4,1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-0,01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(VI-VII)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-4,1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(VIII)</a:t>
                      </a:r>
                      <a:endParaRPr lang="ru-RU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771883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-242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+0,15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(III-V)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+0,7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(IX)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+0,02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(III-IV)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-6,3</a:t>
                      </a:r>
                      <a:endParaRPr lang="en-US" sz="1600" dirty="0" smtClean="0"/>
                    </a:p>
                    <a:p>
                      <a:pPr algn="ctr"/>
                      <a:r>
                        <a:rPr lang="en-US" sz="1600" dirty="0" smtClean="0"/>
                        <a:t>(X)</a:t>
                      </a:r>
                      <a:endParaRPr lang="ru-RU" sz="16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68859" y="263611"/>
            <a:ext cx="9875520" cy="881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cap="none" dirty="0" smtClean="0"/>
              <a:t>Селекционный индексы 10 быков-производителей:</a:t>
            </a:r>
            <a:br>
              <a:rPr lang="ru-RU" sz="2400" cap="none" dirty="0" smtClean="0"/>
            </a:br>
            <a:r>
              <a:rPr lang="ru-RU" sz="2400" cap="none" dirty="0" smtClean="0"/>
              <a:t>5 голов – лучших по индексу удоя </a:t>
            </a:r>
            <a:r>
              <a:rPr lang="en-US" sz="2400" cap="none" dirty="0" smtClean="0"/>
              <a:t>(BLUP)</a:t>
            </a:r>
            <a:br>
              <a:rPr lang="en-US" sz="2400" cap="none" dirty="0" smtClean="0"/>
            </a:br>
            <a:r>
              <a:rPr lang="ru-RU" sz="2400" cap="none" dirty="0" smtClean="0"/>
              <a:t>5 голов – лучших по индексу содержания жира в молоке </a:t>
            </a:r>
            <a:r>
              <a:rPr lang="en-US" sz="2400" dirty="0" smtClean="0"/>
              <a:t>(</a:t>
            </a:r>
            <a:r>
              <a:rPr lang="en-US" sz="2400" dirty="0" smtClean="0"/>
              <a:t>BLUP)</a:t>
            </a:r>
            <a:endParaRPr lang="ru-RU" sz="2400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106880"/>
              </p:ext>
            </p:extLst>
          </p:nvPr>
        </p:nvGraphicFramePr>
        <p:xfrm>
          <a:off x="546362" y="1217141"/>
          <a:ext cx="11060749" cy="475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107"/>
                <a:gridCol w="1580107"/>
                <a:gridCol w="1580107"/>
                <a:gridCol w="1580107"/>
                <a:gridCol w="1580107"/>
                <a:gridCol w="1580107"/>
                <a:gridCol w="1580107"/>
              </a:tblGrid>
              <a:tr h="365792"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Идентифи-кационный</a:t>
                      </a:r>
                      <a:r>
                        <a:rPr lang="ru-RU" sz="1600" baseline="0" dirty="0" smtClean="0"/>
                        <a:t> номер</a:t>
                      </a:r>
                      <a:endParaRPr lang="ru-RU" sz="1600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Селекционный индекс (ранг)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Общая популяция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Красно-пестрая порода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Симментальская порода</a:t>
                      </a:r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9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ранг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ранг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ранг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9017961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+599,2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+1329,3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+2754,6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5925716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+743,6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+1689,9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+4553,0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+838,7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+1619,5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+4521,1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1529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+598,8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+1403,2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3683,4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1138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+592,2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+1331,3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3132,2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197708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+406,3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+744,7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+2349,2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3521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+352,9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+384,8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-1981,9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28837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+21,4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-41,6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+359,3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IX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4016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+39,8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VIII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-71,4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+387,5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VIII</a:t>
                      </a:r>
                      <a:endParaRPr lang="ru-RU" dirty="0"/>
                    </a:p>
                  </a:txBody>
                  <a:tcPr anchor="ctr"/>
                </a:tc>
              </a:tr>
              <a:tr h="3657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771883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+15,3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-82,0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+14,6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5015" y="5972437"/>
            <a:ext cx="96876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>
                <a:solidFill>
                  <a:schemeClr val="tx1">
                    <a:lumMod val="95000"/>
                  </a:schemeClr>
                </a:solidFill>
              </a:rPr>
              <a:t>Коэффициенты ранговой корреляции:</a:t>
            </a:r>
          </a:p>
          <a:p>
            <a:pPr algn="ctr"/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r(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ОП-КП)=+0,94; 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r(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ОП-С)=+0,95;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</a:rPr>
              <a:t>r(</a:t>
            </a:r>
            <a:r>
              <a:rPr lang="ru-RU" dirty="0" smtClean="0">
                <a:solidFill>
                  <a:schemeClr val="tx1">
                    <a:lumMod val="95000"/>
                  </a:schemeClr>
                </a:solidFill>
              </a:rPr>
              <a:t>КП-С)=+0,99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22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465</TotalTime>
  <Words>1658</Words>
  <Application>Microsoft Office PowerPoint</Application>
  <PresentationFormat>Широкоэкранный</PresentationFormat>
  <Paragraphs>715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Cambria Math</vt:lpstr>
      <vt:lpstr>Century Gothic</vt:lpstr>
      <vt:lpstr>Times New Roman</vt:lpstr>
      <vt:lpstr>Wingdings 3</vt:lpstr>
      <vt:lpstr>Сектор</vt:lpstr>
      <vt:lpstr>ФГБНУ ФНЦ ВИЖ имени академика л.к.эрнста  Эффективность формирования селекционной группы отцов быков на разных уровнях управления палево-пестрой популяции молочного скота</vt:lpstr>
      <vt:lpstr>Цель работы: Оценить значения селекционно-генетических параметров молочной продуктивности коров в популяции палево-пестрого скота в российской федерации, а также ее составляющих – симментальской и красно-пестрой породах.</vt:lpstr>
      <vt:lpstr>Материал исследований</vt:lpstr>
      <vt:lpstr>Методика исследований</vt:lpstr>
      <vt:lpstr>Объемы оценки производителей Официальная оценка «Дочери-сверстницы»  (О – оценка; П – переоценка) </vt:lpstr>
      <vt:lpstr>Селекционно-генетические параметры*</vt:lpstr>
      <vt:lpstr>Структура селекционных индексов быков-производителей палево-пестрой породы по молочной продуктивности дочерей для разных уровней управления популяцией</vt:lpstr>
      <vt:lpstr>Индексы племенной ценности 10 быков-производителей: 5 голов – лучшие по индексу удоя (BLUP) 5 голов – лучших по индексу содержания жира в молоке (BLUP)</vt:lpstr>
      <vt:lpstr>Селекционный индексы 10 быков-производителей: 5 голов – лучших по индексу удоя (BLUP) 5 голов – лучших по индексу содержания жира в молоке (BLUP)</vt:lpstr>
      <vt:lpstr>Десять лучших производителей (с наивысшим селекционным индексом) в популяции палево-пестрого скота</vt:lpstr>
      <vt:lpstr>Благодарю за внимание!</vt:lpstr>
    </vt:vector>
  </TitlesOfParts>
  <Company>ГНУ ВИЖ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ФГБНУ ФНЦ ВИЖ имени академика л.к.эрнста  селекционно-генетические параметры молочной продуктивности в популяции палево-пестрого скота в российской федерации</dc:title>
  <dc:creator>Лариса</dc:creator>
  <cp:lastModifiedBy>Лариса</cp:lastModifiedBy>
  <cp:revision>43</cp:revision>
  <cp:lastPrinted>2019-05-21T10:04:37Z</cp:lastPrinted>
  <dcterms:created xsi:type="dcterms:W3CDTF">2019-05-15T12:51:04Z</dcterms:created>
  <dcterms:modified xsi:type="dcterms:W3CDTF">2020-02-21T10:08:52Z</dcterms:modified>
</cp:coreProperties>
</file>