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C385-2145-409D-89FB-3D89BFCFD61B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608BC-B100-4F8A-BE12-AB6476395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C385-2145-409D-89FB-3D89BFCFD61B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608BC-B100-4F8A-BE12-AB6476395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C385-2145-409D-89FB-3D89BFCFD61B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608BC-B100-4F8A-BE12-AB6476395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C385-2145-409D-89FB-3D89BFCFD61B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608BC-B100-4F8A-BE12-AB6476395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C385-2145-409D-89FB-3D89BFCFD61B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608BC-B100-4F8A-BE12-AB6476395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C385-2145-409D-89FB-3D89BFCFD61B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608BC-B100-4F8A-BE12-AB6476395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C385-2145-409D-89FB-3D89BFCFD61B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608BC-B100-4F8A-BE12-AB6476395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C385-2145-409D-89FB-3D89BFCFD61B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608BC-B100-4F8A-BE12-AB6476395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C385-2145-409D-89FB-3D89BFCFD61B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608BC-B100-4F8A-BE12-AB6476395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C385-2145-409D-89FB-3D89BFCFD61B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608BC-B100-4F8A-BE12-AB6476395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C385-2145-409D-89FB-3D89BFCFD61B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608BC-B100-4F8A-BE12-AB6476395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DC385-2145-409D-89FB-3D89BFCFD61B}" type="datetimeFigureOut">
              <a:rPr lang="ru-RU" smtClean="0"/>
              <a:pPr/>
              <a:t>25.02.2020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608BC-B100-4F8A-BE12-AB6476395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</p:spPr>
        <p:txBody>
          <a:bodyPr>
            <a:normAutofit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>
                <a:solidFill>
                  <a:srgbClr val="00B050"/>
                </a:solidFill>
              </a:rPr>
              <a:t>ВЛИЯНИЕ ГОМОГЕННОГО И ГЕТЕРОГЕННОГО ПОДБОРОВ НА ПОЛУЧЕНИЕ БЫКОВ-ПРОИЗВОДИТЕЛЕЙ С УЧЕТОМ ФАКТОРОВ ВРОЖДЕННОГО ИММУНИТЕТА</a:t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/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>
                <a:solidFill>
                  <a:srgbClr val="0070C0"/>
                </a:solidFill>
              </a:rPr>
              <a:t>Еремина Марина Александровна - ФГБНУ ФНЦ ВИЖ им. Л.К.Эрнста,</a:t>
            </a:r>
            <a:br>
              <a:rPr lang="ru-RU" sz="3100" b="1" dirty="0" smtClean="0">
                <a:solidFill>
                  <a:srgbClr val="0070C0"/>
                </a:solidFill>
              </a:rPr>
            </a:br>
            <a:r>
              <a:rPr lang="ru-RU" sz="3100" b="1" dirty="0" err="1" smtClean="0">
                <a:solidFill>
                  <a:srgbClr val="0070C0"/>
                </a:solidFill>
              </a:rPr>
              <a:t>Ездакова</a:t>
            </a:r>
            <a:r>
              <a:rPr lang="ru-RU" sz="3100" b="1" dirty="0" smtClean="0">
                <a:solidFill>
                  <a:srgbClr val="0070C0"/>
                </a:solidFill>
              </a:rPr>
              <a:t> Ирина Юрьевна - ФГБНУ ФНЦ ВИЭВ им. К.И.Скрябина и Я.Р.Коваленко РАН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dirty="0" smtClean="0">
                <a:solidFill>
                  <a:srgbClr val="C00000"/>
                </a:solidFill>
                <a:latin typeface="Book Antiqua" pitchFamily="18" charset="0"/>
              </a:rPr>
              <a:t>Вологда 2020</a:t>
            </a:r>
            <a:endParaRPr lang="ru-RU" sz="2400" b="1" dirty="0">
              <a:solidFill>
                <a:srgbClr val="C000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Цель исследований</a:t>
            </a:r>
            <a:r>
              <a:rPr lang="ru-RU" sz="3200" dirty="0" smtClean="0">
                <a:solidFill>
                  <a:srgbClr val="FF0000"/>
                </a:solidFill>
              </a:rPr>
              <a:t> - </a:t>
            </a:r>
            <a: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  <a:t>Изучение факторов неспецифической </a:t>
            </a:r>
            <a:r>
              <a:rPr lang="ru-RU" sz="3600" dirty="0" err="1" smtClean="0">
                <a:solidFill>
                  <a:srgbClr val="0070C0"/>
                </a:solidFill>
                <a:latin typeface="Monotype Corsiva" pitchFamily="66" charset="0"/>
              </a:rPr>
              <a:t>резистентности</a:t>
            </a:r>
            <a: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  <a:t> быков-производителей, полученных при гомогенном и гетерогенном подборе родительских пар.</a:t>
            </a:r>
            <a:endParaRPr lang="ru-RU" sz="3600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/>
          </a:bodyPr>
          <a:lstStyle/>
          <a:p>
            <a:pPr algn="just"/>
            <a:r>
              <a:rPr lang="ru-RU" b="1" dirty="0" smtClean="0"/>
              <a:t>Материалы и методы.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Экспериментальную работу проводили на базе АО «Головной центр по воспроизводству сельскохозяйственных животных» (Быково, Московская область). Изучение показателей естественной </a:t>
            </a:r>
            <a:r>
              <a:rPr lang="ru-RU" dirty="0" err="1" smtClean="0">
                <a:solidFill>
                  <a:srgbClr val="002060"/>
                </a:solidFill>
              </a:rPr>
              <a:t>резистентности</a:t>
            </a:r>
            <a:r>
              <a:rPr lang="ru-RU" dirty="0" smtClean="0">
                <a:solidFill>
                  <a:srgbClr val="002060"/>
                </a:solidFill>
              </a:rPr>
              <a:t> проводилось дважды. Были сформированы две группы быков-производителей </a:t>
            </a:r>
            <a:r>
              <a:rPr lang="ru-RU" dirty="0" err="1" smtClean="0">
                <a:solidFill>
                  <a:srgbClr val="002060"/>
                </a:solidFill>
              </a:rPr>
              <a:t>голштинской</a:t>
            </a:r>
            <a:r>
              <a:rPr lang="ru-RU" dirty="0" smtClean="0">
                <a:solidFill>
                  <a:srgbClr val="002060"/>
                </a:solidFill>
              </a:rPr>
              <a:t> породы: в </a:t>
            </a:r>
            <a:r>
              <a:rPr lang="en-US" dirty="0" smtClean="0">
                <a:solidFill>
                  <a:srgbClr val="002060"/>
                </a:solidFill>
              </a:rPr>
              <a:t>I</a:t>
            </a:r>
            <a:r>
              <a:rPr lang="ru-RU" dirty="0" smtClean="0">
                <a:solidFill>
                  <a:srgbClr val="002060"/>
                </a:solidFill>
              </a:rPr>
              <a:t> группу вошли 8 голов, полученных в результате линейного разведения (гомогенный подбор), во </a:t>
            </a:r>
            <a:r>
              <a:rPr lang="en-US" dirty="0" smtClean="0">
                <a:solidFill>
                  <a:srgbClr val="002060"/>
                </a:solidFill>
              </a:rPr>
              <a:t>II</a:t>
            </a:r>
            <a:r>
              <a:rPr lang="ru-RU" dirty="0" smtClean="0">
                <a:solidFill>
                  <a:srgbClr val="002060"/>
                </a:solidFill>
              </a:rPr>
              <a:t> – 21 голова, полученных в результате кросса линий (гетерогенный подбор).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1. Показатели клеточных факторов иммунитета быков-производителей, полученных от разных вариантов подбора родительских пар</a:t>
            </a: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3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"/>
                <a:gridCol w="699552"/>
                <a:gridCol w="946368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</a:tblGrid>
              <a:tr h="370840">
                <a:tc rowSpan="3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Группы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Times New Roman"/>
                        </a:rPr>
                        <a:t>N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Лейкоформула, %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/>
                </a:tc>
              </a:tr>
              <a:tr h="4267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Нейтрофилы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indent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Лим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фо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циты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Мо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но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ци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ты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Эози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нофи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лы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Базо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фи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лы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Фаго</a:t>
                      </a: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latin typeface="Times New Roman"/>
                          <a:ea typeface="Times New Roman"/>
                        </a:rPr>
                        <a:t>цитар</a:t>
                      </a:r>
                      <a:endParaRPr lang="ru-RU" sz="1600" b="1" dirty="0" smtClean="0">
                        <a:latin typeface="Times New Roman"/>
                        <a:ea typeface="Times New Roman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latin typeface="Times New Roman"/>
                          <a:ea typeface="Times New Roman"/>
                        </a:rPr>
                        <a:t>ная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актив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Times New Roman"/>
                          <a:ea typeface="Times New Roman"/>
                        </a:rPr>
                        <a:t>ность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r>
                        <a:rPr lang="en-US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IgG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endParaRPr lang="ru-RU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мг/мл</a:t>
                      </a:r>
                      <a:endParaRPr lang="ru-RU" sz="1600" dirty="0"/>
                    </a:p>
                  </a:txBody>
                  <a:tcPr/>
                </a:tc>
              </a:tr>
              <a:tr h="4267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latin typeface="Times New Roman"/>
                          <a:ea typeface="Times New Roman"/>
                        </a:rPr>
                        <a:t>Палочко</a:t>
                      </a:r>
                      <a:endParaRPr lang="ru-RU" sz="1600" b="1" dirty="0" smtClean="0">
                        <a:latin typeface="Times New Roman"/>
                        <a:ea typeface="Times New Roman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ядерные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latin typeface="Times New Roman"/>
                          <a:ea typeface="Times New Roman"/>
                        </a:rPr>
                        <a:t>Сегмен</a:t>
                      </a:r>
                      <a:endParaRPr lang="ru-RU" sz="1600" b="1" dirty="0" smtClean="0">
                        <a:latin typeface="Times New Roman"/>
                        <a:ea typeface="Times New Roman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latin typeface="Times New Roman"/>
                          <a:ea typeface="Times New Roman"/>
                        </a:rPr>
                        <a:t>тоядер</a:t>
                      </a:r>
                      <a:endParaRPr lang="ru-RU" sz="1600" b="1" dirty="0" smtClean="0">
                        <a:latin typeface="Times New Roman"/>
                        <a:ea typeface="Times New Roman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 smtClean="0">
                          <a:latin typeface="Times New Roman"/>
                          <a:ea typeface="Times New Roman"/>
                        </a:rPr>
                        <a:t>ные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Норма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2-5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20-35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40-75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2-7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3-20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0-2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48-78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24-27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I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4,60</a:t>
                      </a: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±0,85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27,0</a:t>
                      </a: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±1,60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54,60</a:t>
                      </a:r>
                      <a:r>
                        <a:rPr lang="ar-SA" sz="1600">
                          <a:latin typeface="Times New Roman"/>
                          <a:ea typeface="Times New Roman"/>
                        </a:rPr>
                        <a:t>٭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±2,86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5,71</a:t>
                      </a: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±0,53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8,28</a:t>
                      </a:r>
                      <a:r>
                        <a:rPr lang="ar-SA" sz="1600">
                          <a:latin typeface="Times New Roman"/>
                          <a:ea typeface="Times New Roman"/>
                        </a:rPr>
                        <a:t>٭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±1,26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2,00</a:t>
                      </a: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±0,27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35,30</a:t>
                      </a: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±2,98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27,08</a:t>
                      </a: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±0,38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</a:rPr>
                        <a:t>II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3,34</a:t>
                      </a: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±0,21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28,75</a:t>
                      </a: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±1,12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35,5</a:t>
                      </a: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±1,23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7,15</a:t>
                      </a: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±0,59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4,52</a:t>
                      </a: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±0,35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2,00</a:t>
                      </a: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±0,36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43,0</a:t>
                      </a:r>
                      <a:r>
                        <a:rPr lang="ar-SA" sz="1600">
                          <a:latin typeface="Times New Roman"/>
                          <a:ea typeface="Times New Roman"/>
                        </a:rPr>
                        <a:t>٭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±2,07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25,4</a:t>
                      </a: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±0,48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2. </a:t>
            </a:r>
            <a:r>
              <a:rPr lang="ru-RU" sz="2000" b="1" dirty="0" smtClean="0">
                <a:solidFill>
                  <a:srgbClr val="C00000"/>
                </a:solidFill>
              </a:rPr>
              <a:t>Коэффициенты корреляции факторов клеточного иммунитета быков-производителей</a:t>
            </a:r>
            <a:endParaRPr lang="ru-RU" sz="2000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043539"/>
          <a:ext cx="8280921" cy="5652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0307"/>
                <a:gridCol w="2760307"/>
                <a:gridCol w="2760307"/>
              </a:tblGrid>
              <a:tr h="2343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Показатели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 группа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latin typeface="Times New Roman"/>
                          <a:ea typeface="Times New Roman"/>
                          <a:cs typeface="Times New Roman"/>
                        </a:rPr>
                        <a:t>II</a:t>
                      </a: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 группа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31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IgG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/нейтрофилы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сегм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0,252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-0,195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31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IgG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/моноциты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0,097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0,125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31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IgG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/лимфоциты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-0,452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-0,059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31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IgG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/эозинофилы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0,281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0,222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31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IgG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/Фагоцитарная активность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-0,029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-0,065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31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Нейтрофилы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сегм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./лимфоциты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-0,805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-0,720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31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Нейтрофилы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сегм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./моноциты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-0,251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-0,133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31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Нейтрофилы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сегм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./эозинофилы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0,366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-0,113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87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Нейтрофилы </a:t>
                      </a: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сегм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./Фагоцитарная активность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0,615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-0,137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31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Эозинофилы/моноциты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-0,192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-0,189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31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Эозинофилы/лимфоциты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-0,694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-0,297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87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Эозинофилы/Фагоцитарная активность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0,080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-0,029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31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Лимфойиты</a:t>
                      </a: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/моноциты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-0,037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-0,276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87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Лимфоциты/фагоцитарная активность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0,411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0,125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87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Моноциты/фагоцитарная активность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-0,146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0,068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pPr algn="just"/>
            <a:endParaRPr lang="ru-RU" sz="2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just"/>
            <a:endParaRPr lang="ru-RU" sz="2800" b="1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ВЫВОДЫ: </a:t>
            </a:r>
            <a:r>
              <a:rPr lang="ru-RU" sz="2400" dirty="0" smtClean="0">
                <a:solidFill>
                  <a:srgbClr val="002060"/>
                </a:solidFill>
              </a:rPr>
              <a:t>При вторжении в организм антигенов, угрожающих иммунной системе, у быков-производителей, полученных при внутрилинейном подборе, число клеток, способных распознавать бактерии, вирусы, аллергены и начать борьбу с ними, значительно возрастает. Особенно это важно в отношении содержания лимфоцитов, которые обеспечивают и длительно поддерживают иммунитет живого организма.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У быков-производителей, полученных путем внутрилинейного подбора, функциональные особенности клеточных факторов иммунитета наиболее стабильны</a:t>
            </a:r>
            <a:r>
              <a:rPr lang="ru-RU" sz="2400" dirty="0" smtClean="0"/>
              <a:t>. </a:t>
            </a:r>
          </a:p>
          <a:p>
            <a:pPr algn="just"/>
            <a:endParaRPr lang="ru-RU" sz="2400" dirty="0" smtClean="0"/>
          </a:p>
          <a:p>
            <a:pPr algn="just"/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БЛАГОДАРЮ  ЗА  ВНИМАНИЕ!</a:t>
            </a:r>
            <a:endParaRPr lang="ru-RU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ipe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376</Words>
  <Application>Microsoft Office PowerPoint</Application>
  <PresentationFormat>Экран (4:3)</PresentationFormat>
  <Paragraphs>132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ВЛИЯНИЕ ГОМОГЕННОГО И ГЕТЕРОГЕННОГО ПОДБОРОВ НА ПОЛУЧЕНИЕ БЫКОВ-ПРОИЗВОДИТЕЛЕЙ С УЧЕТОМ ФАКТОРОВ ВРОЖДЕННОГО ИММУНИТЕТА    Еремина Марина Александровна - ФГБНУ ФНЦ ВИЖ им. Л.К.Эрнста, Ездакова Ирина Юрьевна - ФГБНУ ФНЦ ВИЭВ им. К.И.Скрябина и Я.Р.Коваленко РАН  Вологда 2020</vt:lpstr>
      <vt:lpstr>Цель исследований - Изучение факторов неспецифической резистентности быков-производителей, полученных при гомогенном и гетерогенном подборе родительских пар.</vt:lpstr>
      <vt:lpstr>Слайд 3</vt:lpstr>
      <vt:lpstr>1. Показатели клеточных факторов иммунитета быков-производителей, полученных от разных вариантов подбора родительских пар</vt:lpstr>
      <vt:lpstr>2. Коэффициенты корреляции факторов клеточного иммунитета быков-производителей</vt:lpstr>
      <vt:lpstr>Слайд 6</vt:lpstr>
      <vt:lpstr>БЛАГОДАРЮ  ЗА  ВНИМАНИЕ!</vt:lpstr>
    </vt:vector>
  </TitlesOfParts>
  <Company>ГНУ ВНИИЖ Россельхозакадемии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Еремина</dc:creator>
  <cp:lastModifiedBy>Еремина</cp:lastModifiedBy>
  <cp:revision>11</cp:revision>
  <dcterms:created xsi:type="dcterms:W3CDTF">2020-02-12T07:39:11Z</dcterms:created>
  <dcterms:modified xsi:type="dcterms:W3CDTF">2020-02-25T14:22:13Z</dcterms:modified>
</cp:coreProperties>
</file>