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9" r:id="rId3"/>
    <p:sldId id="275" r:id="rId4"/>
    <p:sldId id="261" r:id="rId5"/>
    <p:sldId id="268" r:id="rId6"/>
    <p:sldId id="277" r:id="rId7"/>
    <p:sldId id="278" r:id="rId8"/>
    <p:sldId id="258" r:id="rId9"/>
    <p:sldId id="280" r:id="rId10"/>
    <p:sldId id="281" r:id="rId11"/>
    <p:sldId id="282" r:id="rId12"/>
    <p:sldId id="283" r:id="rId13"/>
    <p:sldId id="262" r:id="rId14"/>
    <p:sldId id="264" r:id="rId15"/>
    <p:sldId id="284" r:id="rId16"/>
    <p:sldId id="279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&#1052;&#1077;&#1083;&#1100;&#1085;&#1080;&#1082;&#1086;&#1074;&#1072;\REML_2019_23\&#1056;&#1072;&#1089;&#1095;&#1077;&#1090;_&#1050;&#1041;_&#1074;&#1086;&#1089;&#1087;&#1088;_&#1093;&#1088;&#1103;&#1082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КБ_графики3!$G$1</c:f>
              <c:strCache>
                <c:ptCount val="1"/>
                <c:pt idx="0">
                  <c:v>solution_NBA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trendline>
            <c:name>Линия тренда</c:name>
            <c:spPr>
              <a:ln w="12700" cap="rnd">
                <a:solidFill>
                  <a:srgbClr val="FF0000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cat>
            <c:numRef>
              <c:f>КБ_графики3!$F$2:$F$12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КБ_графики3!$G$2:$G$12</c:f>
              <c:numCache>
                <c:formatCode>0.000</c:formatCode>
                <c:ptCount val="11"/>
                <c:pt idx="0">
                  <c:v>-0.36976402454545459</c:v>
                </c:pt>
                <c:pt idx="1">
                  <c:v>0.66933506909090912</c:v>
                </c:pt>
                <c:pt idx="2">
                  <c:v>0.85327318388888906</c:v>
                </c:pt>
                <c:pt idx="3">
                  <c:v>0.83816177799999991</c:v>
                </c:pt>
                <c:pt idx="4">
                  <c:v>0.90883873315068509</c:v>
                </c:pt>
                <c:pt idx="5">
                  <c:v>0.73069451853333311</c:v>
                </c:pt>
                <c:pt idx="6">
                  <c:v>0.79434951343511473</c:v>
                </c:pt>
                <c:pt idx="7">
                  <c:v>0.94921110466019443</c:v>
                </c:pt>
                <c:pt idx="8">
                  <c:v>0.91453162931297738</c:v>
                </c:pt>
                <c:pt idx="9">
                  <c:v>0.72261914678571415</c:v>
                </c:pt>
                <c:pt idx="10">
                  <c:v>0.8660421258333334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423230992"/>
        <c:axId val="-1423229360"/>
      </c:barChart>
      <c:lineChart>
        <c:grouping val="standard"/>
        <c:varyColors val="0"/>
        <c:ser>
          <c:idx val="1"/>
          <c:order val="1"/>
          <c:tx>
            <c:strRef>
              <c:f>КБ_графики3!$H$1</c:f>
              <c:strCache>
                <c:ptCount val="1"/>
                <c:pt idx="0">
                  <c:v>Rel%</c:v>
                </c:pt>
              </c:strCache>
            </c:strRef>
          </c:tx>
          <c:spPr>
            <a:ln w="15875" cap="rnd">
              <a:solidFill>
                <a:srgbClr val="00B0F0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КБ_графики3!$F$2:$F$12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КБ_графики3!$H$2:$H$12</c:f>
              <c:numCache>
                <c:formatCode>0.0</c:formatCode>
                <c:ptCount val="11"/>
                <c:pt idx="0">
                  <c:v>62.475414745601121</c:v>
                </c:pt>
                <c:pt idx="1">
                  <c:v>62.582553615215417</c:v>
                </c:pt>
                <c:pt idx="2">
                  <c:v>63.907566345189061</c:v>
                </c:pt>
                <c:pt idx="3">
                  <c:v>64.157762600457232</c:v>
                </c:pt>
                <c:pt idx="4">
                  <c:v>63.372105157556874</c:v>
                </c:pt>
                <c:pt idx="5">
                  <c:v>63.549339558264386</c:v>
                </c:pt>
                <c:pt idx="6">
                  <c:v>63.562011271846217</c:v>
                </c:pt>
                <c:pt idx="7">
                  <c:v>63.852110519773419</c:v>
                </c:pt>
                <c:pt idx="8">
                  <c:v>62.728358306055391</c:v>
                </c:pt>
                <c:pt idx="9">
                  <c:v>61.631382966246164</c:v>
                </c:pt>
                <c:pt idx="10">
                  <c:v>60.490371264673144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423228272"/>
        <c:axId val="-1423228816"/>
      </c:lineChart>
      <c:catAx>
        <c:axId val="-1423230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423229360"/>
        <c:crosses val="autoZero"/>
        <c:auto val="1"/>
        <c:lblAlgn val="ctr"/>
        <c:lblOffset val="100"/>
        <c:noMultiLvlLbl val="0"/>
      </c:catAx>
      <c:valAx>
        <c:axId val="-1423229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423230992"/>
        <c:crosses val="autoZero"/>
        <c:crossBetween val="between"/>
      </c:valAx>
      <c:valAx>
        <c:axId val="-1423228816"/>
        <c:scaling>
          <c:orientation val="minMax"/>
        </c:scaling>
        <c:delete val="0"/>
        <c:axPos val="r"/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423228272"/>
        <c:crosses val="max"/>
        <c:crossBetween val="between"/>
      </c:valAx>
      <c:catAx>
        <c:axId val="-14232282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4232288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КБ_графики3!$AK$1</c:f>
              <c:strCache>
                <c:ptCount val="1"/>
                <c:pt idx="0">
                  <c:v>solution_TNB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trendline>
            <c:name>Линия тренда</c:name>
            <c:spPr>
              <a:ln w="9525" cap="rnd">
                <a:solidFill>
                  <a:srgbClr val="FF0000"/>
                </a:solidFill>
              </a:ln>
              <a:effectLst/>
            </c:spPr>
            <c:trendlineType val="linear"/>
            <c:dispRSqr val="0"/>
            <c:dispEq val="0"/>
          </c:trendline>
          <c:cat>
            <c:numRef>
              <c:f>КБ_графики3!$AJ$2:$AJ$12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КБ_графики3!$AK$2:$AK$12</c:f>
              <c:numCache>
                <c:formatCode>0.000</c:formatCode>
                <c:ptCount val="11"/>
                <c:pt idx="0">
                  <c:v>-0.20964858999999994</c:v>
                </c:pt>
                <c:pt idx="1">
                  <c:v>-1.2431370000000016E-2</c:v>
                </c:pt>
                <c:pt idx="2">
                  <c:v>4.0538012499999984E-2</c:v>
                </c:pt>
                <c:pt idx="3">
                  <c:v>3.8317208260869574E-2</c:v>
                </c:pt>
                <c:pt idx="4">
                  <c:v>0.51600963647058817</c:v>
                </c:pt>
                <c:pt idx="5">
                  <c:v>0.49207093000000007</c:v>
                </c:pt>
                <c:pt idx="6">
                  <c:v>0.40738616724637688</c:v>
                </c:pt>
                <c:pt idx="7">
                  <c:v>0.60948575661016946</c:v>
                </c:pt>
                <c:pt idx="8">
                  <c:v>0.50284761392156874</c:v>
                </c:pt>
                <c:pt idx="9">
                  <c:v>0.46856113909090913</c:v>
                </c:pt>
                <c:pt idx="10">
                  <c:v>2.0503614200000002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391018512"/>
        <c:axId val="-1391020144"/>
      </c:barChart>
      <c:lineChart>
        <c:grouping val="standard"/>
        <c:varyColors val="0"/>
        <c:ser>
          <c:idx val="1"/>
          <c:order val="1"/>
          <c:tx>
            <c:strRef>
              <c:f>КБ_графики3!$AL$1</c:f>
              <c:strCache>
                <c:ptCount val="1"/>
                <c:pt idx="0">
                  <c:v>Rel%</c:v>
                </c:pt>
              </c:strCache>
            </c:strRef>
          </c:tx>
          <c:spPr>
            <a:ln w="15875" cap="rnd">
              <a:solidFill>
                <a:srgbClr val="00B0F0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КБ_графики3!$AJ$2:$AJ$12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КБ_графики3!$AL$2:$AL$12</c:f>
              <c:numCache>
                <c:formatCode>0.0</c:formatCode>
                <c:ptCount val="11"/>
                <c:pt idx="0">
                  <c:v>61.531966461405837</c:v>
                </c:pt>
                <c:pt idx="1">
                  <c:v>63.173611631613852</c:v>
                </c:pt>
                <c:pt idx="2">
                  <c:v>63.776189391396386</c:v>
                </c:pt>
                <c:pt idx="3">
                  <c:v>62.970495457215442</c:v>
                </c:pt>
                <c:pt idx="4">
                  <c:v>62.397142921756419</c:v>
                </c:pt>
                <c:pt idx="5">
                  <c:v>63.010510144620767</c:v>
                </c:pt>
                <c:pt idx="6">
                  <c:v>62.41909615943419</c:v>
                </c:pt>
                <c:pt idx="7">
                  <c:v>62.430911114919326</c:v>
                </c:pt>
                <c:pt idx="8">
                  <c:v>61.809460327340403</c:v>
                </c:pt>
                <c:pt idx="9">
                  <c:v>60.804425918294562</c:v>
                </c:pt>
                <c:pt idx="10">
                  <c:v>59.304973294560305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91029392"/>
        <c:axId val="-1391026672"/>
      </c:lineChart>
      <c:catAx>
        <c:axId val="-1391018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391020144"/>
        <c:crosses val="autoZero"/>
        <c:auto val="1"/>
        <c:lblAlgn val="ctr"/>
        <c:lblOffset val="100"/>
        <c:noMultiLvlLbl val="0"/>
      </c:catAx>
      <c:valAx>
        <c:axId val="-1391020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391018512"/>
        <c:crosses val="autoZero"/>
        <c:crossBetween val="between"/>
      </c:valAx>
      <c:valAx>
        <c:axId val="-1391026672"/>
        <c:scaling>
          <c:orientation val="minMax"/>
        </c:scaling>
        <c:delete val="0"/>
        <c:axPos val="r"/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391029392"/>
        <c:crosses val="max"/>
        <c:crossBetween val="between"/>
      </c:valAx>
      <c:catAx>
        <c:axId val="-13910293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39102667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КБ_графики3!$AB$1</c:f>
              <c:strCache>
                <c:ptCount val="1"/>
                <c:pt idx="0">
                  <c:v>solution_Stillborn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trendline>
            <c:name>линия тренда</c:name>
            <c:spPr>
              <a:ln w="9525" cap="rnd">
                <a:solidFill>
                  <a:srgbClr val="FF0000"/>
                </a:solidFill>
              </a:ln>
              <a:effectLst/>
            </c:spPr>
            <c:trendlineType val="linear"/>
            <c:dispRSqr val="0"/>
            <c:dispEq val="0"/>
          </c:trendline>
          <c:cat>
            <c:numRef>
              <c:f>КБ_графики3!$AA$2:$AA$8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КБ_графики3!$AB$2:$AB$8</c:f>
              <c:numCache>
                <c:formatCode>0.000</c:formatCode>
                <c:ptCount val="7"/>
                <c:pt idx="0">
                  <c:v>-0.64928111499999996</c:v>
                </c:pt>
                <c:pt idx="1">
                  <c:v>-0.74388402999999992</c:v>
                </c:pt>
                <c:pt idx="2">
                  <c:v>-0.82831579857142856</c:v>
                </c:pt>
                <c:pt idx="3">
                  <c:v>-0.23747060166666667</c:v>
                </c:pt>
                <c:pt idx="4">
                  <c:v>-0.47115374375000008</c:v>
                </c:pt>
                <c:pt idx="5">
                  <c:v>-0.45126683363636355</c:v>
                </c:pt>
                <c:pt idx="6">
                  <c:v>-0.21597559000000002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391017968"/>
        <c:axId val="-1391031568"/>
      </c:barChart>
      <c:lineChart>
        <c:grouping val="standard"/>
        <c:varyColors val="0"/>
        <c:ser>
          <c:idx val="1"/>
          <c:order val="1"/>
          <c:tx>
            <c:strRef>
              <c:f>КБ_графики3!$AC$1</c:f>
              <c:strCache>
                <c:ptCount val="1"/>
                <c:pt idx="0">
                  <c:v>Rel%</c:v>
                </c:pt>
              </c:strCache>
            </c:strRef>
          </c:tx>
          <c:spPr>
            <a:ln w="15875" cap="rnd">
              <a:solidFill>
                <a:srgbClr val="00B0F0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КБ_графики3!$AA$2:$AA$8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КБ_графики3!$AC$2:$AC$8</c:f>
              <c:numCache>
                <c:formatCode>0.0</c:formatCode>
                <c:ptCount val="7"/>
                <c:pt idx="0">
                  <c:v>61.537146706567846</c:v>
                </c:pt>
                <c:pt idx="1">
                  <c:v>60.840894648559789</c:v>
                </c:pt>
                <c:pt idx="2">
                  <c:v>61.339965255061614</c:v>
                </c:pt>
                <c:pt idx="3">
                  <c:v>61.034014576367035</c:v>
                </c:pt>
                <c:pt idx="4">
                  <c:v>61.915506692267911</c:v>
                </c:pt>
                <c:pt idx="5">
                  <c:v>61.082441850904736</c:v>
                </c:pt>
                <c:pt idx="6">
                  <c:v>60.977350036284918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91020688"/>
        <c:axId val="-1391022320"/>
      </c:lineChart>
      <c:catAx>
        <c:axId val="-1391017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391031568"/>
        <c:crosses val="autoZero"/>
        <c:auto val="1"/>
        <c:lblAlgn val="ctr"/>
        <c:lblOffset val="100"/>
        <c:noMultiLvlLbl val="0"/>
      </c:catAx>
      <c:valAx>
        <c:axId val="-1391031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391017968"/>
        <c:crosses val="autoZero"/>
        <c:crossBetween val="between"/>
      </c:valAx>
      <c:valAx>
        <c:axId val="-1391022320"/>
        <c:scaling>
          <c:orientation val="minMax"/>
        </c:scaling>
        <c:delete val="0"/>
        <c:axPos val="r"/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391020688"/>
        <c:crosses val="max"/>
        <c:crossBetween val="between"/>
      </c:valAx>
      <c:catAx>
        <c:axId val="-13910206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39102232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'Trends-NBA-SB'!$AP$2</c:f>
              <c:strCache>
                <c:ptCount val="1"/>
                <c:pt idx="0">
                  <c:v>EBV(TNB)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'Trends-NBA-SB'!$AO$3:$AO$16</c:f>
              <c:numCache>
                <c:formatCode>General</c:formatCode>
                <c:ptCount val="14"/>
                <c:pt idx="0">
                  <c:v>2003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</c:numCache>
            </c:numRef>
          </c:cat>
          <c:val>
            <c:numRef>
              <c:f>'Trends-NBA-SB'!$AP$3:$AP$16</c:f>
              <c:numCache>
                <c:formatCode>0.000</c:formatCode>
                <c:ptCount val="14"/>
                <c:pt idx="0">
                  <c:v>0.73925158000000002</c:v>
                </c:pt>
                <c:pt idx="1">
                  <c:v>-0.15236867182278474</c:v>
                </c:pt>
                <c:pt idx="2">
                  <c:v>-0.18044080509433966</c:v>
                </c:pt>
                <c:pt idx="3">
                  <c:v>-0.23980350627737215</c:v>
                </c:pt>
                <c:pt idx="4">
                  <c:v>-0.51483537773913013</c:v>
                </c:pt>
                <c:pt idx="5">
                  <c:v>9.234620873333331E-2</c:v>
                </c:pt>
                <c:pt idx="6">
                  <c:v>-0.10904950121904766</c:v>
                </c:pt>
                <c:pt idx="7">
                  <c:v>-5.6732788732590522E-2</c:v>
                </c:pt>
                <c:pt idx="8">
                  <c:v>0.19887427663366347</c:v>
                </c:pt>
                <c:pt idx="9">
                  <c:v>8.9906767529411735E-2</c:v>
                </c:pt>
                <c:pt idx="10">
                  <c:v>-3.6176434548422232E-2</c:v>
                </c:pt>
                <c:pt idx="11">
                  <c:v>-5.2536900129740563E-2</c:v>
                </c:pt>
                <c:pt idx="12">
                  <c:v>1.9851261575091615E-2</c:v>
                </c:pt>
                <c:pt idx="13">
                  <c:v>0.1591891685284281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'Trends-NBA-SB'!$AQ$2</c:f>
              <c:strCache>
                <c:ptCount val="1"/>
                <c:pt idx="0">
                  <c:v>EBV(SB)</c:v>
                </c:pt>
              </c:strCache>
            </c:strRef>
          </c:tx>
          <c:spPr>
            <a:ln w="28575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'Trends-NBA-SB'!$AO$3:$AO$16</c:f>
              <c:numCache>
                <c:formatCode>General</c:formatCode>
                <c:ptCount val="14"/>
                <c:pt idx="0">
                  <c:v>2003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</c:numCache>
            </c:numRef>
          </c:cat>
          <c:val>
            <c:numRef>
              <c:f>'Trends-NBA-SB'!$AQ$3:$AQ$16</c:f>
              <c:numCache>
                <c:formatCode>General</c:formatCode>
                <c:ptCount val="14"/>
                <c:pt idx="0">
                  <c:v>0.19621785999999999</c:v>
                </c:pt>
                <c:pt idx="1">
                  <c:v>-0.36726682924050619</c:v>
                </c:pt>
                <c:pt idx="2">
                  <c:v>0.1490479229559748</c:v>
                </c:pt>
                <c:pt idx="3">
                  <c:v>0.24873335043795619</c:v>
                </c:pt>
                <c:pt idx="4">
                  <c:v>0.17793702917391294</c:v>
                </c:pt>
                <c:pt idx="5">
                  <c:v>0.43675844736666658</c:v>
                </c:pt>
                <c:pt idx="6">
                  <c:v>0.39206781308571437</c:v>
                </c:pt>
                <c:pt idx="7">
                  <c:v>0.52529306816156018</c:v>
                </c:pt>
                <c:pt idx="8">
                  <c:v>0.65047739138613825</c:v>
                </c:pt>
                <c:pt idx="9">
                  <c:v>0.67955135903268005</c:v>
                </c:pt>
                <c:pt idx="10">
                  <c:v>0.36916510035908628</c:v>
                </c:pt>
                <c:pt idx="11">
                  <c:v>0.2377049285329344</c:v>
                </c:pt>
                <c:pt idx="12">
                  <c:v>7.5241169684981651E-2</c:v>
                </c:pt>
                <c:pt idx="13">
                  <c:v>3.7313420568561878E-2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391017424"/>
        <c:axId val="-1391016880"/>
      </c:lineChart>
      <c:catAx>
        <c:axId val="-1391017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391016880"/>
        <c:crosses val="autoZero"/>
        <c:auto val="1"/>
        <c:lblAlgn val="ctr"/>
        <c:lblOffset val="100"/>
        <c:noMultiLvlLbl val="0"/>
      </c:catAx>
      <c:valAx>
        <c:axId val="-1391016880"/>
        <c:scaling>
          <c:orientation val="minMax"/>
        </c:scaling>
        <c:delete val="0"/>
        <c:axPos val="l"/>
        <c:numFmt formatCode="0.00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1391017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2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2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281A0-1C13-490D-A46E-F11CFF900AF9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DC319-DFFA-49FC-B8B9-221636C979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432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3383-875C-4FC5-93C9-49744391084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B48D-31F7-4120-93FA-DF9C62944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63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3383-875C-4FC5-93C9-49744391084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B48D-31F7-4120-93FA-DF9C62944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22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3383-875C-4FC5-93C9-49744391084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B48D-31F7-4120-93FA-DF9C62944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01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3383-875C-4FC5-93C9-49744391084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B48D-31F7-4120-93FA-DF9C62944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6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3383-875C-4FC5-93C9-49744391084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B48D-31F7-4120-93FA-DF9C62944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579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3383-875C-4FC5-93C9-49744391084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B48D-31F7-4120-93FA-DF9C62944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533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3383-875C-4FC5-93C9-49744391084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B48D-31F7-4120-93FA-DF9C62944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56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3383-875C-4FC5-93C9-49744391084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B48D-31F7-4120-93FA-DF9C62944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756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3383-875C-4FC5-93C9-49744391084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B48D-31F7-4120-93FA-DF9C62944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33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3383-875C-4FC5-93C9-49744391084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B48D-31F7-4120-93FA-DF9C62944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03383-875C-4FC5-93C9-49744391084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1B48D-31F7-4120-93FA-DF9C62944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1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03383-875C-4FC5-93C9-49744391084D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1B48D-31F7-4120-93FA-DF9C629445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136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1652" y="1916832"/>
            <a:ext cx="8640960" cy="129614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400" b="1" dirty="0">
                <a:solidFill>
                  <a:srgbClr val="7030A0"/>
                </a:solidFill>
              </a:rPr>
              <a:t>«Комплексная оценка племенной ценности свиней материнских пород на основе метода </a:t>
            </a:r>
            <a:r>
              <a:rPr lang="en-US" sz="2400" b="1" dirty="0">
                <a:solidFill>
                  <a:srgbClr val="7030A0"/>
                </a:solidFill>
              </a:rPr>
              <a:t>BLUP AM </a:t>
            </a:r>
            <a:r>
              <a:rPr lang="ru-RU" sz="2400" b="1" dirty="0">
                <a:solidFill>
                  <a:srgbClr val="7030A0"/>
                </a:solidFill>
              </a:rPr>
              <a:t>и селекционного индекса»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8640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cap="small" dirty="0">
                <a:solidFill>
                  <a:srgbClr val="000066"/>
                </a:solidFill>
                <a:cs typeface="Times New Roman" pitchFamily="18" charset="0"/>
              </a:rPr>
              <a:t>Федеральный научный центр животноводства – </a:t>
            </a:r>
            <a:r>
              <a:rPr lang="ru-RU" b="1" cap="small" dirty="0" smtClean="0">
                <a:solidFill>
                  <a:srgbClr val="000066"/>
                </a:solidFill>
                <a:cs typeface="Times New Roman" pitchFamily="18" charset="0"/>
              </a:rPr>
              <a:t>ВИЖ </a:t>
            </a:r>
            <a:r>
              <a:rPr lang="ru-RU" b="1" cap="small" dirty="0">
                <a:solidFill>
                  <a:srgbClr val="000066"/>
                </a:solidFill>
                <a:cs typeface="Times New Roman" pitchFamily="18" charset="0"/>
              </a:rPr>
              <a:t>имени академика Л.К. Эрнста </a:t>
            </a:r>
          </a:p>
          <a:p>
            <a:pPr algn="ctr">
              <a:defRPr/>
            </a:pPr>
            <a:r>
              <a:rPr lang="ru-RU" b="1" cap="small" dirty="0">
                <a:solidFill>
                  <a:srgbClr val="000066"/>
                </a:solidFill>
                <a:cs typeface="Times New Roman" pitchFamily="18" charset="0"/>
              </a:rPr>
              <a:t>(ФГБНУ ФНЦ ВИЖ им. Л.К. Эрнста)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1652" y="3825044"/>
            <a:ext cx="864096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IV</a:t>
            </a:r>
            <a:r>
              <a:rPr lang="ru-RU" sz="2000" b="1" dirty="0"/>
              <a:t> </a:t>
            </a:r>
            <a:r>
              <a:rPr lang="ru-RU" sz="2000" b="1" dirty="0" smtClean="0"/>
              <a:t>ЕМЕЛЬЯНОВСКИЕ ЧТЕНИЯ</a:t>
            </a:r>
          </a:p>
          <a:p>
            <a:r>
              <a:rPr lang="ru-RU" sz="2000" b="1" dirty="0"/>
              <a:t>«Аграрная наука на современном этапе: состояние, проблемы, п</a:t>
            </a:r>
            <a:r>
              <a:rPr lang="ru-RU" sz="2100" b="1" dirty="0" smtClean="0"/>
              <a:t>ерспективы</a:t>
            </a:r>
            <a:r>
              <a:rPr lang="ru-RU" sz="2100" b="1" dirty="0"/>
              <a:t>»</a:t>
            </a:r>
          </a:p>
          <a:p>
            <a:r>
              <a:rPr lang="ru-RU" sz="2100" b="1" dirty="0"/>
              <a:t>Вологда, 28 февраля 2020 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143"/>
          <a:stretch/>
        </p:blipFill>
        <p:spPr>
          <a:xfrm>
            <a:off x="7596336" y="511805"/>
            <a:ext cx="1411505" cy="1224136"/>
          </a:xfrm>
          <a:prstGeom prst="rect">
            <a:avLst/>
          </a:prstGeom>
        </p:spPr>
      </p:pic>
      <p:sp>
        <p:nvSpPr>
          <p:cNvPr id="7" name="Прямоугольник 3"/>
          <p:cNvSpPr>
            <a:spLocks noChangeArrowheads="1"/>
          </p:cNvSpPr>
          <p:nvPr/>
        </p:nvSpPr>
        <p:spPr bwMode="auto">
          <a:xfrm>
            <a:off x="251521" y="5733256"/>
            <a:ext cx="8640959" cy="8402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lnSpc>
                <a:spcPct val="90000"/>
              </a:lnSpc>
              <a:spcBef>
                <a:spcPct val="0"/>
              </a:spcBef>
              <a:defRPr/>
            </a:pPr>
            <a:r>
              <a:rPr lang="ru-RU" altLang="ru-RU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Мельникова Екатерина Евгеньевна</a:t>
            </a:r>
            <a:endParaRPr lang="ru-RU" altLang="ru-RU" b="1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  <a:p>
            <a:pPr algn="r">
              <a:lnSpc>
                <a:spcPct val="90000"/>
              </a:lnSpc>
              <a:spcBef>
                <a:spcPct val="0"/>
              </a:spcBef>
              <a:defRPr/>
            </a:pPr>
            <a:r>
              <a:rPr lang="ru-RU" altLang="ru-RU" b="1" dirty="0" smtClean="0">
                <a:latin typeface="+mj-lt"/>
                <a:ea typeface="+mj-ea"/>
                <a:cs typeface="+mj-cs"/>
              </a:rPr>
              <a:t>к. с.-х. н</a:t>
            </a:r>
            <a:r>
              <a:rPr lang="ru-RU" altLang="ru-RU" b="1" dirty="0">
                <a:latin typeface="+mj-lt"/>
                <a:ea typeface="+mj-ea"/>
                <a:cs typeface="+mj-cs"/>
              </a:rPr>
              <a:t>., </a:t>
            </a:r>
            <a:r>
              <a:rPr lang="ru-RU" altLang="ru-RU" b="1" dirty="0" smtClean="0">
                <a:latin typeface="+mj-lt"/>
                <a:ea typeface="+mj-ea"/>
                <a:cs typeface="+mj-cs"/>
              </a:rPr>
              <a:t>зав. лаб. анализа и моделирования </a:t>
            </a:r>
          </a:p>
          <a:p>
            <a:pPr algn="r">
              <a:lnSpc>
                <a:spcPct val="90000"/>
              </a:lnSpc>
              <a:spcBef>
                <a:spcPct val="0"/>
              </a:spcBef>
              <a:defRPr/>
            </a:pPr>
            <a:r>
              <a:rPr lang="ru-RU" altLang="ru-RU" b="1" dirty="0" smtClean="0">
                <a:latin typeface="+mj-lt"/>
                <a:ea typeface="+mj-ea"/>
                <a:cs typeface="+mj-cs"/>
              </a:rPr>
              <a:t>селекционных процессов в животноводстве</a:t>
            </a:r>
            <a:endParaRPr lang="ru-RU" altLang="ru-RU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0993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791580" y="332656"/>
            <a:ext cx="7560840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8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Генетический тренд в исследуемой популяции по признаку «количество всех рожденных поросят»</a:t>
            </a:r>
            <a:endParaRPr lang="ru-RU" sz="2800" dirty="0">
              <a:solidFill>
                <a:srgbClr val="7030A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662408287"/>
              </p:ext>
            </p:extLst>
          </p:nvPr>
        </p:nvGraphicFramePr>
        <p:xfrm>
          <a:off x="791580" y="1628800"/>
          <a:ext cx="756084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7583" y="6074132"/>
            <a:ext cx="75608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/>
              <a:t>EBV </a:t>
            </a:r>
            <a:r>
              <a:rPr lang="ru-RU" sz="1400" dirty="0"/>
              <a:t>всех особей исследуемой популяции, получивших оценки с достоверностью (</a:t>
            </a:r>
            <a:r>
              <a:rPr lang="en-US" sz="1400" dirty="0" err="1"/>
              <a:t>Rel</a:t>
            </a:r>
            <a:r>
              <a:rPr lang="en-US" sz="1400" dirty="0"/>
              <a:t>) </a:t>
            </a:r>
            <a:r>
              <a:rPr lang="ru-RU" sz="1400" dirty="0" smtClean="0"/>
              <a:t>≥ 60</a:t>
            </a:r>
            <a:r>
              <a:rPr lang="ru-RU" sz="1400" dirty="0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209130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791580" y="332656"/>
            <a:ext cx="7560840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8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Генетический тренд в исследуемой популяции по признаку «количество мертворожденных поросят»</a:t>
            </a:r>
            <a:endParaRPr lang="ru-RU" sz="2800" dirty="0">
              <a:solidFill>
                <a:srgbClr val="7030A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723454865"/>
              </p:ext>
            </p:extLst>
          </p:nvPr>
        </p:nvGraphicFramePr>
        <p:xfrm>
          <a:off x="791580" y="1484784"/>
          <a:ext cx="756084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7583" y="6074132"/>
            <a:ext cx="75608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/>
              <a:t>EBV </a:t>
            </a:r>
            <a:r>
              <a:rPr lang="ru-RU" sz="1400" dirty="0"/>
              <a:t>всех особей исследуемой популяции, получивших оценки с достоверностью (</a:t>
            </a:r>
            <a:r>
              <a:rPr lang="en-US" sz="1400" dirty="0" err="1"/>
              <a:t>Rel</a:t>
            </a:r>
            <a:r>
              <a:rPr lang="en-US" sz="1400" dirty="0"/>
              <a:t>) </a:t>
            </a:r>
            <a:r>
              <a:rPr lang="ru-RU" sz="1400" dirty="0" smtClean="0"/>
              <a:t>≥ 60</a:t>
            </a:r>
            <a:r>
              <a:rPr lang="ru-RU" sz="1400" dirty="0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445474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Генетические изменения популяции крупной белой породы свиней по признакам «количество всех рожденных </a:t>
            </a:r>
            <a:r>
              <a:rPr lang="ru-RU" sz="24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поросят» </a:t>
            </a:r>
            <a:r>
              <a:rPr lang="ru-RU" sz="2400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(плодовитость) и «сохранность поросят при рождении»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48331719"/>
              </p:ext>
            </p:extLst>
          </p:nvPr>
        </p:nvGraphicFramePr>
        <p:xfrm>
          <a:off x="457200" y="1988840"/>
          <a:ext cx="8229600" cy="4363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22378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176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Показатели </a:t>
            </a:r>
            <a:r>
              <a:rPr lang="ru-RU" sz="2600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генетической взаимосвязи анализируемых признаков в оцениваемой </a:t>
            </a:r>
            <a:r>
              <a:rPr lang="ru-RU" sz="26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выборке*</a:t>
            </a:r>
            <a:endParaRPr lang="ru-RU" sz="2600" dirty="0">
              <a:solidFill>
                <a:srgbClr val="7030A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964197"/>
              </p:ext>
            </p:extLst>
          </p:nvPr>
        </p:nvGraphicFramePr>
        <p:xfrm>
          <a:off x="755573" y="1340771"/>
          <a:ext cx="7488838" cy="39604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9834"/>
                <a:gridCol w="1069834"/>
                <a:gridCol w="1069834"/>
                <a:gridCol w="1069834"/>
                <a:gridCol w="1069834"/>
                <a:gridCol w="1069834"/>
                <a:gridCol w="1069834"/>
              </a:tblGrid>
              <a:tr h="56577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Признак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en-US" sz="1400" dirty="0">
                          <a:effectLst/>
                        </a:rPr>
                        <a:t>NBA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TNB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Stillb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BW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Sf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WW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6577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NBA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+0,92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-0,02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+0,87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6577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TNB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+0,96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+0,34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+0,78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-0,19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6577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Stillb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+0,25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+0,51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-0,05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-0,86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-0,05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6577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BW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+0,93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+0,90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+0,26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6577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Sf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-0,19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-0,90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+0,03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+0,08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6577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WW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+0,39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+0,34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-0,10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+0,42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+0,22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23528" y="5949280"/>
            <a:ext cx="85176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 smtClean="0"/>
              <a:t>NBA</a:t>
            </a:r>
            <a:r>
              <a:rPr lang="ru-RU" sz="1400" dirty="0" smtClean="0"/>
              <a:t> - количество </a:t>
            </a:r>
            <a:r>
              <a:rPr lang="ru-RU" sz="1400" dirty="0"/>
              <a:t>живых рожденных </a:t>
            </a:r>
            <a:r>
              <a:rPr lang="ru-RU" sz="1400" dirty="0" smtClean="0"/>
              <a:t>поросят; </a:t>
            </a:r>
            <a:r>
              <a:rPr lang="en-US" sz="1400" dirty="0" smtClean="0"/>
              <a:t>BW</a:t>
            </a:r>
            <a:r>
              <a:rPr lang="ru-RU" sz="1400" dirty="0" smtClean="0"/>
              <a:t> - вес </a:t>
            </a:r>
            <a:r>
              <a:rPr lang="ru-RU" sz="1400" dirty="0"/>
              <a:t>гнезда при </a:t>
            </a:r>
            <a:r>
              <a:rPr lang="ru-RU" sz="1400" dirty="0" smtClean="0"/>
              <a:t>рождении; </a:t>
            </a:r>
            <a:r>
              <a:rPr lang="en-US" sz="1400" dirty="0" smtClean="0"/>
              <a:t>WW</a:t>
            </a:r>
            <a:r>
              <a:rPr lang="ru-RU" sz="1400" dirty="0" smtClean="0"/>
              <a:t> - вес </a:t>
            </a:r>
            <a:r>
              <a:rPr lang="ru-RU" sz="1400" dirty="0"/>
              <a:t>гнезда при </a:t>
            </a:r>
            <a:r>
              <a:rPr lang="ru-RU" sz="1400" dirty="0" smtClean="0"/>
              <a:t>отъеме; </a:t>
            </a:r>
            <a:r>
              <a:rPr lang="en-US" sz="1400" dirty="0" smtClean="0"/>
              <a:t>TNB</a:t>
            </a:r>
            <a:r>
              <a:rPr lang="ru-RU" sz="1400" dirty="0" smtClean="0"/>
              <a:t> - количество </a:t>
            </a:r>
            <a:r>
              <a:rPr lang="ru-RU" sz="1400" dirty="0"/>
              <a:t>всех рожденных </a:t>
            </a:r>
            <a:r>
              <a:rPr lang="ru-RU" sz="1400" dirty="0" smtClean="0"/>
              <a:t>поросят; </a:t>
            </a:r>
            <a:r>
              <a:rPr lang="en-US" sz="1400" dirty="0" smtClean="0"/>
              <a:t>Stillb</a:t>
            </a:r>
            <a:r>
              <a:rPr lang="ru-RU" sz="1400" dirty="0" smtClean="0"/>
              <a:t> - количество мертворожденных; </a:t>
            </a:r>
            <a:r>
              <a:rPr lang="en-US" sz="1400" dirty="0" smtClean="0"/>
              <a:t>Sf</a:t>
            </a:r>
            <a:r>
              <a:rPr lang="ru-RU" sz="1400" dirty="0" smtClean="0"/>
              <a:t> - сохранность </a:t>
            </a:r>
            <a:r>
              <a:rPr lang="ru-RU" sz="1400" dirty="0"/>
              <a:t>поросят при </a:t>
            </a:r>
            <a:r>
              <a:rPr lang="ru-RU" sz="1400" dirty="0" smtClean="0"/>
              <a:t>рождении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767" y="5471356"/>
            <a:ext cx="85176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* – </a:t>
            </a:r>
            <a:r>
              <a:rPr lang="ru-RU" sz="1400" dirty="0"/>
              <a:t>коэффициенты фенотипической корреляции – выше диагонали</a:t>
            </a:r>
            <a:r>
              <a:rPr lang="ru-RU" sz="1400" dirty="0" smtClean="0"/>
              <a:t>; генетической – </a:t>
            </a:r>
            <a:r>
              <a:rPr lang="ru-RU" sz="1400" dirty="0"/>
              <a:t>ниже диагонали</a:t>
            </a:r>
          </a:p>
        </p:txBody>
      </p:sp>
    </p:spTree>
    <p:extLst>
      <p:ext uri="{BB962C8B-B14F-4D97-AF65-F5344CB8AC3E}">
        <p14:creationId xmlns:p14="http://schemas.microsoft.com/office/powerpoint/2010/main" val="286232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407" y="620688"/>
            <a:ext cx="7776864" cy="1224136"/>
          </a:xfrm>
        </p:spPr>
        <p:txBody>
          <a:bodyPr>
            <a:noAutofit/>
          </a:bodyPr>
          <a:lstStyle/>
          <a:p>
            <a:r>
              <a:rPr lang="ru-RU" sz="26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Экономические </a:t>
            </a:r>
            <a:r>
              <a:rPr lang="ru-RU" sz="2600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веса </a:t>
            </a:r>
            <a:r>
              <a:rPr lang="ru-RU" sz="26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признаков для разработки селекционного индекса племенной </a:t>
            </a:r>
            <a:r>
              <a:rPr lang="ru-RU" sz="26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ценности</a:t>
            </a:r>
            <a:br>
              <a:rPr lang="ru-RU" sz="26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условий ООО СГЦ</a:t>
            </a:r>
            <a:endParaRPr lang="ru-RU" sz="1800" dirty="0">
              <a:solidFill>
                <a:srgbClr val="7030A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397644"/>
              </p:ext>
            </p:extLst>
          </p:nvPr>
        </p:nvGraphicFramePr>
        <p:xfrm>
          <a:off x="684407" y="2564904"/>
          <a:ext cx="7776864" cy="288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936"/>
                <a:gridCol w="3489928"/>
              </a:tblGrid>
              <a:tr h="56007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Признак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Экономический «вес» признака</a:t>
                      </a:r>
                      <a:endParaRPr lang="ru-RU" dirty="0"/>
                    </a:p>
                  </a:txBody>
                  <a:tcPr/>
                </a:tc>
              </a:tr>
              <a:tr h="64004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«Количество живых рожденных поросят», гол.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1654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руб./гол.</a:t>
                      </a:r>
                      <a:endParaRPr lang="ru-RU" dirty="0"/>
                    </a:p>
                  </a:txBody>
                  <a:tcPr/>
                </a:tc>
              </a:tr>
              <a:tr h="56007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«Вес гнезда при рождении», кг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68,5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руб./кг</a:t>
                      </a:r>
                      <a:endParaRPr lang="ru-RU" dirty="0"/>
                    </a:p>
                  </a:txBody>
                  <a:tcPr/>
                </a:tc>
              </a:tr>
              <a:tr h="56007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«Сохранность поросят при рождении», 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руб./%</a:t>
                      </a:r>
                      <a:endParaRPr lang="ru-RU" dirty="0"/>
                    </a:p>
                  </a:txBody>
                  <a:tcPr/>
                </a:tc>
              </a:tr>
              <a:tr h="56007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«Вес гнезда при отъеме в 21 день», кг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31,33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руб./кг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712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Уравнение селекционного индекса племенной ценности для комплексной оценки свиней крупной белой </a:t>
            </a:r>
            <a:r>
              <a:rPr lang="ru-RU" sz="2400" b="1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породы в ООО СГЦ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2808312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SI</a:t>
            </a:r>
            <a:r>
              <a:rPr lang="ru-RU" b="1" dirty="0"/>
              <a:t> = 342,40</a:t>
            </a:r>
            <a:r>
              <a:rPr lang="en-US" b="1" dirty="0"/>
              <a:t>NBA</a:t>
            </a:r>
            <a:r>
              <a:rPr lang="ru-RU" b="1" dirty="0"/>
              <a:t> + 52,58</a:t>
            </a:r>
            <a:r>
              <a:rPr lang="en-US" b="1" dirty="0"/>
              <a:t>BW</a:t>
            </a:r>
            <a:r>
              <a:rPr lang="ru-RU" b="1" dirty="0"/>
              <a:t> + 274,39</a:t>
            </a:r>
            <a:r>
              <a:rPr lang="en-US" b="1" dirty="0" smtClean="0"/>
              <a:t>Sf</a:t>
            </a: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sz="2000" dirty="0" smtClean="0"/>
              <a:t>где: </a:t>
            </a:r>
            <a:r>
              <a:rPr lang="en-US" sz="2000" dirty="0" smtClean="0"/>
              <a:t>SI – </a:t>
            </a:r>
            <a:r>
              <a:rPr lang="ru-RU" sz="2000" dirty="0" smtClean="0"/>
              <a:t>индексная оценка особи, </a:t>
            </a:r>
            <a:r>
              <a:rPr lang="en-US" sz="2000" dirty="0" smtClean="0"/>
              <a:t>NBA, BW, Sf – EBV </a:t>
            </a:r>
            <a:r>
              <a:rPr lang="ru-RU" sz="2000" dirty="0" smtClean="0"/>
              <a:t>особи по признакам «количество живых рожденных поросят», «вес гнезда при рождении», «сохранность поросят при рождении», соответственно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25260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850106"/>
          </a:xfrm>
        </p:spPr>
        <p:txBody>
          <a:bodyPr>
            <a:noAutofit/>
          </a:bodyPr>
          <a:lstStyle/>
          <a:p>
            <a:r>
              <a:rPr lang="ru-RU" sz="26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Показатели </a:t>
            </a:r>
            <a:r>
              <a:rPr lang="ru-RU" sz="2600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племенной ценности </a:t>
            </a:r>
            <a:r>
              <a:rPr lang="ru-RU" sz="26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свиней </a:t>
            </a:r>
            <a:r>
              <a:rPr lang="ru-RU" sz="2600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 комплексу (</a:t>
            </a:r>
            <a:r>
              <a:rPr lang="en-US" sz="2600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SI</a:t>
            </a:r>
            <a:r>
              <a:rPr lang="ru-RU" sz="2600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) и отдельным признакам (</a:t>
            </a:r>
            <a:r>
              <a:rPr lang="en-US" sz="2600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EBV</a:t>
            </a:r>
            <a:r>
              <a:rPr lang="ru-RU" sz="2600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)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741900"/>
              </p:ext>
            </p:extLst>
          </p:nvPr>
        </p:nvGraphicFramePr>
        <p:xfrm>
          <a:off x="323528" y="1412776"/>
          <a:ext cx="8280919" cy="46897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8272"/>
                <a:gridCol w="936104"/>
                <a:gridCol w="1008112"/>
                <a:gridCol w="936104"/>
                <a:gridCol w="936104"/>
                <a:gridCol w="1080120"/>
                <a:gridCol w="936103"/>
              </a:tblGrid>
              <a:tr h="284305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Группа особей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Средние значения </a:t>
                      </a:r>
                      <a:r>
                        <a:rPr lang="ru-RU" sz="1800" dirty="0" smtClean="0">
                          <a:effectLst/>
                        </a:rPr>
                        <a:t>оценок по признакам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4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SI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EBV(NBA)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EBV(BW)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EBV(Sf)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EBV(StillB)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EBV(TNB)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7924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10% лучших по индексу хряков </a:t>
                      </a:r>
                      <a:endParaRPr lang="ru-RU" sz="1800" dirty="0" smtClean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(</a:t>
                      </a:r>
                      <a:r>
                        <a:rPr lang="ru-RU" sz="1800" dirty="0">
                          <a:effectLst/>
                        </a:rPr>
                        <a:t>21 гол.)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+</a:t>
                      </a:r>
                      <a:r>
                        <a:rPr lang="ru-RU" sz="1600" b="1" dirty="0">
                          <a:effectLst/>
                        </a:rPr>
                        <a:t>1857,9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+</a:t>
                      </a:r>
                      <a:r>
                        <a:rPr lang="ru-RU" sz="1600" b="1" dirty="0">
                          <a:effectLst/>
                        </a:rPr>
                        <a:t>1,50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+</a:t>
                      </a:r>
                      <a:r>
                        <a:rPr lang="ru-RU" sz="1600" b="1" dirty="0">
                          <a:effectLst/>
                        </a:rPr>
                        <a:t>1,82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+</a:t>
                      </a:r>
                      <a:r>
                        <a:rPr lang="ru-RU" sz="1600" b="1" dirty="0">
                          <a:effectLst/>
                        </a:rPr>
                        <a:t>4,56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-</a:t>
                      </a:r>
                      <a:r>
                        <a:rPr lang="ru-RU" sz="1600" b="1" dirty="0">
                          <a:effectLst/>
                        </a:rPr>
                        <a:t>0,52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+</a:t>
                      </a:r>
                      <a:r>
                        <a:rPr lang="ru-RU" sz="1600" b="1" dirty="0">
                          <a:effectLst/>
                        </a:rPr>
                        <a:t>0,78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7924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 всем оцененным хрякам (210 гол.)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+</a:t>
                      </a:r>
                      <a:r>
                        <a:rPr lang="ru-RU" sz="1600" dirty="0">
                          <a:effectLst/>
                        </a:rPr>
                        <a:t>6,51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-</a:t>
                      </a:r>
                      <a:r>
                        <a:rPr lang="ru-RU" sz="1600" dirty="0">
                          <a:effectLst/>
                        </a:rPr>
                        <a:t>0,01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-</a:t>
                      </a:r>
                      <a:r>
                        <a:rPr lang="ru-RU" sz="1600" dirty="0">
                          <a:effectLst/>
                        </a:rPr>
                        <a:t>0,01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+</a:t>
                      </a:r>
                      <a:r>
                        <a:rPr lang="ru-RU" sz="1600" dirty="0">
                          <a:effectLst/>
                        </a:rPr>
                        <a:t>0,04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-</a:t>
                      </a:r>
                      <a:r>
                        <a:rPr lang="ru-RU" sz="1600" dirty="0">
                          <a:effectLst/>
                        </a:rPr>
                        <a:t>0,01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-</a:t>
                      </a:r>
                      <a:r>
                        <a:rPr lang="ru-RU" sz="1600" dirty="0">
                          <a:effectLst/>
                        </a:rPr>
                        <a:t>0,02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7671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10% лучших по индексу свиноматок (800 гол.)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+</a:t>
                      </a:r>
                      <a:r>
                        <a:rPr lang="ru-RU" sz="1600" b="1" dirty="0">
                          <a:effectLst/>
                        </a:rPr>
                        <a:t>1962,6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+</a:t>
                      </a:r>
                      <a:r>
                        <a:rPr lang="ru-RU" sz="1600" b="1" dirty="0">
                          <a:effectLst/>
                        </a:rPr>
                        <a:t>1,24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+1,57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+</a:t>
                      </a:r>
                      <a:r>
                        <a:rPr lang="ru-RU" sz="1600" b="1" dirty="0">
                          <a:effectLst/>
                        </a:rPr>
                        <a:t>5,30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-</a:t>
                      </a:r>
                      <a:r>
                        <a:rPr lang="ru-RU" sz="1600" b="1" dirty="0">
                          <a:effectLst/>
                        </a:rPr>
                        <a:t>0,65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+</a:t>
                      </a:r>
                      <a:r>
                        <a:rPr lang="ru-RU" sz="1600" b="1" dirty="0">
                          <a:effectLst/>
                        </a:rPr>
                        <a:t>0,37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7671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 всем оцененным свиноматкам </a:t>
                      </a:r>
                      <a:endParaRPr lang="ru-RU" sz="1800" dirty="0" smtClean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(</a:t>
                      </a:r>
                      <a:r>
                        <a:rPr lang="ru-RU" sz="1800" dirty="0">
                          <a:effectLst/>
                        </a:rPr>
                        <a:t>7960 гол.)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+</a:t>
                      </a:r>
                      <a:r>
                        <a:rPr lang="ru-RU" sz="1600" dirty="0">
                          <a:effectLst/>
                        </a:rPr>
                        <a:t>538,2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+</a:t>
                      </a:r>
                      <a:r>
                        <a:rPr lang="ru-RU" sz="1600" dirty="0">
                          <a:effectLst/>
                        </a:rPr>
                        <a:t>0,25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+</a:t>
                      </a:r>
                      <a:r>
                        <a:rPr lang="ru-RU" sz="1600" dirty="0">
                          <a:effectLst/>
                        </a:rPr>
                        <a:t>0,45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+</a:t>
                      </a:r>
                      <a:r>
                        <a:rPr lang="ru-RU" sz="1600" dirty="0">
                          <a:effectLst/>
                        </a:rPr>
                        <a:t>1,56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-</a:t>
                      </a:r>
                      <a:r>
                        <a:rPr lang="ru-RU" sz="1600" dirty="0">
                          <a:effectLst/>
                        </a:rPr>
                        <a:t>0,20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r>
                        <a:rPr lang="ru-RU" sz="1600" dirty="0" smtClean="0">
                          <a:effectLst/>
                        </a:rPr>
                        <a:t>-</a:t>
                      </a:r>
                      <a:r>
                        <a:rPr lang="ru-RU" sz="1600" dirty="0">
                          <a:effectLst/>
                        </a:rPr>
                        <a:t>0,02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19" y="260648"/>
            <a:ext cx="8665485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/>
              <a:t>Исследования </a:t>
            </a:r>
            <a:r>
              <a:rPr lang="ru-RU" sz="2000" dirty="0" smtClean="0"/>
              <a:t>выполнены по теме </a:t>
            </a:r>
            <a:r>
              <a:rPr lang="ru-RU" sz="2000" dirty="0"/>
              <a:t>ГЗ</a:t>
            </a: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№</a:t>
            </a:r>
            <a:r>
              <a:rPr lang="ru-RU" sz="2000" b="1" dirty="0">
                <a:solidFill>
                  <a:srgbClr val="0070C0"/>
                </a:solidFill>
              </a:rPr>
              <a:t>АААА-А19-119052190018-3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292080" y="1789470"/>
            <a:ext cx="354908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u="sng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Авторы: </a:t>
            </a:r>
          </a:p>
          <a:p>
            <a:r>
              <a:rPr lang="ru-RU" sz="1800" dirty="0" smtClean="0"/>
              <a:t>Е.Е</a:t>
            </a:r>
            <a:r>
              <a:rPr lang="ru-RU" sz="1800" dirty="0"/>
              <a:t>. Мельникова, С.Н. Харитонов,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С.А. Никитин, А.В. Кабанов, </a:t>
            </a:r>
            <a:br>
              <a:rPr lang="ru-RU" sz="1800" dirty="0" smtClean="0"/>
            </a:br>
            <a:r>
              <a:rPr lang="ru-RU" sz="1800" dirty="0" smtClean="0"/>
              <a:t>А.А. Сермягин</a:t>
            </a:r>
          </a:p>
          <a:p>
            <a:endParaRPr lang="ru-RU" sz="1800" dirty="0" smtClean="0"/>
          </a:p>
          <a:p>
            <a:r>
              <a:rPr lang="ru-RU" sz="1800" u="sng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Партнеры</a:t>
            </a:r>
            <a:r>
              <a:rPr lang="ru-RU" sz="1800" u="sng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:</a:t>
            </a:r>
            <a:r>
              <a:rPr lang="ru-RU" sz="1800" dirty="0" smtClean="0"/>
              <a:t> ООО «Селекционно-гибридный центр»:</a:t>
            </a:r>
          </a:p>
          <a:p>
            <a:r>
              <a:rPr lang="ru-RU" sz="1800" dirty="0" smtClean="0"/>
              <a:t>Н.А. Казьмина, Е.А. Требунских, </a:t>
            </a:r>
            <a:br>
              <a:rPr lang="ru-RU" sz="1800" dirty="0" smtClean="0"/>
            </a:br>
            <a:r>
              <a:rPr lang="ru-RU" sz="1800" dirty="0" smtClean="0"/>
              <a:t>Я.А. Садкова</a:t>
            </a:r>
            <a:endParaRPr lang="ru-RU" sz="1800" dirty="0">
              <a:solidFill>
                <a:srgbClr val="7030A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7" name="Picture 2" descr="C:\Users\11\Desktop\20180206_1442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260648"/>
            <a:ext cx="4824537" cy="633670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  <a:alpha val="88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softEdge rad="609600"/>
          </a:effec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23528" y="6021288"/>
            <a:ext cx="8593476" cy="72729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5000"/>
                </a:schemeClr>
              </a:gs>
              <a:gs pos="9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Monotype Corsiva" pitchFamily="66" charset="0"/>
              </a:rPr>
              <a:t>Благодарю за внимание</a:t>
            </a:r>
            <a:endParaRPr lang="ru-RU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03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5212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Особенности селекционного процесса при разведении чистопородного поголовья свиней</a:t>
            </a:r>
            <a:endParaRPr lang="ru-RU" sz="2400" dirty="0">
              <a:solidFill>
                <a:srgbClr val="7030A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57200" y="4941168"/>
            <a:ext cx="8229600" cy="1503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800" b="1" dirty="0" smtClean="0"/>
              <a:t>Цель исследования - </a:t>
            </a:r>
            <a:r>
              <a:rPr lang="ru-RU" sz="1800" dirty="0" smtClean="0"/>
              <a:t>апробировать методологию </a:t>
            </a:r>
            <a:r>
              <a:rPr lang="en-US" sz="1800" dirty="0"/>
              <a:t>BLUP AM </a:t>
            </a:r>
            <a:r>
              <a:rPr lang="ru-RU" sz="1800" dirty="0"/>
              <a:t>для оценки племенных качеств особей по признакам воспроизводства, а также </a:t>
            </a:r>
            <a:r>
              <a:rPr lang="ru-RU" sz="1800" dirty="0" smtClean="0"/>
              <a:t>разработать уравнение </a:t>
            </a:r>
            <a:r>
              <a:rPr lang="ru-RU" sz="1800" dirty="0"/>
              <a:t>селекционного индекса племенной ценности по комплексу признаков, имеющих наибольший экономический вес при разведении свиней материнских </a:t>
            </a:r>
            <a:r>
              <a:rPr lang="ru-RU" sz="1800" dirty="0" smtClean="0"/>
              <a:t>пород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57200" y="2060848"/>
            <a:ext cx="8229600" cy="2376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Tx/>
              <a:buChar char="-"/>
            </a:pPr>
            <a:r>
              <a:rPr lang="ru-RU" sz="1800" b="1" dirty="0" smtClean="0"/>
              <a:t>организация селекционной работы на уровне </a:t>
            </a:r>
            <a:r>
              <a:rPr lang="ru-RU" sz="1800" b="1" dirty="0" err="1" smtClean="0"/>
              <a:t>селекционно</a:t>
            </a:r>
            <a:r>
              <a:rPr lang="ru-RU" sz="1800" b="1" dirty="0" smtClean="0"/>
              <a:t>-гибридных центров;</a:t>
            </a:r>
          </a:p>
          <a:p>
            <a:pPr algn="just">
              <a:buFontTx/>
              <a:buChar char="-"/>
            </a:pPr>
            <a:r>
              <a:rPr lang="ru-RU" sz="1800" b="1" dirty="0" smtClean="0"/>
              <a:t>близкая </a:t>
            </a:r>
            <a:r>
              <a:rPr lang="ru-RU" sz="1800" b="1" dirty="0"/>
              <a:t>к «закрытой» система воспроизводства чистопородного поголовья;</a:t>
            </a:r>
          </a:p>
          <a:p>
            <a:pPr algn="just">
              <a:buFontTx/>
              <a:buChar char="-"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/>
              <a:t>отсутствие единых официальных требований по оценке </a:t>
            </a:r>
            <a:r>
              <a:rPr lang="ru-RU" sz="1800" b="1" dirty="0" smtClean="0"/>
              <a:t>генетической ценности </a:t>
            </a:r>
            <a:r>
              <a:rPr lang="ru-RU" sz="1800" b="1" dirty="0"/>
              <a:t>особей;</a:t>
            </a:r>
          </a:p>
          <a:p>
            <a:pPr algn="just">
              <a:buFontTx/>
              <a:buChar char="-"/>
            </a:pPr>
            <a:r>
              <a:rPr lang="ru-RU" sz="1800" b="1" dirty="0"/>
              <a:t>несколько основных селекционных (экономически значимых) признаков</a:t>
            </a:r>
            <a:r>
              <a:rPr lang="ru-RU" sz="1800" b="1" dirty="0" smtClean="0"/>
              <a:t>;</a:t>
            </a:r>
          </a:p>
          <a:p>
            <a:pPr algn="just">
              <a:buFontTx/>
              <a:buChar char="-"/>
            </a:pPr>
            <a:r>
              <a:rPr lang="ru-RU" sz="1800" b="1" dirty="0" smtClean="0"/>
              <a:t>конечный продукт - помесное товарное поголовье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4116061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195206" y="83612"/>
            <a:ext cx="8841290" cy="599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Направления селекции свиней крупной белой породы</a:t>
            </a:r>
            <a:endParaRPr lang="ru-RU" sz="2400" dirty="0">
              <a:solidFill>
                <a:srgbClr val="7030A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6601" y="947661"/>
            <a:ext cx="3620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Крупная белая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882376" y="1019677"/>
            <a:ext cx="2091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Ландрас</a:t>
            </a:r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4" t="33145" r="29283" b="29397"/>
          <a:stretch/>
        </p:blipFill>
        <p:spPr>
          <a:xfrm>
            <a:off x="6882376" y="1395966"/>
            <a:ext cx="2082112" cy="1222501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" t="6550" r="9530" b="27944"/>
          <a:stretch/>
        </p:blipFill>
        <p:spPr>
          <a:xfrm>
            <a:off x="441493" y="1378553"/>
            <a:ext cx="3757366" cy="216024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21" name="Стрелка вниз 20"/>
          <p:cNvSpPr/>
          <p:nvPr/>
        </p:nvSpPr>
        <p:spPr>
          <a:xfrm rot="2572881" flipH="1">
            <a:off x="6424707" y="2693826"/>
            <a:ext cx="423340" cy="80903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" t="6550" r="9530" b="27944"/>
          <a:stretch/>
        </p:blipFill>
        <p:spPr>
          <a:xfrm>
            <a:off x="379966" y="4581128"/>
            <a:ext cx="3757366" cy="216024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grpSp>
        <p:nvGrpSpPr>
          <p:cNvPr id="2" name="Группа 1"/>
          <p:cNvGrpSpPr/>
          <p:nvPr/>
        </p:nvGrpSpPr>
        <p:grpSpPr>
          <a:xfrm>
            <a:off x="5380748" y="3318466"/>
            <a:ext cx="3477840" cy="3126422"/>
            <a:chOff x="4271387" y="2517169"/>
            <a:chExt cx="4765109" cy="4026620"/>
          </a:xfrm>
        </p:grpSpPr>
        <p:sp>
          <p:nvSpPr>
            <p:cNvPr id="13" name="TextBox 12"/>
            <p:cNvSpPr txBox="1"/>
            <p:nvPr/>
          </p:nvSpPr>
          <p:spPr>
            <a:xfrm>
              <a:off x="7224906" y="2517169"/>
              <a:ext cx="1440160" cy="5293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err="1" smtClean="0"/>
                <a:t>Дюрок</a:t>
              </a:r>
              <a:endParaRPr lang="ru-R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71387" y="2517169"/>
              <a:ext cx="23042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F1</a:t>
              </a:r>
              <a:endParaRPr lang="ru-RU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273533" y="5515661"/>
              <a:ext cx="762963" cy="352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F2</a:t>
              </a:r>
              <a:endParaRPr lang="ru-RU" dirty="0"/>
            </a:p>
          </p:txBody>
        </p:sp>
        <p:pic>
          <p:nvPicPr>
            <p:cNvPr id="19" name="Рисунок 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70" t="28802" r="7517" b="20152"/>
            <a:stretch/>
          </p:blipFill>
          <p:spPr>
            <a:xfrm>
              <a:off x="4271387" y="2978802"/>
              <a:ext cx="2304256" cy="151363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5" name="Рисунок 2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13" t="40550"/>
            <a:stretch/>
          </p:blipFill>
          <p:spPr>
            <a:xfrm>
              <a:off x="5485961" y="4840026"/>
              <a:ext cx="2903602" cy="170376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7" name="Стрелка вниз 26"/>
            <p:cNvSpPr/>
            <p:nvPr/>
          </p:nvSpPr>
          <p:spPr>
            <a:xfrm>
              <a:off x="6487202" y="4518693"/>
              <a:ext cx="260675" cy="319393"/>
            </a:xfrm>
            <a:prstGeom prst="down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35" t="36229" r="31061" b="19404"/>
            <a:stretch/>
          </p:blipFill>
          <p:spPr>
            <a:xfrm>
              <a:off x="6702070" y="2984832"/>
              <a:ext cx="2304256" cy="150157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0" name="Умножение 9"/>
            <p:cNvSpPr/>
            <p:nvPr/>
          </p:nvSpPr>
          <p:spPr>
            <a:xfrm>
              <a:off x="6441058" y="3483108"/>
              <a:ext cx="395597" cy="481073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716016" y="1016299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Крупная белая</a:t>
            </a:r>
            <a:endParaRPr lang="ru-RU" dirty="0"/>
          </a:p>
        </p:txBody>
      </p:sp>
      <p:sp>
        <p:nvSpPr>
          <p:cNvPr id="29" name="Объект 2"/>
          <p:cNvSpPr txBox="1">
            <a:spLocks/>
          </p:cNvSpPr>
          <p:nvPr/>
        </p:nvSpPr>
        <p:spPr>
          <a:xfrm>
            <a:off x="379965" y="3682157"/>
            <a:ext cx="3817651" cy="73650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800" b="1" dirty="0" smtClean="0"/>
              <a:t>Расчет </a:t>
            </a:r>
            <a:r>
              <a:rPr lang="en-US" sz="1800" b="1" dirty="0" smtClean="0"/>
              <a:t>EBV</a:t>
            </a:r>
          </a:p>
          <a:p>
            <a:pPr marL="0" indent="0" algn="just">
              <a:buNone/>
            </a:pPr>
            <a:r>
              <a:rPr lang="ru-RU" sz="1800" b="1" dirty="0"/>
              <a:t>Расчет </a:t>
            </a:r>
            <a:r>
              <a:rPr lang="ru-RU" sz="1800" b="1" dirty="0" smtClean="0"/>
              <a:t>индексных оценок</a:t>
            </a:r>
          </a:p>
          <a:p>
            <a:pPr marL="0" indent="0" algn="just">
              <a:buNone/>
            </a:pPr>
            <a:r>
              <a:rPr lang="ru-RU" sz="1800" b="1" dirty="0" smtClean="0"/>
              <a:t>Отбор в селекционные группы</a:t>
            </a:r>
            <a:endParaRPr lang="en-US" sz="1800" b="1" dirty="0"/>
          </a:p>
          <a:p>
            <a:pPr marL="0" indent="0" algn="just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4" t="6550" r="9530" b="27944"/>
          <a:stretch/>
        </p:blipFill>
        <p:spPr>
          <a:xfrm>
            <a:off x="4716016" y="1392710"/>
            <a:ext cx="2016224" cy="1250961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31" name="TextBox 30"/>
          <p:cNvSpPr txBox="1"/>
          <p:nvPr/>
        </p:nvSpPr>
        <p:spPr>
          <a:xfrm>
            <a:off x="379965" y="660522"/>
            <a:ext cx="8593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Чистопородное разведение</a:t>
            </a:r>
            <a:r>
              <a:rPr lang="ru-RU" dirty="0" smtClean="0"/>
              <a:t>			</a:t>
            </a:r>
            <a:r>
              <a:rPr lang="ru-RU" b="1" dirty="0" smtClean="0"/>
              <a:t>П</a:t>
            </a:r>
            <a:r>
              <a:rPr lang="ru-RU" b="1" dirty="0" smtClean="0"/>
              <a:t>олучение помесей </a:t>
            </a:r>
            <a:r>
              <a:rPr lang="en-US" b="1" dirty="0" smtClean="0"/>
              <a:t>F1</a:t>
            </a:r>
            <a:endParaRPr lang="ru-RU" b="1" dirty="0"/>
          </a:p>
        </p:txBody>
      </p:sp>
      <p:sp>
        <p:nvSpPr>
          <p:cNvPr id="32" name="Стрелка вниз 31"/>
          <p:cNvSpPr/>
          <p:nvPr/>
        </p:nvSpPr>
        <p:spPr>
          <a:xfrm>
            <a:off x="3362301" y="3586279"/>
            <a:ext cx="384185" cy="904395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множение 10"/>
          <p:cNvSpPr/>
          <p:nvPr/>
        </p:nvSpPr>
        <p:spPr>
          <a:xfrm>
            <a:off x="6609510" y="1795173"/>
            <a:ext cx="395597" cy="48107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4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36904" cy="648072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Материал исследования</a:t>
            </a:r>
            <a:endParaRPr lang="ru-RU" sz="3000" dirty="0">
              <a:solidFill>
                <a:srgbClr val="7030A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8" name="Содержимое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3645024"/>
            <a:ext cx="8856984" cy="3096344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83568" y="980728"/>
            <a:ext cx="813690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Данные </a:t>
            </a:r>
            <a:r>
              <a:rPr lang="ru-RU" sz="1600" dirty="0"/>
              <a:t>первичного </a:t>
            </a:r>
            <a:r>
              <a:rPr lang="ru-RU" sz="1600" dirty="0" smtClean="0"/>
              <a:t>учета (база данных </a:t>
            </a:r>
            <a:r>
              <a:rPr lang="en-US" sz="1600" dirty="0" smtClean="0"/>
              <a:t>Herdsman)</a:t>
            </a:r>
            <a:r>
              <a:rPr lang="ru-RU" sz="1600" dirty="0" smtClean="0"/>
              <a:t> о поголовье свиней </a:t>
            </a:r>
            <a:r>
              <a:rPr lang="ru-RU" sz="1600" dirty="0"/>
              <a:t>крупной белой </a:t>
            </a:r>
            <a:r>
              <a:rPr lang="ru-RU" sz="1600" dirty="0" smtClean="0"/>
              <a:t>породы ООО </a:t>
            </a:r>
            <a:r>
              <a:rPr lang="ru-RU" sz="1600" dirty="0"/>
              <a:t>СГЦ (Воронежская обл., п. Верхняя </a:t>
            </a:r>
            <a:r>
              <a:rPr lang="ru-RU" sz="1600" dirty="0" err="1"/>
              <a:t>Хава</a:t>
            </a:r>
            <a:r>
              <a:rPr lang="ru-RU" sz="1600" dirty="0"/>
              <a:t>). </a:t>
            </a:r>
            <a:endParaRPr lang="ru-RU" sz="1600" dirty="0" smtClean="0"/>
          </a:p>
          <a:p>
            <a:pPr algn="just"/>
            <a:r>
              <a:rPr lang="ru-RU" sz="1600" dirty="0" smtClean="0"/>
              <a:t>Результаты </a:t>
            </a:r>
            <a:r>
              <a:rPr lang="ru-RU" sz="1600" dirty="0"/>
              <a:t>опоросов свиноматок в период с 2008 по 2018 гг., общее число наблюдений </a:t>
            </a:r>
            <a:r>
              <a:rPr lang="ru-RU" sz="1600" dirty="0" smtClean="0"/>
              <a:t>- 23753 </a:t>
            </a:r>
            <a:r>
              <a:rPr lang="ru-RU" sz="1600" dirty="0"/>
              <a:t>записи, относящиеся к 7726 </a:t>
            </a:r>
            <a:r>
              <a:rPr lang="ru-RU" sz="1600" dirty="0" smtClean="0"/>
              <a:t>свиноматкам (среднее число опоросов на свиноматку - 3,07). </a:t>
            </a:r>
            <a:r>
              <a:rPr lang="ru-RU" sz="1600" dirty="0"/>
              <a:t>Число хряков-отцов в исследовании – 210 голов</a:t>
            </a:r>
            <a:r>
              <a:rPr lang="ru-RU" sz="1600" dirty="0" smtClean="0"/>
              <a:t>.</a:t>
            </a:r>
          </a:p>
          <a:p>
            <a:endParaRPr lang="ru-RU" sz="1600" dirty="0"/>
          </a:p>
          <a:p>
            <a:r>
              <a:rPr lang="ru-RU" sz="1600" b="1" dirty="0" smtClean="0"/>
              <a:t>Анализируемые признаки: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«</a:t>
            </a:r>
            <a:r>
              <a:rPr lang="ru-RU" sz="1600" dirty="0"/>
              <a:t>количество живых рожденных поросят» (</a:t>
            </a:r>
            <a:r>
              <a:rPr lang="en-US" sz="1600" dirty="0"/>
              <a:t>NBA</a:t>
            </a:r>
            <a:r>
              <a:rPr lang="ru-RU" sz="1600" dirty="0" smtClean="0"/>
              <a:t>);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«</a:t>
            </a:r>
            <a:r>
              <a:rPr lang="ru-RU" sz="1600" dirty="0"/>
              <a:t>вес гнезда при рождении» (</a:t>
            </a:r>
            <a:r>
              <a:rPr lang="en-US" sz="1600" dirty="0"/>
              <a:t>BW</a:t>
            </a:r>
            <a:r>
              <a:rPr lang="ru-RU" sz="1600" dirty="0" smtClean="0"/>
              <a:t>); 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«</a:t>
            </a:r>
            <a:r>
              <a:rPr lang="ru-RU" sz="1600" dirty="0"/>
              <a:t>вес гнезда при отъеме» (</a:t>
            </a:r>
            <a:r>
              <a:rPr lang="en-US" sz="1600" dirty="0"/>
              <a:t>WW</a:t>
            </a:r>
            <a:r>
              <a:rPr lang="ru-RU" sz="1600" dirty="0" smtClean="0"/>
              <a:t>); 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«</a:t>
            </a:r>
            <a:r>
              <a:rPr lang="ru-RU" sz="1600" dirty="0"/>
              <a:t>количество всех рожденных поросят» (</a:t>
            </a:r>
            <a:r>
              <a:rPr lang="en-US" sz="1600" dirty="0"/>
              <a:t>TNB</a:t>
            </a:r>
            <a:r>
              <a:rPr lang="ru-RU" sz="1600" dirty="0" smtClean="0"/>
              <a:t>); 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«</a:t>
            </a:r>
            <a:r>
              <a:rPr lang="ru-RU" sz="1600" dirty="0"/>
              <a:t>количество мертворожденных» (</a:t>
            </a:r>
            <a:r>
              <a:rPr lang="en-US" sz="1600" dirty="0"/>
              <a:t>Stillb</a:t>
            </a:r>
            <a:r>
              <a:rPr lang="ru-RU" sz="1600" dirty="0" smtClean="0"/>
              <a:t>); </a:t>
            </a:r>
          </a:p>
          <a:p>
            <a:pPr marL="285750" indent="-285750">
              <a:buFontTx/>
              <a:buChar char="-"/>
            </a:pPr>
            <a:r>
              <a:rPr lang="ru-RU" sz="1600" dirty="0" smtClean="0"/>
              <a:t>«</a:t>
            </a:r>
            <a:r>
              <a:rPr lang="ru-RU" sz="1600" dirty="0"/>
              <a:t>сохранность поросят при рождении» (</a:t>
            </a:r>
            <a:r>
              <a:rPr lang="en-US" sz="1600" dirty="0"/>
              <a:t>Sf</a:t>
            </a:r>
            <a:r>
              <a:rPr lang="ru-RU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54007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1" y="764704"/>
            <a:ext cx="8229600" cy="57606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Методы </a:t>
            </a:r>
            <a:r>
              <a:rPr lang="ru-RU" sz="2800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исследования</a:t>
            </a:r>
            <a:endParaRPr lang="ru-RU" sz="2600" dirty="0">
              <a:solidFill>
                <a:srgbClr val="7030A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7201" y="2276872"/>
            <a:ext cx="8229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Оценка племенной ценности свиноматок и хряков-отцов (значения </a:t>
            </a:r>
            <a:r>
              <a:rPr lang="en-US" sz="2000" dirty="0"/>
              <a:t>EBV</a:t>
            </a:r>
            <a:r>
              <a:rPr lang="ru-RU" sz="2000" dirty="0"/>
              <a:t>, </a:t>
            </a:r>
            <a:r>
              <a:rPr lang="en-US" sz="2000" dirty="0"/>
              <a:t>s</a:t>
            </a:r>
            <a:r>
              <a:rPr lang="ru-RU" sz="2000" dirty="0"/>
              <a:t>.</a:t>
            </a:r>
            <a:r>
              <a:rPr lang="en-US" sz="2000" dirty="0"/>
              <a:t>e</a:t>
            </a:r>
            <a:r>
              <a:rPr lang="ru-RU" sz="2000" dirty="0"/>
              <a:t>.) осуществляли на основе метода </a:t>
            </a:r>
            <a:r>
              <a:rPr lang="en-US" sz="2000" dirty="0"/>
              <a:t>BLUP AM </a:t>
            </a:r>
            <a:r>
              <a:rPr lang="ru-RU" sz="2000" dirty="0"/>
              <a:t>с </a:t>
            </a:r>
            <a:r>
              <a:rPr lang="ru-RU" sz="2000" dirty="0" smtClean="0"/>
              <a:t>использованием модели повторяемости:</a:t>
            </a:r>
          </a:p>
          <a:p>
            <a:pPr algn="ctr"/>
            <a:r>
              <a:rPr lang="en-US" sz="2000" dirty="0" smtClean="0"/>
              <a:t>y = </a:t>
            </a:r>
            <a:r>
              <a:rPr lang="en-US" sz="2000" dirty="0" err="1" smtClean="0"/>
              <a:t>Xb</a:t>
            </a:r>
            <a:r>
              <a:rPr lang="en-US" sz="2000" dirty="0" smtClean="0"/>
              <a:t> + </a:t>
            </a:r>
            <a:r>
              <a:rPr lang="en-US" sz="2000" dirty="0" err="1" smtClean="0"/>
              <a:t>Za</a:t>
            </a:r>
            <a:r>
              <a:rPr lang="en-US" sz="2000" dirty="0" smtClean="0"/>
              <a:t> + </a:t>
            </a:r>
            <a:r>
              <a:rPr lang="en-US" sz="2000" dirty="0" err="1" smtClean="0"/>
              <a:t>W</a:t>
            </a:r>
            <a:r>
              <a:rPr lang="en-US" sz="2000" dirty="0" err="1" smtClean="0"/>
              <a:t>pe</a:t>
            </a:r>
            <a:r>
              <a:rPr lang="en-US" sz="2000" dirty="0" smtClean="0"/>
              <a:t> </a:t>
            </a:r>
            <a:r>
              <a:rPr lang="en-US" sz="2000" dirty="0" smtClean="0"/>
              <a:t>+ e,</a:t>
            </a:r>
          </a:p>
          <a:p>
            <a:r>
              <a:rPr lang="ru-RU" sz="2000" dirty="0" smtClean="0"/>
              <a:t>где </a:t>
            </a:r>
            <a:r>
              <a:rPr lang="en-US" sz="2000" dirty="0" smtClean="0"/>
              <a:t>y – </a:t>
            </a:r>
            <a:r>
              <a:rPr lang="ru-RU" sz="2000" dirty="0" smtClean="0"/>
              <a:t>вектор фиксированных эффектов; </a:t>
            </a:r>
            <a:r>
              <a:rPr lang="en-US" sz="2000" dirty="0" smtClean="0"/>
              <a:t>a – </a:t>
            </a:r>
            <a:r>
              <a:rPr lang="ru-RU" sz="2000" dirty="0" smtClean="0"/>
              <a:t>вектор случайных генетических эффектов животных; </a:t>
            </a:r>
            <a:r>
              <a:rPr lang="en-US" sz="2000" dirty="0" err="1" smtClean="0"/>
              <a:t>pe</a:t>
            </a:r>
            <a:r>
              <a:rPr lang="en-US" sz="2000" dirty="0" smtClean="0"/>
              <a:t> </a:t>
            </a:r>
            <a:r>
              <a:rPr lang="en-US" sz="2000" dirty="0" smtClean="0"/>
              <a:t>– </a:t>
            </a:r>
            <a:r>
              <a:rPr lang="ru-RU" sz="2000" dirty="0" smtClean="0"/>
              <a:t>вектор </a:t>
            </a:r>
            <a:r>
              <a:rPr lang="ru-RU" sz="2000" dirty="0" smtClean="0"/>
              <a:t>случайных постоянно действующих</a:t>
            </a:r>
            <a:r>
              <a:rPr lang="ru-RU" sz="2000" dirty="0" smtClean="0"/>
              <a:t> </a:t>
            </a:r>
            <a:r>
              <a:rPr lang="ru-RU" sz="2000" dirty="0"/>
              <a:t>средовых </a:t>
            </a:r>
            <a:r>
              <a:rPr lang="ru-RU" sz="2000" dirty="0" smtClean="0"/>
              <a:t>и неаддитивных </a:t>
            </a:r>
            <a:r>
              <a:rPr lang="ru-RU" sz="2000" dirty="0"/>
              <a:t>генетических </a:t>
            </a:r>
            <a:r>
              <a:rPr lang="ru-RU" sz="2000" dirty="0" smtClean="0"/>
              <a:t>эффектов; </a:t>
            </a:r>
            <a:r>
              <a:rPr lang="en-US" sz="2000" dirty="0" smtClean="0"/>
              <a:t>e</a:t>
            </a:r>
            <a:r>
              <a:rPr lang="ru-RU" sz="2000" dirty="0" smtClean="0"/>
              <a:t> – вектор случайных остаточных эффектов; </a:t>
            </a:r>
            <a:r>
              <a:rPr lang="en-US" sz="2000" dirty="0" smtClean="0"/>
              <a:t>X, Z, W </a:t>
            </a:r>
            <a:r>
              <a:rPr lang="ru-RU" sz="2000" dirty="0" smtClean="0"/>
              <a:t> - матрицы, связывающие записи с соответствующими эффектами.</a:t>
            </a:r>
          </a:p>
          <a:p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2259798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"/>
          <p:cNvSpPr>
            <a:spLocks noChangeArrowheads="1"/>
          </p:cNvSpPr>
          <p:nvPr/>
        </p:nvSpPr>
        <p:spPr bwMode="auto">
          <a:xfrm>
            <a:off x="251520" y="188640"/>
            <a:ext cx="864096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Уровни </a:t>
            </a:r>
            <a:r>
              <a:rPr lang="ru-RU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значимости влияния фиксированных факторов на изменчивость </a:t>
            </a:r>
            <a:r>
              <a:rPr lang="ru-RU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показателей </a:t>
            </a:r>
            <a:r>
              <a:rPr lang="ru-RU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 признакам воспроизводства*</a:t>
            </a:r>
            <a:endParaRPr lang="ru-RU" altLang="ru-RU" dirty="0">
              <a:solidFill>
                <a:srgbClr val="7030A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626098"/>
              </p:ext>
            </p:extLst>
          </p:nvPr>
        </p:nvGraphicFramePr>
        <p:xfrm>
          <a:off x="611561" y="1700808"/>
          <a:ext cx="7704856" cy="3600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1"/>
                <a:gridCol w="2016224"/>
                <a:gridCol w="2088232"/>
                <a:gridCol w="1872209"/>
              </a:tblGrid>
              <a:tr h="348673">
                <a:tc rowSpan="2"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Анализируемый признак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 anchor="ctr"/>
                </a:tc>
                <a:tc gridSpan="3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Значения </a:t>
                      </a:r>
                      <a:r>
                        <a:rPr lang="en-US" sz="1600" dirty="0">
                          <a:effectLst/>
                        </a:rPr>
                        <a:t>F</a:t>
                      </a:r>
                      <a:r>
                        <a:rPr lang="ru-RU" sz="1600" dirty="0" smtClean="0">
                          <a:effectLst/>
                        </a:rPr>
                        <a:t>-критерия для фактора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5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«FYM</a:t>
                      </a:r>
                      <a:r>
                        <a:rPr lang="ru-RU" sz="1600" dirty="0" smtClean="0">
                          <a:effectLst/>
                        </a:rPr>
                        <a:t>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«</a:t>
                      </a:r>
                      <a:r>
                        <a:rPr lang="ru-RU" sz="1600" dirty="0" err="1">
                          <a:effectLst/>
                        </a:rPr>
                        <a:t>Parity</a:t>
                      </a:r>
                      <a:r>
                        <a:rPr lang="ru-RU" sz="1600" dirty="0" smtClean="0">
                          <a:effectLst/>
                        </a:rPr>
                        <a:t>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«</a:t>
                      </a:r>
                      <a:r>
                        <a:rPr lang="en-US" sz="1600" dirty="0">
                          <a:effectLst/>
                        </a:rPr>
                        <a:t>PLP</a:t>
                      </a:r>
                      <a:r>
                        <a:rPr lang="ru-RU" sz="1600" dirty="0" smtClean="0">
                          <a:effectLst/>
                        </a:rPr>
                        <a:t>» -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</a:tr>
              <a:tr h="458557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NBA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2,01*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105,63*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</a:tr>
              <a:tr h="458557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TNB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2,19*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189,10*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</a:tr>
              <a:tr h="458557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Stillb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1,90*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149,81*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</a:tr>
              <a:tr h="458557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Sf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1,98*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101,09*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</a:tr>
              <a:tr h="458557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BW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3,48*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142,94*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</a:tr>
              <a:tr h="500386">
                <a:tc>
                  <a:txBody>
                    <a:bodyPr/>
                    <a:lstStyle/>
                    <a:p>
                      <a:pPr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WW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9,43*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4,96*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594,62*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443" marR="33443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2927" y="5517232"/>
            <a:ext cx="79381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 smtClean="0"/>
              <a:t>NBA</a:t>
            </a:r>
            <a:r>
              <a:rPr lang="ru-RU" sz="1400" dirty="0" smtClean="0"/>
              <a:t> - количество </a:t>
            </a:r>
            <a:r>
              <a:rPr lang="ru-RU" sz="1400" dirty="0"/>
              <a:t>живых рожденных </a:t>
            </a:r>
            <a:r>
              <a:rPr lang="ru-RU" sz="1400" dirty="0" smtClean="0"/>
              <a:t>поросят; </a:t>
            </a:r>
            <a:r>
              <a:rPr lang="en-US" sz="1400" dirty="0" smtClean="0"/>
              <a:t>BW</a:t>
            </a:r>
            <a:r>
              <a:rPr lang="ru-RU" sz="1400" dirty="0" smtClean="0"/>
              <a:t> - вес </a:t>
            </a:r>
            <a:r>
              <a:rPr lang="ru-RU" sz="1400" dirty="0"/>
              <a:t>гнезда при </a:t>
            </a:r>
            <a:r>
              <a:rPr lang="ru-RU" sz="1400" dirty="0" smtClean="0"/>
              <a:t>рождении; </a:t>
            </a:r>
            <a:r>
              <a:rPr lang="en-US" sz="1400" dirty="0" smtClean="0"/>
              <a:t>WW</a:t>
            </a:r>
            <a:r>
              <a:rPr lang="ru-RU" sz="1400" dirty="0" smtClean="0"/>
              <a:t> - вес </a:t>
            </a:r>
            <a:r>
              <a:rPr lang="ru-RU" sz="1400" dirty="0"/>
              <a:t>гнезда при </a:t>
            </a:r>
            <a:r>
              <a:rPr lang="ru-RU" sz="1400" dirty="0" smtClean="0"/>
              <a:t>отъеме; </a:t>
            </a:r>
            <a:r>
              <a:rPr lang="en-US" sz="1400" dirty="0" smtClean="0"/>
              <a:t>TNB</a:t>
            </a:r>
            <a:r>
              <a:rPr lang="ru-RU" sz="1400" dirty="0" smtClean="0"/>
              <a:t> - количество </a:t>
            </a:r>
            <a:r>
              <a:rPr lang="ru-RU" sz="1400" dirty="0"/>
              <a:t>всех рожденных </a:t>
            </a:r>
            <a:r>
              <a:rPr lang="ru-RU" sz="1400" dirty="0" smtClean="0"/>
              <a:t>поросят; </a:t>
            </a:r>
            <a:r>
              <a:rPr lang="en-US" sz="1400" dirty="0" smtClean="0"/>
              <a:t>Stillb</a:t>
            </a:r>
            <a:r>
              <a:rPr lang="ru-RU" sz="1400" dirty="0" smtClean="0"/>
              <a:t> - количество мертворожденных; </a:t>
            </a:r>
            <a:r>
              <a:rPr lang="en-US" sz="1400" dirty="0" smtClean="0"/>
              <a:t>Sf</a:t>
            </a:r>
            <a:r>
              <a:rPr lang="ru-RU" sz="1400" dirty="0" smtClean="0"/>
              <a:t> - сохранность </a:t>
            </a:r>
            <a:r>
              <a:rPr lang="ru-RU" sz="1400" dirty="0"/>
              <a:t>поросят при </a:t>
            </a:r>
            <a:r>
              <a:rPr lang="ru-RU" sz="1400" dirty="0" smtClean="0"/>
              <a:t>рождении; </a:t>
            </a:r>
            <a:r>
              <a:rPr lang="en-US" sz="1400" dirty="0" smtClean="0"/>
              <a:t>FYM – </a:t>
            </a:r>
            <a:r>
              <a:rPr lang="ru-RU" sz="1400" dirty="0" smtClean="0"/>
              <a:t>«ферма – год – месяц опороса»; </a:t>
            </a:r>
            <a:r>
              <a:rPr lang="en-US" sz="1400" dirty="0" smtClean="0"/>
              <a:t>Parity – </a:t>
            </a:r>
            <a:r>
              <a:rPr lang="ru-RU" sz="1400" dirty="0" smtClean="0"/>
              <a:t>номер опороса; </a:t>
            </a:r>
            <a:r>
              <a:rPr lang="en-US" sz="1400" dirty="0" smtClean="0"/>
              <a:t>PLP </a:t>
            </a:r>
            <a:r>
              <a:rPr lang="ru-RU" sz="1400" dirty="0" smtClean="0"/>
              <a:t>– продолжительность подсосного периода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4170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1776" y="1628800"/>
            <a:ext cx="8496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Уравнение </a:t>
            </a:r>
            <a:r>
              <a:rPr lang="ru-RU" b="1" dirty="0" smtClean="0"/>
              <a:t>модели </a:t>
            </a:r>
            <a:r>
              <a:rPr lang="ru-RU" dirty="0"/>
              <a:t>для признаков «количество живых рожденных поросят» </a:t>
            </a:r>
            <a:r>
              <a:rPr lang="ru-RU" dirty="0" smtClean="0"/>
              <a:t>(</a:t>
            </a:r>
            <a:r>
              <a:rPr lang="en-US" dirty="0" smtClean="0"/>
              <a:t>NBA</a:t>
            </a:r>
            <a:r>
              <a:rPr lang="ru-RU" dirty="0" smtClean="0"/>
              <a:t>), </a:t>
            </a:r>
            <a:r>
              <a:rPr lang="ru-RU" dirty="0"/>
              <a:t>«количество всех рожденных поросят» </a:t>
            </a:r>
            <a:r>
              <a:rPr lang="ru-RU" dirty="0" smtClean="0"/>
              <a:t>(</a:t>
            </a:r>
            <a:r>
              <a:rPr lang="en-US" dirty="0" smtClean="0"/>
              <a:t>TNB</a:t>
            </a:r>
            <a:r>
              <a:rPr lang="ru-RU" dirty="0" smtClean="0"/>
              <a:t>), </a:t>
            </a:r>
            <a:r>
              <a:rPr lang="ru-RU" dirty="0"/>
              <a:t>«количество мертворожденных» (</a:t>
            </a:r>
            <a:r>
              <a:rPr lang="en-US" dirty="0"/>
              <a:t>Stillb</a:t>
            </a:r>
            <a:r>
              <a:rPr lang="ru-RU" dirty="0" smtClean="0"/>
              <a:t>), </a:t>
            </a:r>
            <a:r>
              <a:rPr lang="ru-RU" dirty="0"/>
              <a:t>«сохранность поросят при рождении» (</a:t>
            </a:r>
            <a:r>
              <a:rPr lang="en-US" dirty="0"/>
              <a:t>Sf</a:t>
            </a:r>
            <a:r>
              <a:rPr lang="ru-RU" dirty="0" smtClean="0"/>
              <a:t>), </a:t>
            </a:r>
            <a:r>
              <a:rPr lang="ru-RU" dirty="0"/>
              <a:t>«вес гнезда при рождении» (</a:t>
            </a:r>
            <a:r>
              <a:rPr lang="en-US" dirty="0"/>
              <a:t>BW</a:t>
            </a:r>
            <a:r>
              <a:rPr lang="ru-RU" dirty="0" smtClean="0"/>
              <a:t>):</a:t>
            </a:r>
          </a:p>
          <a:p>
            <a:endParaRPr lang="ru-RU" dirty="0"/>
          </a:p>
          <a:p>
            <a:pPr algn="ctr"/>
            <a:r>
              <a:rPr lang="ru-RU" dirty="0"/>
              <a:t> </a:t>
            </a:r>
            <a:r>
              <a:rPr lang="en-US" b="1" dirty="0"/>
              <a:t>y = µ + FYM + b</a:t>
            </a:r>
            <a:r>
              <a:rPr lang="en-US" b="1" baseline="-25000" dirty="0"/>
              <a:t>1</a:t>
            </a:r>
            <a:r>
              <a:rPr lang="en-US" b="1" dirty="0"/>
              <a:t>Par + animal + </a:t>
            </a:r>
            <a:r>
              <a:rPr lang="en-US" b="1" dirty="0" err="1"/>
              <a:t>pe</a:t>
            </a:r>
            <a:r>
              <a:rPr lang="en-US" b="1" dirty="0"/>
              <a:t> + e</a:t>
            </a:r>
            <a:r>
              <a:rPr lang="en-US" b="1" dirty="0" smtClean="0"/>
              <a:t>,</a:t>
            </a:r>
            <a:endParaRPr lang="ru-RU" b="1" dirty="0" smtClean="0"/>
          </a:p>
          <a:p>
            <a:pPr algn="ctr"/>
            <a:endParaRPr lang="ru-RU" dirty="0"/>
          </a:p>
          <a:p>
            <a:pPr algn="just"/>
            <a:r>
              <a:rPr lang="ru-RU" dirty="0"/>
              <a:t>где </a:t>
            </a:r>
            <a:r>
              <a:rPr lang="en-US" dirty="0"/>
              <a:t>FYM</a:t>
            </a:r>
            <a:r>
              <a:rPr lang="ru-RU" dirty="0"/>
              <a:t> – классификационный фактор ферма-год-месяц опороса; </a:t>
            </a:r>
            <a:r>
              <a:rPr lang="en-US" dirty="0"/>
              <a:t>Par </a:t>
            </a:r>
            <a:r>
              <a:rPr lang="ru-RU" dirty="0"/>
              <a:t>– фиксированный эффект номера опороса свиноматки; </a:t>
            </a:r>
            <a:r>
              <a:rPr lang="en-US" dirty="0"/>
              <a:t>animal </a:t>
            </a:r>
            <a:r>
              <a:rPr lang="ru-RU" dirty="0"/>
              <a:t>– случайный эффект животного;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ru-RU" dirty="0"/>
              <a:t>– случайный эффект постоянно действующих факторов среды; e – остаточные эффекты модели; </a:t>
            </a:r>
            <a:r>
              <a:rPr lang="en-US" dirty="0"/>
              <a:t>b</a:t>
            </a:r>
            <a:r>
              <a:rPr lang="ru-RU" baseline="-25000" dirty="0"/>
              <a:t>1</a:t>
            </a:r>
            <a:r>
              <a:rPr lang="ru-RU" dirty="0"/>
              <a:t>- коэффициент линейной </a:t>
            </a:r>
            <a:r>
              <a:rPr lang="ru-RU" dirty="0" smtClean="0"/>
              <a:t>регрессии.</a:t>
            </a:r>
          </a:p>
          <a:p>
            <a:pPr algn="just"/>
            <a:endParaRPr lang="ru-RU" dirty="0" smtClean="0"/>
          </a:p>
          <a:p>
            <a:pPr algn="just"/>
            <a:r>
              <a:rPr lang="ru-RU" b="1" dirty="0"/>
              <a:t>Уравнение модели </a:t>
            </a:r>
            <a:r>
              <a:rPr lang="ru-RU" dirty="0"/>
              <a:t>для </a:t>
            </a:r>
            <a:r>
              <a:rPr lang="ru-RU" dirty="0" smtClean="0"/>
              <a:t>признака </a:t>
            </a:r>
            <a:r>
              <a:rPr lang="ru-RU" dirty="0"/>
              <a:t>«вес гнезда при отъеме» (</a:t>
            </a:r>
            <a:r>
              <a:rPr lang="en-US" dirty="0"/>
              <a:t>WW</a:t>
            </a:r>
            <a:r>
              <a:rPr lang="ru-RU" dirty="0" smtClean="0"/>
              <a:t>):</a:t>
            </a:r>
          </a:p>
          <a:p>
            <a:pPr algn="just"/>
            <a:endParaRPr lang="ru-RU" dirty="0"/>
          </a:p>
          <a:p>
            <a:pPr algn="ctr"/>
            <a:r>
              <a:rPr lang="en-US" b="1" dirty="0"/>
              <a:t>y</a:t>
            </a:r>
            <a:r>
              <a:rPr lang="ru-RU" b="1" dirty="0"/>
              <a:t> = µ + </a:t>
            </a:r>
            <a:r>
              <a:rPr lang="en-US" b="1" dirty="0"/>
              <a:t>FYM</a:t>
            </a:r>
            <a:r>
              <a:rPr lang="ru-RU" b="1" dirty="0"/>
              <a:t> + </a:t>
            </a:r>
            <a:r>
              <a:rPr lang="en-US" b="1" dirty="0"/>
              <a:t>b</a:t>
            </a:r>
            <a:r>
              <a:rPr lang="ru-RU" b="1" baseline="-25000" dirty="0"/>
              <a:t>1</a:t>
            </a:r>
            <a:r>
              <a:rPr lang="en-US" b="1" dirty="0"/>
              <a:t>Par</a:t>
            </a:r>
            <a:r>
              <a:rPr lang="ru-RU" b="1" dirty="0"/>
              <a:t> + </a:t>
            </a:r>
            <a:r>
              <a:rPr lang="en-US" b="1" dirty="0"/>
              <a:t>b</a:t>
            </a:r>
            <a:r>
              <a:rPr lang="ru-RU" b="1" baseline="-25000" dirty="0"/>
              <a:t>2</a:t>
            </a:r>
            <a:r>
              <a:rPr lang="en-US" b="1" dirty="0"/>
              <a:t>PLP</a:t>
            </a:r>
            <a:r>
              <a:rPr lang="ru-RU" b="1" dirty="0"/>
              <a:t> + </a:t>
            </a:r>
            <a:r>
              <a:rPr lang="en-US" b="1" dirty="0"/>
              <a:t>animal</a:t>
            </a:r>
            <a:r>
              <a:rPr lang="ru-RU" b="1" dirty="0"/>
              <a:t> + </a:t>
            </a:r>
            <a:r>
              <a:rPr lang="en-US" b="1" dirty="0" err="1"/>
              <a:t>pe</a:t>
            </a:r>
            <a:r>
              <a:rPr lang="ru-RU" b="1" dirty="0"/>
              <a:t> + </a:t>
            </a:r>
            <a:r>
              <a:rPr lang="en-US" b="1" dirty="0"/>
              <a:t>e</a:t>
            </a:r>
            <a:r>
              <a:rPr lang="ru-RU" b="1" dirty="0" smtClean="0"/>
              <a:t>,</a:t>
            </a:r>
          </a:p>
          <a:p>
            <a:pPr algn="ctr"/>
            <a:endParaRPr lang="ru-RU" dirty="0"/>
          </a:p>
          <a:p>
            <a:pPr algn="just"/>
            <a:r>
              <a:rPr lang="ru-RU" dirty="0"/>
              <a:t>где </a:t>
            </a:r>
            <a:r>
              <a:rPr lang="en-US" dirty="0"/>
              <a:t>PLP</a:t>
            </a:r>
            <a:r>
              <a:rPr lang="ru-RU" dirty="0"/>
              <a:t> – регрессионный фактор продолжительности подсосного периода; </a:t>
            </a:r>
            <a:r>
              <a:rPr lang="en-US" dirty="0"/>
              <a:t>b</a:t>
            </a:r>
            <a:r>
              <a:rPr lang="ru-RU" baseline="-25000" dirty="0"/>
              <a:t>1</a:t>
            </a:r>
            <a:r>
              <a:rPr lang="ru-RU" dirty="0"/>
              <a:t> и </a:t>
            </a:r>
            <a:r>
              <a:rPr lang="en-US" dirty="0"/>
              <a:t>b</a:t>
            </a:r>
            <a:r>
              <a:rPr lang="ru-RU" baseline="-25000" dirty="0"/>
              <a:t>2</a:t>
            </a:r>
            <a:r>
              <a:rPr lang="ru-RU" dirty="0"/>
              <a:t>- коэффициенты линейной регрессии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311776" y="188640"/>
            <a:ext cx="849694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Разработка уравнений смешанных моделей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для оценки племенной ценности особей</a:t>
            </a:r>
            <a:endParaRPr lang="ru-RU" altLang="ru-RU" dirty="0">
              <a:latin typeface="Georgia" panose="02040502050405020303" pitchFamily="18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864" y="404664"/>
            <a:ext cx="8282600" cy="72008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Признаки воспроизводства у свиней характеризуются невысокими показателями наследуемости и повторяемости</a:t>
            </a:r>
            <a:endParaRPr lang="ru-RU" sz="2800" dirty="0">
              <a:solidFill>
                <a:srgbClr val="7030A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733563"/>
              </p:ext>
            </p:extLst>
          </p:nvPr>
        </p:nvGraphicFramePr>
        <p:xfrm>
          <a:off x="611560" y="2994967"/>
          <a:ext cx="5090685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6895"/>
                <a:gridCol w="1696895"/>
                <a:gridCol w="1696895"/>
              </a:tblGrid>
              <a:tr h="394007">
                <a:tc rowSpan="2"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Оцениваемый признак</a:t>
                      </a:r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Значения показателей коэффициентов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400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наследуемости (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en-US" sz="14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повторяемости (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400" dirty="0"/>
                    </a:p>
                  </a:txBody>
                  <a:tcPr/>
                </a:tc>
              </a:tr>
              <a:tr h="2527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NBA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0,134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0,190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27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TNB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0,115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0,192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27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Stillb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0,111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0,148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27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Sf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0,131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27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BW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0,134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0,189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27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WW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0,037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65864" y="5677266"/>
            <a:ext cx="8282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 smtClean="0"/>
              <a:t>NBA</a:t>
            </a:r>
            <a:r>
              <a:rPr lang="ru-RU" sz="1400" dirty="0" smtClean="0"/>
              <a:t> - количество </a:t>
            </a:r>
            <a:r>
              <a:rPr lang="ru-RU" sz="1400" dirty="0"/>
              <a:t>живых рожденных </a:t>
            </a:r>
            <a:r>
              <a:rPr lang="ru-RU" sz="1400" dirty="0" smtClean="0"/>
              <a:t>поросят; </a:t>
            </a:r>
            <a:r>
              <a:rPr lang="en-US" sz="1400" dirty="0" smtClean="0"/>
              <a:t>BW</a:t>
            </a:r>
            <a:r>
              <a:rPr lang="ru-RU" sz="1400" dirty="0" smtClean="0"/>
              <a:t> - вес </a:t>
            </a:r>
            <a:r>
              <a:rPr lang="ru-RU" sz="1400" dirty="0"/>
              <a:t>гнезда при </a:t>
            </a:r>
            <a:r>
              <a:rPr lang="ru-RU" sz="1400" dirty="0" smtClean="0"/>
              <a:t>рождении; </a:t>
            </a:r>
            <a:r>
              <a:rPr lang="en-US" sz="1400" dirty="0" smtClean="0"/>
              <a:t>WW</a:t>
            </a:r>
            <a:r>
              <a:rPr lang="ru-RU" sz="1400" dirty="0" smtClean="0"/>
              <a:t> - вес </a:t>
            </a:r>
            <a:r>
              <a:rPr lang="ru-RU" sz="1400" dirty="0"/>
              <a:t>гнезда при </a:t>
            </a:r>
            <a:r>
              <a:rPr lang="ru-RU" sz="1400" dirty="0" smtClean="0"/>
              <a:t>отъеме; </a:t>
            </a:r>
            <a:r>
              <a:rPr lang="en-US" sz="1400" dirty="0" smtClean="0"/>
              <a:t>TNB</a:t>
            </a:r>
            <a:r>
              <a:rPr lang="ru-RU" sz="1400" dirty="0" smtClean="0"/>
              <a:t> - количество </a:t>
            </a:r>
            <a:r>
              <a:rPr lang="ru-RU" sz="1400" dirty="0"/>
              <a:t>всех рожденных </a:t>
            </a:r>
            <a:r>
              <a:rPr lang="ru-RU" sz="1400" dirty="0" smtClean="0"/>
              <a:t>поросят; </a:t>
            </a:r>
            <a:r>
              <a:rPr lang="en-US" sz="1400" dirty="0" smtClean="0"/>
              <a:t>Stillb</a:t>
            </a:r>
            <a:r>
              <a:rPr lang="ru-RU" sz="1400" dirty="0" smtClean="0"/>
              <a:t> - количество мертворожденных; </a:t>
            </a:r>
            <a:r>
              <a:rPr lang="en-US" sz="1400" dirty="0" smtClean="0"/>
              <a:t>Sf</a:t>
            </a:r>
            <a:r>
              <a:rPr lang="ru-RU" sz="1400" dirty="0" smtClean="0"/>
              <a:t> - сохранность </a:t>
            </a:r>
            <a:r>
              <a:rPr lang="ru-RU" sz="1400" dirty="0"/>
              <a:t>поросят при </a:t>
            </a:r>
            <a:r>
              <a:rPr lang="ru-RU" sz="1400" dirty="0" smtClean="0"/>
              <a:t>рождении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5864" y="1394529"/>
            <a:ext cx="793814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Коэффициент наследуемости </a:t>
            </a:r>
            <a:r>
              <a:rPr lang="en-US" sz="1400" dirty="0">
                <a:solidFill>
                  <a:schemeClr val="dk1"/>
                </a:solidFill>
              </a:rPr>
              <a:t>h</a:t>
            </a:r>
            <a:r>
              <a:rPr lang="en-US" sz="1400" baseline="30000" dirty="0">
                <a:solidFill>
                  <a:schemeClr val="dk1"/>
                </a:solidFill>
              </a:rPr>
              <a:t>2</a:t>
            </a:r>
            <a:r>
              <a:rPr lang="en-US" sz="1400" dirty="0" smtClean="0"/>
              <a:t> = </a:t>
            </a:r>
            <a:r>
              <a:rPr lang="en-US" sz="1400" dirty="0" err="1" smtClean="0"/>
              <a:t>varA</a:t>
            </a:r>
            <a:r>
              <a:rPr lang="en-US" sz="1400" dirty="0" smtClean="0"/>
              <a:t>/(</a:t>
            </a:r>
            <a:r>
              <a:rPr lang="en-US" sz="1400" dirty="0" err="1" smtClean="0"/>
              <a:t>varA+varPE+varE</a:t>
            </a:r>
            <a:r>
              <a:rPr lang="en-US" sz="1400" dirty="0" smtClean="0"/>
              <a:t>) – </a:t>
            </a:r>
            <a:r>
              <a:rPr lang="ru-RU" sz="1400" dirty="0" smtClean="0"/>
              <a:t>доля генетической изменчивости в общей фенотипической</a:t>
            </a:r>
            <a:endParaRPr lang="en-US" sz="1400" dirty="0" smtClean="0"/>
          </a:p>
          <a:p>
            <a:pPr algn="just"/>
            <a:endParaRPr lang="en-US" sz="1400" dirty="0"/>
          </a:p>
          <a:p>
            <a:pPr algn="just"/>
            <a:r>
              <a:rPr lang="ru-RU" sz="1400" dirty="0" smtClean="0"/>
              <a:t>Коэффициент повторяемости </a:t>
            </a:r>
            <a:r>
              <a:rPr lang="en-US" sz="1400" dirty="0" smtClean="0"/>
              <a:t>t = (</a:t>
            </a:r>
            <a:r>
              <a:rPr lang="en-US" sz="1400" dirty="0" err="1" smtClean="0"/>
              <a:t>varA</a:t>
            </a:r>
            <a:r>
              <a:rPr lang="en-US" sz="1400" dirty="0" smtClean="0"/>
              <a:t> + </a:t>
            </a:r>
            <a:r>
              <a:rPr lang="en-US" sz="1400" dirty="0" err="1" smtClean="0"/>
              <a:t>varPE</a:t>
            </a:r>
            <a:r>
              <a:rPr lang="en-US" sz="1400" dirty="0" smtClean="0"/>
              <a:t>)/(</a:t>
            </a:r>
            <a:r>
              <a:rPr lang="en-US" sz="1400" dirty="0" err="1" smtClean="0"/>
              <a:t>varA+varPE+varE</a:t>
            </a:r>
            <a:r>
              <a:rPr lang="en-US" sz="1400" dirty="0" smtClean="0"/>
              <a:t>)</a:t>
            </a:r>
            <a:r>
              <a:rPr lang="ru-RU" sz="1400" dirty="0" smtClean="0"/>
              <a:t> – доля суммарной генетической и постоянно действующей средовой изменчивости в общей фенотипической изменчивости по признаку</a:t>
            </a:r>
            <a:endParaRPr lang="en-US" sz="1400" dirty="0"/>
          </a:p>
          <a:p>
            <a:pPr algn="just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7180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827583" y="476672"/>
            <a:ext cx="7560840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800" dirty="0" smtClean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Генетический тренд в исследуемой популяции по признаку «количество живых рожденных поросят»</a:t>
            </a:r>
            <a:endParaRPr lang="ru-RU" sz="2800" dirty="0">
              <a:solidFill>
                <a:srgbClr val="7030A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914577832"/>
              </p:ext>
            </p:extLst>
          </p:nvPr>
        </p:nvGraphicFramePr>
        <p:xfrm>
          <a:off x="827584" y="1707341"/>
          <a:ext cx="7416823" cy="4150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27583" y="6074132"/>
            <a:ext cx="75608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/>
              <a:t>EBV </a:t>
            </a:r>
            <a:r>
              <a:rPr lang="ru-RU" sz="1400" dirty="0"/>
              <a:t>всех особей исследуемой популяции, получивших оценки с достоверностью (</a:t>
            </a:r>
            <a:r>
              <a:rPr lang="en-US" sz="1400" dirty="0" err="1"/>
              <a:t>Rel</a:t>
            </a:r>
            <a:r>
              <a:rPr lang="en-US" sz="1400" dirty="0"/>
              <a:t>) </a:t>
            </a:r>
            <a:r>
              <a:rPr lang="ru-RU" sz="1400" dirty="0"/>
              <a:t>≥ </a:t>
            </a:r>
            <a:r>
              <a:rPr lang="ru-RU" sz="1400" dirty="0" smtClean="0"/>
              <a:t>60</a:t>
            </a:r>
            <a:r>
              <a:rPr lang="ru-RU" sz="1400" dirty="0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4886973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1845</TotalTime>
  <Words>1298</Words>
  <Application>Microsoft Office PowerPoint</Application>
  <PresentationFormat>Экран (4:3)</PresentationFormat>
  <Paragraphs>234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MS PGothic</vt:lpstr>
      <vt:lpstr>Arial</vt:lpstr>
      <vt:lpstr>Calibri</vt:lpstr>
      <vt:lpstr>Georgia</vt:lpstr>
      <vt:lpstr>Microsoft Sans Serif</vt:lpstr>
      <vt:lpstr>Monotype Corsiva</vt:lpstr>
      <vt:lpstr>Times New Roman</vt:lpstr>
      <vt:lpstr>Тема Office</vt:lpstr>
      <vt:lpstr>«Комплексная оценка племенной ценности свиней материнских пород на основе метода BLUP AM и селекционного индекса»</vt:lpstr>
      <vt:lpstr>Особенности селекционного процесса при разведении чистопородного поголовья свиней</vt:lpstr>
      <vt:lpstr>Презентация PowerPoint</vt:lpstr>
      <vt:lpstr>Материал исследования</vt:lpstr>
      <vt:lpstr>Методы исследования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Генетические изменения популяции крупной белой породы свиней по признакам «количество всех рожденных поросят» (плодовитость) и «сохранность поросят при рождении»</vt:lpstr>
      <vt:lpstr>Презентация PowerPoint</vt:lpstr>
      <vt:lpstr>Экономические веса признаков для разработки селекционного индекса племенной ценности для условий ООО СГЦ</vt:lpstr>
      <vt:lpstr>Уравнение селекционного индекса племенной ценности для комплексной оценки свиней крупной белой породы в ООО СГЦ</vt:lpstr>
      <vt:lpstr>Показатели племенной ценности свиней по комплексу (SI) и отдельным признакам (EBV)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Общие принципы построения селекционного индекса племенной ценности животных по комплексу признаков</dc:title>
  <dc:creator>Екатерина</dc:creator>
  <cp:lastModifiedBy>PopGen</cp:lastModifiedBy>
  <cp:revision>117</cp:revision>
  <dcterms:created xsi:type="dcterms:W3CDTF">2017-12-14T14:31:02Z</dcterms:created>
  <dcterms:modified xsi:type="dcterms:W3CDTF">2020-02-26T11:47:37Z</dcterms:modified>
</cp:coreProperties>
</file>