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8" r:id="rId1"/>
  </p:sldMasterIdLst>
  <p:notesMasterIdLst>
    <p:notesMasterId r:id="rId18"/>
  </p:notesMasterIdLst>
  <p:sldIdLst>
    <p:sldId id="392" r:id="rId2"/>
    <p:sldId id="395" r:id="rId3"/>
    <p:sldId id="400" r:id="rId4"/>
    <p:sldId id="396" r:id="rId5"/>
    <p:sldId id="404" r:id="rId6"/>
    <p:sldId id="397" r:id="rId7"/>
    <p:sldId id="406" r:id="rId8"/>
    <p:sldId id="407" r:id="rId9"/>
    <p:sldId id="387" r:id="rId10"/>
    <p:sldId id="403" r:id="rId11"/>
    <p:sldId id="408" r:id="rId12"/>
    <p:sldId id="409" r:id="rId13"/>
    <p:sldId id="405" r:id="rId14"/>
    <p:sldId id="410" r:id="rId15"/>
    <p:sldId id="411" r:id="rId16"/>
    <p:sldId id="412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0C0"/>
    <a:srgbClr val="1264B4"/>
    <a:srgbClr val="165173"/>
    <a:srgbClr val="D60052"/>
    <a:srgbClr val="E1E1E1"/>
    <a:srgbClr val="4FF0F6"/>
    <a:srgbClr val="E3E3E4"/>
    <a:srgbClr val="07858B"/>
    <a:srgbClr val="0065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78" autoAdjust="0"/>
    <p:restoredTop sz="94522" autoAdjust="0"/>
  </p:normalViewPr>
  <p:slideViewPr>
    <p:cSldViewPr>
      <p:cViewPr>
        <p:scale>
          <a:sx n="93" d="100"/>
          <a:sy n="93" d="100"/>
        </p:scale>
        <p:origin x="-592" y="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955B33A-4E35-41C2-97B0-386F92D0F5F4}" type="datetimeFigureOut">
              <a:rPr lang="ru-RU"/>
              <a:pPr>
                <a:defRPr/>
              </a:pPr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3E982F1-0973-4D0D-AD8A-D377C320E8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3104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982F1-0973-4D0D-AD8A-D377C320E8F7}" type="slidenum">
              <a:rPr lang="ru-RU" altLang="ru-RU" smtClean="0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021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fld id="{6B2EF949-C511-411E-97CC-870492915D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1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DC8B5-82D9-4604-8455-6C98F59F63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1154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A1E52-AF11-4C7E-BD28-B2D970C60D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805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" r="5875" b="5263"/>
          <a:stretch>
            <a:fillRect/>
          </a:stretch>
        </p:blipFill>
        <p:spPr bwMode="auto">
          <a:xfrm>
            <a:off x="3175" y="5867400"/>
            <a:ext cx="9144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EAFFF-813C-490A-AA0D-5EAE66EBA858}" type="datetimeFigureOut">
              <a:rPr lang="en-US"/>
              <a:pPr>
                <a:defRPr/>
              </a:pPr>
              <a:t>2/26/2020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6FF32-5233-4666-A64C-47A7A750EB5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16157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3334A-3DB4-4174-A22D-D944595FE0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837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fld id="{08EB6B7A-8CDE-44C5-8DA9-8CEE87E3B9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7971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C0A09-9C9E-402F-99F3-F371BA0052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858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>
              <a:defRPr/>
            </a:lvl1pPr>
          </a:lstStyle>
          <a:p>
            <a:fld id="{8DAD80E3-BFEF-416C-B254-CB60FFE333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09364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C637C-B6AC-45C6-AC18-09021681A6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166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51394-F898-4EA2-A4F1-D3EC50EF2E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51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fld id="{AB19642C-79D2-402F-87E1-EF2E40AD92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086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>
              <a:defRPr sz="900"/>
            </a:lvl1pPr>
          </a:lstStyle>
          <a:p>
            <a:fld id="{B9538174-8B85-47C4-B411-DBA06F7B8B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161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fld id="{92471CFD-BF5B-4FFC-B9BD-566D356FB54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35" r:id="rId1"/>
    <p:sldLayoutId id="2147484736" r:id="rId2"/>
    <p:sldLayoutId id="2147484737" r:id="rId3"/>
    <p:sldLayoutId id="2147484730" r:id="rId4"/>
    <p:sldLayoutId id="2147484738" r:id="rId5"/>
    <p:sldLayoutId id="2147484731" r:id="rId6"/>
    <p:sldLayoutId id="2147484732" r:id="rId7"/>
    <p:sldLayoutId id="2147484739" r:id="rId8"/>
    <p:sldLayoutId id="2147484740" r:id="rId9"/>
    <p:sldLayoutId id="2147484733" r:id="rId10"/>
    <p:sldLayoutId id="2147484734" r:id="rId11"/>
    <p:sldLayoutId id="2147484741" r:id="rId12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0"/>
          <p:cNvSpPr>
            <a:spLocks noChangeArrowheads="1"/>
          </p:cNvSpPr>
          <p:nvPr/>
        </p:nvSpPr>
        <p:spPr bwMode="auto">
          <a:xfrm>
            <a:off x="-49213" y="3295650"/>
            <a:ext cx="9193213" cy="1431925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i="1" dirty="0">
                <a:solidFill>
                  <a:srgbClr val="002060"/>
                </a:solidFill>
              </a:rPr>
              <a:t>Ведущий научный сотрудник лаборатории </a:t>
            </a:r>
          </a:p>
          <a:p>
            <a:pPr algn="ctr"/>
            <a:r>
              <a:rPr lang="ru-RU" altLang="ru-RU" i="1" dirty="0">
                <a:solidFill>
                  <a:srgbClr val="002060"/>
                </a:solidFill>
              </a:rPr>
              <a:t>молекулярной генетики ВНИИГРЖ, </a:t>
            </a:r>
          </a:p>
          <a:p>
            <a:pPr algn="ctr">
              <a:spcAft>
                <a:spcPts val="600"/>
              </a:spcAft>
            </a:pPr>
            <a:r>
              <a:rPr lang="ru-RU" altLang="ru-RU" i="1" dirty="0">
                <a:solidFill>
                  <a:srgbClr val="002060"/>
                </a:solidFill>
              </a:rPr>
              <a:t>кандидат биологических наук, </a:t>
            </a:r>
          </a:p>
          <a:p>
            <a:pPr algn="ctr"/>
            <a:r>
              <a:rPr lang="ru-RU" altLang="ru-RU" sz="2800" i="1" dirty="0">
                <a:solidFill>
                  <a:srgbClr val="002060"/>
                </a:solidFill>
              </a:rPr>
              <a:t>Дементьева Наталия Викторовна</a:t>
            </a:r>
            <a:endParaRPr lang="ru-RU" altLang="ru-RU" i="1" dirty="0">
              <a:solidFill>
                <a:srgbClr val="002060"/>
              </a:solidFill>
            </a:endParaRPr>
          </a:p>
        </p:txBody>
      </p:sp>
      <p:pic>
        <p:nvPicPr>
          <p:cNvPr id="1024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75" y="5445125"/>
            <a:ext cx="3252788" cy="1412875"/>
          </a:xfrm>
          <a:prstGeom prst="rect">
            <a:avLst/>
          </a:prstGeom>
          <a:solidFill>
            <a:srgbClr val="E3E3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-19050" y="5445125"/>
            <a:ext cx="5940425" cy="1439863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alt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5800725"/>
            <a:ext cx="121285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Прямоугольник 16"/>
          <p:cNvSpPr>
            <a:spLocks noChangeArrowheads="1"/>
          </p:cNvSpPr>
          <p:nvPr/>
        </p:nvSpPr>
        <p:spPr bwMode="auto">
          <a:xfrm>
            <a:off x="1258888" y="5735638"/>
            <a:ext cx="5040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i="1" dirty="0">
                <a:solidFill>
                  <a:srgbClr val="002060"/>
                </a:solidFill>
              </a:rPr>
              <a:t>Данное исследование выполнено в рамках ГЗ АААА-А18-118021590138-1 </a:t>
            </a:r>
          </a:p>
          <a:p>
            <a:pPr algn="ctr"/>
            <a:r>
              <a:rPr lang="ru-RU" altLang="ru-RU" sz="1600" i="1" dirty="0">
                <a:solidFill>
                  <a:srgbClr val="002060"/>
                </a:solidFill>
              </a:rPr>
              <a:t>Санкт-Петербург – Пушкин).</a:t>
            </a:r>
          </a:p>
        </p:txBody>
      </p:sp>
      <p:sp>
        <p:nvSpPr>
          <p:cNvPr id="10247" name="Прямоугольник 17"/>
          <p:cNvSpPr>
            <a:spLocks noChangeArrowheads="1"/>
          </p:cNvSpPr>
          <p:nvPr/>
        </p:nvSpPr>
        <p:spPr bwMode="auto">
          <a:xfrm>
            <a:off x="-49213" y="539602"/>
            <a:ext cx="9163050" cy="2062103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 smtClean="0">
                <a:solidFill>
                  <a:srgbClr val="FFFF00"/>
                </a:solidFill>
              </a:rPr>
              <a:t>Генетическая изменчивость количества и протяженности гомозиготных районов у различных пород кур на основании </a:t>
            </a:r>
            <a:r>
              <a:rPr lang="ru-RU" altLang="ru-RU" sz="3200" dirty="0" err="1" smtClean="0">
                <a:solidFill>
                  <a:srgbClr val="FFFF00"/>
                </a:solidFill>
              </a:rPr>
              <a:t>полногеномного</a:t>
            </a:r>
            <a:r>
              <a:rPr lang="ru-RU" altLang="ru-RU" sz="3200" dirty="0" smtClean="0">
                <a:solidFill>
                  <a:srgbClr val="FFFF00"/>
                </a:solidFill>
              </a:rPr>
              <a:t> </a:t>
            </a:r>
            <a:r>
              <a:rPr lang="ru-RU" altLang="ru-RU" sz="3200" dirty="0" err="1" smtClean="0">
                <a:solidFill>
                  <a:srgbClr val="FFFF00"/>
                </a:solidFill>
              </a:rPr>
              <a:t>генотипирования</a:t>
            </a:r>
            <a:r>
              <a:rPr lang="ru-RU" altLang="ru-RU" sz="3200" dirty="0" smtClean="0">
                <a:solidFill>
                  <a:srgbClr val="FFFF00"/>
                </a:solidFill>
              </a:rPr>
              <a:t>.</a:t>
            </a:r>
            <a:endParaRPr lang="ru-RU" altLang="ru-RU" sz="3200" dirty="0">
              <a:solidFill>
                <a:srgbClr val="FFFF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19050" y="2589213"/>
            <a:ext cx="9163050" cy="131762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49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404664"/>
            <a:ext cx="9177338" cy="134938"/>
          </a:xfrm>
          <a:prstGeom prst="rect">
            <a:avLst/>
          </a:pr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614488"/>
            <a:ext cx="9182100" cy="363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955922"/>
              </p:ext>
            </p:extLst>
          </p:nvPr>
        </p:nvGraphicFramePr>
        <p:xfrm>
          <a:off x="-14514" y="1052736"/>
          <a:ext cx="9081516" cy="4999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3338"/>
                <a:gridCol w="2328594"/>
                <a:gridCol w="388099"/>
                <a:gridCol w="1009057"/>
                <a:gridCol w="776198"/>
                <a:gridCol w="837372"/>
                <a:gridCol w="1335982"/>
                <a:gridCol w="931438"/>
                <a:gridCol w="931438"/>
              </a:tblGrid>
              <a:tr h="792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Порода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гомозиготных районов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длина гомозиготного района. b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значение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мум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мум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значение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мум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мум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340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белая (ВНИИГРЖ. 2001 год)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68.3±2.0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5121.9±278.3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4279.8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5850.7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464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белая (современная популяция)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25.9±1.1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3749.6±111.3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2431.3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4737.0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Корниш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40.4±1.1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3609.8±80.7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3105.0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4494.0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Курчавая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5.9±0.1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3149.0±234.1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1394.6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6322.4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668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Гамбургская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карликовая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63.9±1.5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5735.0±164.2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4672.2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7311.6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Пушкинская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23.8±1.3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3889.4±209.7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2449.5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5569.3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Царскосельская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18.6±1.2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4098.5±193.1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2765.8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6303.2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20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Бентамка ситцевая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61.2±2.1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5259.0±234.0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4043.3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8082.3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Брама светлая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37.4±3.0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5259.3±193.4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3772.7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6916.0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Брама палевая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36.6±2.1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4508.4±194.7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3116.2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6347.6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  <a:tr h="280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Итальянская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47.5±2.3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3903.8±137.7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2949.8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5033.0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849" marR="43849" marT="0" marB="0"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19050" y="0"/>
            <a:ext cx="9163050" cy="800219"/>
          </a:xfrm>
          <a:prstGeom prst="rect">
            <a:avLst/>
          </a:prstGeom>
          <a:solidFill>
            <a:srgbClr val="0070C0">
              <a:alpha val="7686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         Количество </a:t>
            </a:r>
            <a:r>
              <a:rPr lang="ru-RU" sz="2800" dirty="0"/>
              <a:t>и длина гомозиготных районов </a:t>
            </a:r>
          </a:p>
          <a:p>
            <a:pPr algn="ctr"/>
            <a:r>
              <a:rPr lang="ru-RU" dirty="0"/>
              <a:t> </a:t>
            </a: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121285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-14288" y="-20637"/>
            <a:ext cx="9158288" cy="954107"/>
          </a:xfrm>
          <a:prstGeom prst="rect">
            <a:avLst/>
          </a:prstGeom>
          <a:solidFill>
            <a:schemeClr val="accent1">
              <a:lumMod val="75000"/>
              <a:alpha val="7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 smtClean="0">
                <a:latin typeface="Arial" panose="020B0604020202020204" pitchFamily="34" charset="0"/>
              </a:rPr>
              <a:t>Генетическая идентификация популяций методом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dirty="0" smtClean="0">
                <a:latin typeface="Arial" panose="020B0604020202020204" pitchFamily="34" charset="0"/>
              </a:rPr>
              <a:t>многомерного </a:t>
            </a:r>
            <a:r>
              <a:rPr lang="ru-RU" altLang="ru-RU" sz="2800" dirty="0" err="1" smtClean="0">
                <a:latin typeface="Arial" panose="020B0604020202020204" pitchFamily="34" charset="0"/>
              </a:rPr>
              <a:t>шкалирования</a:t>
            </a:r>
            <a:r>
              <a:rPr lang="ru-RU" altLang="ru-RU" sz="2800" dirty="0" smtClean="0">
                <a:latin typeface="Arial" panose="020B0604020202020204" pitchFamily="34" charset="0"/>
              </a:rPr>
              <a:t> (MDS).</a:t>
            </a:r>
            <a:endParaRPr lang="ru-RU" altLang="ru-RU" sz="2800" dirty="0">
              <a:latin typeface="Arial" panose="020B0604020202020204" pitchFamily="34" charset="0"/>
            </a:endParaRPr>
          </a:p>
        </p:txBody>
      </p:sp>
      <p:pic>
        <p:nvPicPr>
          <p:cNvPr id="1434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09" y="1196752"/>
            <a:ext cx="6518275" cy="5214937"/>
          </a:xfrm>
          <a:prstGeom prst="rect">
            <a:avLst/>
          </a:prstGeom>
          <a:noFill/>
          <a:ln w="38100">
            <a:solidFill>
              <a:srgbClr val="16517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979463"/>
            <a:ext cx="1108555" cy="3649514"/>
          </a:xfrm>
          <a:prstGeom prst="rect">
            <a:avLst/>
          </a:prstGeom>
          <a:ln w="38100">
            <a:solidFill>
              <a:srgbClr val="165173"/>
            </a:solidFill>
          </a:ln>
        </p:spPr>
      </p:pic>
    </p:spTree>
    <p:extLst>
      <p:ext uri="{BB962C8B-B14F-4D97-AF65-F5344CB8AC3E}">
        <p14:creationId xmlns:p14="http://schemas.microsoft.com/office/powerpoint/2010/main" val="181878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054699"/>
            <a:ext cx="6552728" cy="5650502"/>
          </a:xfrm>
          <a:prstGeom prst="rect">
            <a:avLst/>
          </a:prstGeom>
          <a:effectLst>
            <a:outerShdw blurRad="63500" dist="25400" dir="14700000" algn="t" rotWithShape="0">
              <a:srgbClr val="000000">
                <a:alpha val="50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536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5" t="8773" r="52815" b="11011"/>
          <a:stretch/>
        </p:blipFill>
        <p:spPr bwMode="auto">
          <a:xfrm>
            <a:off x="1979712" y="1252877"/>
            <a:ext cx="5328592" cy="5056443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213209" y="223702"/>
            <a:ext cx="7930791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Филогенетическое дерево </a:t>
            </a:r>
            <a:r>
              <a:rPr lang="ru-RU" sz="2400" dirty="0" err="1" smtClean="0"/>
              <a:t>генотипированных</a:t>
            </a:r>
            <a:r>
              <a:rPr lang="ru-RU" sz="2400" dirty="0" smtClean="0"/>
              <a:t> групп на основе попарных значений FST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3209" cy="105469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pic>
      <p:sp>
        <p:nvSpPr>
          <p:cNvPr id="5" name="Прямоугольник 4"/>
          <p:cNvSpPr/>
          <p:nvPr/>
        </p:nvSpPr>
        <p:spPr>
          <a:xfrm>
            <a:off x="1213209" y="0"/>
            <a:ext cx="7930791" cy="2606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1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56792"/>
            <a:ext cx="9144000" cy="5112568"/>
          </a:xfrm>
          <a:prstGeom prst="rect">
            <a:avLst/>
          </a:prstGeom>
          <a:solidFill>
            <a:schemeClr val="tx1"/>
          </a:solidFill>
          <a:ln w="38100"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954"/>
            <a:ext cx="9144000" cy="1398587"/>
          </a:xfrm>
          <a:solidFill>
            <a:srgbClr val="1264B4">
              <a:alpha val="82000"/>
            </a:srgb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	Популяционная </a:t>
            </a:r>
            <a:r>
              <a:rPr lang="ru-RU" sz="2400" b="1" dirty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изменчивость SNP-маркеров </a:t>
            </a: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</a:b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	у пород, популяций и гибридов между породами, </a:t>
            </a:r>
            <a:r>
              <a:rPr lang="ru-RU" sz="2400" b="1" dirty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рассчитанная в программе </a:t>
            </a:r>
            <a:r>
              <a:rPr lang="ru-RU" sz="2400" b="1" dirty="0" smtClean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ADMIXTURE. К=10.</a:t>
            </a:r>
            <a:endParaRPr lang="ru-RU" sz="2400" b="1" dirty="0">
              <a:ln w="6350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16387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t="27542" r="8229" b="32749"/>
          <a:stretch/>
        </p:blipFill>
        <p:spPr bwMode="auto">
          <a:xfrm>
            <a:off x="57721" y="1800374"/>
            <a:ext cx="9086279" cy="375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6984"/>
              </p:ext>
            </p:extLst>
          </p:nvPr>
        </p:nvGraphicFramePr>
        <p:xfrm>
          <a:off x="1547664" y="5172895"/>
          <a:ext cx="7475478" cy="7656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957"/>
                <a:gridCol w="453910"/>
                <a:gridCol w="471261"/>
                <a:gridCol w="432048"/>
                <a:gridCol w="356095"/>
                <a:gridCol w="363985"/>
                <a:gridCol w="407945"/>
                <a:gridCol w="384143"/>
                <a:gridCol w="432048"/>
                <a:gridCol w="360040"/>
                <a:gridCol w="261149"/>
                <a:gridCol w="302606"/>
                <a:gridCol w="300341"/>
                <a:gridCol w="288032"/>
                <a:gridCol w="288032"/>
                <a:gridCol w="216024"/>
                <a:gridCol w="360040"/>
                <a:gridCol w="360040"/>
                <a:gridCol w="360040"/>
                <a:gridCol w="432048"/>
                <a:gridCol w="418694"/>
              </a:tblGrid>
              <a:tr h="765667"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RW1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RW2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HSSD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SL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UG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</a:rPr>
                        <a:t>TC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BLxSL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TCxSL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UGxA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SLxA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CxSLxA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  <a:effectLst/>
                        </a:rPr>
                        <a:t>CxBLxSL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effectLst/>
                        </a:rPr>
                        <a:t>TCxSLxA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BMF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BB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BL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LLB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65204" y="5759641"/>
            <a:ext cx="9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0" dirty="0" smtClean="0">
                <a:solidFill>
                  <a:schemeClr val="bg1"/>
                </a:solidFill>
              </a:rPr>
              <a:t>Группы</a:t>
            </a:r>
            <a:endParaRPr lang="ru-RU" b="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897"/>
            <a:ext cx="1213209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5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954107"/>
          </a:xfrm>
          <a:prstGeom prst="rect">
            <a:avLst/>
          </a:prstGeom>
          <a:solidFill>
            <a:schemeClr val="accent1">
              <a:lumMod val="75000"/>
              <a:alpha val="72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 smtClean="0">
                <a:latin typeface="Arial" panose="020B0604020202020204" pitchFamily="34" charset="0"/>
              </a:rPr>
              <a:t>	</a:t>
            </a:r>
            <a:r>
              <a:rPr lang="ru-RU" altLang="ru-RU" sz="2400" dirty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Длина гомозиготных районов </a:t>
            </a:r>
            <a:r>
              <a:rPr lang="ru-RU" altLang="ru-RU" sz="2400" dirty="0" smtClean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внутри  </a:t>
            </a:r>
            <a:r>
              <a:rPr lang="ru-RU" altLang="ru-RU" sz="2400" dirty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пород  и  у  гибридной  птицы</a:t>
            </a:r>
          </a:p>
        </p:txBody>
      </p:sp>
      <p:pic>
        <p:nvPicPr>
          <p:cNvPr id="1332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28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268760"/>
            <a:ext cx="8143875" cy="5324475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83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2820" y="1149371"/>
            <a:ext cx="9190038" cy="553120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2" name="Прямоугольник 10"/>
          <p:cNvSpPr>
            <a:spLocks noChangeArrowheads="1"/>
          </p:cNvSpPr>
          <p:nvPr/>
        </p:nvSpPr>
        <p:spPr bwMode="auto">
          <a:xfrm>
            <a:off x="189830" y="4437112"/>
            <a:ext cx="8748464" cy="1323439"/>
          </a:xfrm>
          <a:prstGeom prst="rect">
            <a:avLst/>
          </a:prstGeom>
          <a:solidFill>
            <a:schemeClr val="tx1"/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  <a:extLst/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Таким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образом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 помощью анализа гомозиготных районов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у отдельных особей и популяции в целом, можно корректировать методы селекционной работы, а также выявлять случаи интродукции геномов при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разведении.</a:t>
            </a:r>
            <a:endParaRPr lang="ru-RU" altLang="ru-RU" sz="2000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27" name="Прямоугольник 17"/>
          <p:cNvSpPr>
            <a:spLocks noChangeArrowheads="1"/>
          </p:cNvSpPr>
          <p:nvPr/>
        </p:nvSpPr>
        <p:spPr bwMode="auto">
          <a:xfrm>
            <a:off x="-15875" y="30163"/>
            <a:ext cx="9190038" cy="1107996"/>
          </a:xfrm>
          <a:prstGeom prst="rect">
            <a:avLst/>
          </a:prstGeom>
          <a:solidFill>
            <a:schemeClr val="accent1">
              <a:lumMod val="75000"/>
              <a:alpha val="92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dirty="0" smtClean="0">
                <a:latin typeface="Arial" panose="020B0604020202020204" pitchFamily="34" charset="0"/>
              </a:rPr>
              <a:t>Заключение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dirty="0">
              <a:latin typeface="Arial" panose="020B0604020202020204" pitchFamily="34" charset="0"/>
            </a:endParaRPr>
          </a:p>
        </p:txBody>
      </p:sp>
      <p:pic>
        <p:nvPicPr>
          <p:cNvPr id="2663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5875" y="1113716"/>
            <a:ext cx="91598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 разведении популяций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большое значение имеет знание наличия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гомозиготных районов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особей в ней.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разведении сходных по фенотипу пород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необходимо избегать «засорения»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гибридными особями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популяции. 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 проведении анализа популяционной структуры с помощью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MDS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Fst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дендрограмм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не всегда возможно выявить гибридных особей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Наиболее точным методом в этом случае является метод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админкс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-моделей и анализ гомозиготных районов.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5875" y="3463840"/>
            <a:ext cx="9159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088" y="836613"/>
            <a:ext cx="7561262" cy="5493812"/>
          </a:xfrm>
          <a:prstGeom prst="rect">
            <a:avLst/>
          </a:prstGeom>
          <a:solidFill>
            <a:schemeClr val="tx1">
              <a:alpha val="77000"/>
            </a:schemeClr>
          </a:solidFill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Спасибо </a:t>
            </a:r>
          </a:p>
          <a:p>
            <a:pPr algn="ctr" eaLnBrk="1" hangingPunct="1">
              <a:defRPr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за внимание!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Данное исследование выполнено в рамках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 ГЗ АААА-А18-118021590138-1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с использованием популяций кур из </a:t>
            </a:r>
            <a:r>
              <a:rPr lang="ru-RU" dirty="0" err="1">
                <a:solidFill>
                  <a:srgbClr val="0F6FC6">
                    <a:lumMod val="50000"/>
                  </a:srgbClr>
                </a:solidFill>
              </a:rPr>
              <a:t>биоресурсной</a:t>
            </a: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 коллекции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ЦКП «Генетическая коллекция редких и исчезающих пород кур»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dirty="0">
                <a:solidFill>
                  <a:srgbClr val="0F6FC6">
                    <a:lumMod val="50000"/>
                  </a:srgbClr>
                </a:solidFill>
              </a:rPr>
              <a:t>(ВНИИГРЖ, Санкт-Петербург – Пушкин).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dirty="0">
                <a:solidFill>
                  <a:srgbClr val="FF0000"/>
                </a:solidFill>
              </a:rPr>
              <a:t>Участвовали в подготовке доклада: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dirty="0">
                <a:solidFill>
                  <a:srgbClr val="FF0000"/>
                </a:solidFill>
              </a:rPr>
              <a:t>Кудинов А.А., </a:t>
            </a:r>
            <a:r>
              <a:rPr lang="ru-RU" sz="2400" dirty="0" smtClean="0">
                <a:solidFill>
                  <a:srgbClr val="FF0000"/>
                </a:solidFill>
              </a:rPr>
              <a:t>Тыщенко В.И.,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dirty="0" err="1" smtClean="0">
                <a:solidFill>
                  <a:srgbClr val="FF0000"/>
                </a:solidFill>
              </a:rPr>
              <a:t>Терлецкий</a:t>
            </a:r>
            <a:r>
              <a:rPr lang="ru-RU" sz="2400" dirty="0" smtClean="0">
                <a:solidFill>
                  <a:srgbClr val="FF0000"/>
                </a:solidFill>
              </a:rPr>
              <a:t> В.П., Ларкина </a:t>
            </a:r>
            <a:r>
              <a:rPr lang="ru-RU" sz="2400" dirty="0">
                <a:solidFill>
                  <a:srgbClr val="FF0000"/>
                </a:solidFill>
              </a:rPr>
              <a:t>Т.А., </a:t>
            </a:r>
            <a:r>
              <a:rPr lang="ru-RU" sz="2400" dirty="0" err="1" smtClean="0">
                <a:solidFill>
                  <a:srgbClr val="FF0000"/>
                </a:solidFill>
              </a:rPr>
              <a:t>Дысин</a:t>
            </a:r>
            <a:r>
              <a:rPr lang="ru-RU" sz="2400" dirty="0" smtClean="0">
                <a:solidFill>
                  <a:srgbClr val="FF0000"/>
                </a:solidFill>
              </a:rPr>
              <a:t> А.П.</a:t>
            </a:r>
            <a:endParaRPr lang="ru-RU" sz="2400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endParaRPr lang="ru-RU" alt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0"/>
          <p:cNvSpPr>
            <a:spLocks noChangeArrowheads="1"/>
          </p:cNvSpPr>
          <p:nvPr/>
        </p:nvSpPr>
        <p:spPr bwMode="auto">
          <a:xfrm>
            <a:off x="22225" y="1769576"/>
            <a:ext cx="9164638" cy="4031873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3200" dirty="0" smtClean="0">
                <a:solidFill>
                  <a:srgbClr val="165173"/>
                </a:solidFill>
              </a:rPr>
              <a:t>Цель: сохранение </a:t>
            </a:r>
            <a:r>
              <a:rPr lang="ru-RU" altLang="ru-RU" sz="3200" dirty="0">
                <a:solidFill>
                  <a:srgbClr val="165173"/>
                </a:solidFill>
              </a:rPr>
              <a:t>генетических ресурсов </a:t>
            </a:r>
            <a:endParaRPr lang="ru-RU" altLang="ru-RU" sz="3200" dirty="0" smtClean="0">
              <a:solidFill>
                <a:srgbClr val="165173"/>
              </a:solidFill>
            </a:endParaRPr>
          </a:p>
          <a:p>
            <a:pPr algn="ctr">
              <a:defRPr/>
            </a:pPr>
            <a:endParaRPr lang="ru-RU" altLang="ru-RU" sz="3200" dirty="0" smtClean="0">
              <a:solidFill>
                <a:srgbClr val="165173"/>
              </a:solidFill>
            </a:endParaRPr>
          </a:p>
          <a:p>
            <a:pPr>
              <a:defRPr/>
            </a:pPr>
            <a:r>
              <a:rPr lang="ru-RU" altLang="ru-RU" sz="3200" dirty="0" smtClean="0">
                <a:solidFill>
                  <a:srgbClr val="165173"/>
                </a:solidFill>
              </a:rPr>
              <a:t>Задачи: 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altLang="ru-RU" sz="3200" dirty="0" smtClean="0">
                <a:solidFill>
                  <a:srgbClr val="165173"/>
                </a:solidFill>
              </a:rPr>
              <a:t>выявление количества, протяженности </a:t>
            </a:r>
            <a:endParaRPr lang="en-US" altLang="ru-RU" sz="3200" dirty="0" smtClean="0">
              <a:solidFill>
                <a:srgbClr val="165173"/>
              </a:solidFill>
            </a:endParaRPr>
          </a:p>
          <a:p>
            <a:pPr>
              <a:defRPr/>
            </a:pPr>
            <a:r>
              <a:rPr lang="ru-RU" altLang="ru-RU" sz="3200" dirty="0" smtClean="0">
                <a:solidFill>
                  <a:srgbClr val="165173"/>
                </a:solidFill>
              </a:rPr>
              <a:t>локализации гомозиготных районов у различных пород кур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ru-RU" altLang="ru-RU" sz="3200" dirty="0" smtClean="0">
                <a:solidFill>
                  <a:srgbClr val="165173"/>
                </a:solidFill>
              </a:rPr>
              <a:t>разработка </a:t>
            </a:r>
            <a:r>
              <a:rPr lang="ru-RU" altLang="ru-RU" sz="3200" dirty="0">
                <a:solidFill>
                  <a:srgbClr val="165173"/>
                </a:solidFill>
              </a:rPr>
              <a:t>программы разведения </a:t>
            </a:r>
            <a:r>
              <a:rPr lang="ru-RU" altLang="ru-RU" sz="3200" dirty="0" smtClean="0">
                <a:solidFill>
                  <a:srgbClr val="165173"/>
                </a:solidFill>
              </a:rPr>
              <a:t>популяций</a:t>
            </a:r>
            <a:r>
              <a:rPr lang="ru-RU" altLang="ru-RU" sz="2400" dirty="0" smtClean="0">
                <a:solidFill>
                  <a:srgbClr val="165173"/>
                </a:solidFill>
              </a:rPr>
              <a:t> </a:t>
            </a:r>
          </a:p>
        </p:txBody>
      </p:sp>
      <p:sp>
        <p:nvSpPr>
          <p:cNvPr id="11267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584775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 smtClean="0"/>
              <a:t>Цель и задачи исследования</a:t>
            </a:r>
            <a:endParaRPr lang="ru-RU" alt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-31750" y="1588"/>
            <a:ext cx="9209088" cy="11430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126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78926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78" y="6229597"/>
            <a:ext cx="91900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11113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1979613" y="4597400"/>
            <a:ext cx="7164387" cy="1754188"/>
          </a:xfrm>
          <a:prstGeom prst="rect">
            <a:avLst/>
          </a:prstGeom>
          <a:solidFill>
            <a:schemeClr val="tx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ru-RU">
                <a:solidFill>
                  <a:srgbClr val="165173"/>
                </a:solidFill>
              </a:rPr>
              <a:t>Affymetrix – </a:t>
            </a:r>
            <a:r>
              <a:rPr lang="ru-RU" altLang="ru-RU">
                <a:solidFill>
                  <a:srgbClr val="165173"/>
                </a:solidFill>
              </a:rPr>
              <a:t>чип </a:t>
            </a:r>
            <a:r>
              <a:rPr lang="en-US" altLang="ru-RU">
                <a:solidFill>
                  <a:srgbClr val="165173"/>
                </a:solidFill>
              </a:rPr>
              <a:t>Affymetrix Axiom® </a:t>
            </a:r>
            <a:endParaRPr lang="ru-RU" altLang="ru-RU">
              <a:solidFill>
                <a:srgbClr val="165173"/>
              </a:solidFill>
            </a:endParaRPr>
          </a:p>
          <a:p>
            <a:pPr algn="r"/>
            <a:endParaRPr lang="ru-RU" altLang="ru-RU">
              <a:solidFill>
                <a:srgbClr val="165173"/>
              </a:solidFill>
            </a:endParaRPr>
          </a:p>
          <a:p>
            <a:pPr algn="r"/>
            <a:r>
              <a:rPr lang="en-US" altLang="ru-RU">
                <a:solidFill>
                  <a:srgbClr val="165173"/>
                </a:solidFill>
              </a:rPr>
              <a:t>Genome-Wide Chicken Genotyping Array </a:t>
            </a:r>
            <a:endParaRPr lang="ru-RU" altLang="ru-RU">
              <a:solidFill>
                <a:srgbClr val="165173"/>
              </a:solidFill>
            </a:endParaRPr>
          </a:p>
          <a:p>
            <a:pPr algn="r"/>
            <a:endParaRPr lang="ru-RU" altLang="ru-RU">
              <a:solidFill>
                <a:srgbClr val="165173"/>
              </a:solidFill>
            </a:endParaRPr>
          </a:p>
          <a:p>
            <a:pPr algn="r"/>
            <a:r>
              <a:rPr lang="en-US" altLang="ru-RU">
                <a:solidFill>
                  <a:srgbClr val="165173"/>
                </a:solidFill>
              </a:rPr>
              <a:t>(</a:t>
            </a:r>
            <a:r>
              <a:rPr lang="ru-RU" altLang="ru-RU">
                <a:solidFill>
                  <a:srgbClr val="165173"/>
                </a:solidFill>
              </a:rPr>
              <a:t>содержит 580 961 </a:t>
            </a:r>
            <a:r>
              <a:rPr lang="en-US" altLang="ru-RU">
                <a:solidFill>
                  <a:srgbClr val="165173"/>
                </a:solidFill>
              </a:rPr>
              <a:t>SNP-</a:t>
            </a:r>
            <a:r>
              <a:rPr lang="ru-RU" altLang="ru-RU">
                <a:solidFill>
                  <a:srgbClr val="165173"/>
                </a:solidFill>
              </a:rPr>
              <a:t>локус)</a:t>
            </a:r>
          </a:p>
          <a:p>
            <a:endParaRPr lang="ru-RU" altLang="ru-RU"/>
          </a:p>
        </p:txBody>
      </p:sp>
      <p:pic>
        <p:nvPicPr>
          <p:cNvPr id="17411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5" y="5048250"/>
            <a:ext cx="2438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Прямоугольник 5"/>
          <p:cNvSpPr>
            <a:spLocks noChangeArrowheads="1"/>
          </p:cNvSpPr>
          <p:nvPr/>
        </p:nvSpPr>
        <p:spPr bwMode="auto">
          <a:xfrm>
            <a:off x="0" y="1770063"/>
            <a:ext cx="6858000" cy="1754187"/>
          </a:xfrm>
          <a:prstGeom prst="rect">
            <a:avLst/>
          </a:prstGeom>
          <a:solidFill>
            <a:schemeClr val="tx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>
                <a:solidFill>
                  <a:srgbClr val="165173"/>
                </a:solidFill>
              </a:rPr>
              <a:t>Illumina – </a:t>
            </a:r>
            <a:r>
              <a:rPr lang="ru-RU" altLang="ru-RU">
                <a:solidFill>
                  <a:srgbClr val="165173"/>
                </a:solidFill>
              </a:rPr>
              <a:t>чип </a:t>
            </a:r>
            <a:r>
              <a:rPr lang="en-US" altLang="ru-RU">
                <a:solidFill>
                  <a:srgbClr val="165173"/>
                </a:solidFill>
              </a:rPr>
              <a:t>Illumina </a:t>
            </a:r>
            <a:endParaRPr lang="ru-RU" altLang="ru-RU">
              <a:solidFill>
                <a:srgbClr val="165173"/>
              </a:solidFill>
            </a:endParaRPr>
          </a:p>
          <a:p>
            <a:endParaRPr lang="ru-RU" altLang="ru-RU">
              <a:solidFill>
                <a:srgbClr val="165173"/>
              </a:solidFill>
            </a:endParaRPr>
          </a:p>
          <a:p>
            <a:r>
              <a:rPr lang="en-US" altLang="ru-RU">
                <a:solidFill>
                  <a:srgbClr val="165173"/>
                </a:solidFill>
              </a:rPr>
              <a:t>Chicken 60K SNP iSelect BeadChip</a:t>
            </a:r>
            <a:endParaRPr lang="ru-RU" altLang="ru-RU">
              <a:solidFill>
                <a:srgbClr val="165173"/>
              </a:solidFill>
            </a:endParaRPr>
          </a:p>
          <a:p>
            <a:r>
              <a:rPr lang="en-US" altLang="ru-RU">
                <a:solidFill>
                  <a:srgbClr val="165173"/>
                </a:solidFill>
              </a:rPr>
              <a:t> </a:t>
            </a:r>
            <a:endParaRPr lang="ru-RU" altLang="ru-RU">
              <a:solidFill>
                <a:srgbClr val="165173"/>
              </a:solidFill>
            </a:endParaRPr>
          </a:p>
          <a:p>
            <a:r>
              <a:rPr lang="en-US" altLang="ru-RU">
                <a:solidFill>
                  <a:srgbClr val="165173"/>
                </a:solidFill>
              </a:rPr>
              <a:t>(</a:t>
            </a:r>
            <a:r>
              <a:rPr lang="ru-RU" altLang="ru-RU">
                <a:solidFill>
                  <a:srgbClr val="165173"/>
                </a:solidFill>
              </a:rPr>
              <a:t>включает 57 636 </a:t>
            </a:r>
            <a:r>
              <a:rPr lang="en-US" altLang="ru-RU">
                <a:solidFill>
                  <a:srgbClr val="165173"/>
                </a:solidFill>
              </a:rPr>
              <a:t>SNP-</a:t>
            </a:r>
            <a:r>
              <a:rPr lang="ru-RU" altLang="ru-RU">
                <a:solidFill>
                  <a:srgbClr val="165173"/>
                </a:solidFill>
              </a:rPr>
              <a:t>локусов)</a:t>
            </a:r>
            <a:endParaRPr lang="ru-RU" altLang="ru-RU"/>
          </a:p>
          <a:p>
            <a:endParaRPr lang="ru-RU" altLang="ru-RU"/>
          </a:p>
        </p:txBody>
      </p:sp>
      <p:sp>
        <p:nvSpPr>
          <p:cNvPr id="17413" name="Прямоугольник 6"/>
          <p:cNvSpPr>
            <a:spLocks noChangeArrowheads="1"/>
          </p:cNvSpPr>
          <p:nvPr/>
        </p:nvSpPr>
        <p:spPr bwMode="auto">
          <a:xfrm>
            <a:off x="0" y="354013"/>
            <a:ext cx="9144000" cy="708025"/>
          </a:xfrm>
          <a:prstGeom prst="rect">
            <a:avLst/>
          </a:prstGeom>
          <a:solidFill>
            <a:schemeClr val="tx1">
              <a:alpha val="7686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ru-RU" sz="4000">
                <a:solidFill>
                  <a:srgbClr val="165173"/>
                </a:solidFill>
              </a:rPr>
              <a:t>SNP-</a:t>
            </a:r>
            <a:r>
              <a:rPr lang="ru-RU" altLang="ru-RU" sz="4000">
                <a:solidFill>
                  <a:srgbClr val="165173"/>
                </a:solidFill>
              </a:rPr>
              <a:t>чипы для кур 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062038"/>
            <a:ext cx="9144000" cy="10795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1588" y="239713"/>
            <a:ext cx="9144001" cy="10795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416" name="Picture 6" descr="Картинки по запросу affymetrix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762125"/>
            <a:ext cx="172878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584775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 smtClean="0"/>
              <a:t>Гомозиготные районы</a:t>
            </a:r>
            <a:endParaRPr lang="ru-RU" alt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-31750" y="1588"/>
            <a:ext cx="9209088" cy="11430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608596"/>
            <a:ext cx="9178926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3" t="28394" r="35028" b="7416"/>
          <a:stretch/>
        </p:blipFill>
        <p:spPr bwMode="auto">
          <a:xfrm>
            <a:off x="1031417" y="1536474"/>
            <a:ext cx="7128792" cy="454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584775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3200" dirty="0" smtClean="0"/>
              <a:t>Гомозиготные районы</a:t>
            </a:r>
            <a:endParaRPr lang="ru-RU" alt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-31750" y="1588"/>
            <a:ext cx="9209088" cy="11430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608596"/>
            <a:ext cx="9178926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8" t="18989" r="14301" b="18989"/>
          <a:stretch/>
        </p:blipFill>
        <p:spPr bwMode="auto">
          <a:xfrm>
            <a:off x="14288" y="1172679"/>
            <a:ext cx="9120188" cy="4565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288" y="6165304"/>
            <a:ext cx="9129712" cy="57606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rgbClr val="0070C0"/>
                </a:solidFill>
              </a:rPr>
              <a:t>Ceballos</a:t>
            </a:r>
            <a:r>
              <a:rPr lang="en-US" sz="1400" dirty="0" smtClean="0">
                <a:solidFill>
                  <a:srgbClr val="0070C0"/>
                </a:solidFill>
              </a:rPr>
              <a:t> FC, et al. Runs of </a:t>
            </a:r>
            <a:r>
              <a:rPr lang="en-US" sz="1400" dirty="0" err="1" smtClean="0">
                <a:solidFill>
                  <a:srgbClr val="0070C0"/>
                </a:solidFill>
              </a:rPr>
              <a:t>homozygosity</a:t>
            </a:r>
            <a:r>
              <a:rPr lang="en-US" sz="1400" dirty="0" smtClean="0">
                <a:solidFill>
                  <a:srgbClr val="0070C0"/>
                </a:solidFill>
              </a:rPr>
              <a:t>: windows into population history and trait architecture.</a:t>
            </a:r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Nat Rev Genet. 2018 Apr;19(4):220-234. </a:t>
            </a:r>
            <a:r>
              <a:rPr lang="en-US" sz="1400" dirty="0" err="1" smtClean="0">
                <a:solidFill>
                  <a:srgbClr val="0070C0"/>
                </a:solidFill>
              </a:rPr>
              <a:t>doi</a:t>
            </a:r>
            <a:r>
              <a:rPr lang="en-US" sz="1400" dirty="0" smtClean="0">
                <a:solidFill>
                  <a:srgbClr val="0070C0"/>
                </a:solidFill>
              </a:rPr>
              <a:t>: 10.1038/nrg.2017.109. </a:t>
            </a:r>
            <a:r>
              <a:rPr lang="en-US" sz="1400" dirty="0" err="1" smtClean="0">
                <a:solidFill>
                  <a:srgbClr val="0070C0"/>
                </a:solidFill>
              </a:rPr>
              <a:t>Epub</a:t>
            </a:r>
            <a:r>
              <a:rPr lang="en-US" sz="1400" dirty="0" smtClean="0">
                <a:solidFill>
                  <a:srgbClr val="0070C0"/>
                </a:solidFill>
              </a:rPr>
              <a:t> 2018 Jan 15.</a:t>
            </a:r>
            <a:endParaRPr lang="ru-RU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37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2267" y="1772803"/>
            <a:ext cx="9031733" cy="4685147"/>
          </a:xfrm>
          <a:prstGeom prst="rect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5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954107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dirty="0" smtClean="0"/>
              <a:t>         </a:t>
            </a:r>
            <a:r>
              <a:rPr lang="en-US" altLang="ru-RU" sz="2800" dirty="0" smtClean="0"/>
              <a:t>  </a:t>
            </a:r>
            <a:r>
              <a:rPr lang="ru-RU" altLang="ru-RU" sz="2800" dirty="0" smtClean="0"/>
              <a:t>Расчет доли гомозиготных регионов (</a:t>
            </a:r>
            <a:r>
              <a:rPr lang="en-US" altLang="ru-RU" sz="2800" dirty="0" smtClean="0"/>
              <a:t>ROH) </a:t>
            </a:r>
            <a:r>
              <a:rPr lang="ru-RU" altLang="ru-RU" sz="2800" dirty="0" smtClean="0"/>
              <a:t>в геноме</a:t>
            </a:r>
            <a:r>
              <a:rPr lang="en-US" altLang="ru-RU" sz="2800" dirty="0" smtClean="0"/>
              <a:t> </a:t>
            </a:r>
            <a:r>
              <a:rPr lang="ru-RU" altLang="ru-RU" sz="2800" dirty="0" smtClean="0"/>
              <a:t>и других показателей</a:t>
            </a:r>
            <a:endParaRPr lang="ru-RU" alt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-31750" y="1588"/>
            <a:ext cx="9209088" cy="114300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17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944458"/>
            <a:ext cx="9178926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6457950"/>
            <a:ext cx="91916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4763"/>
            <a:ext cx="1212851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1775"/>
            <a:ext cx="9144000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8" t="48377" r="30449" b="25977"/>
          <a:stretch/>
        </p:blipFill>
        <p:spPr bwMode="auto">
          <a:xfrm>
            <a:off x="-14288" y="1624428"/>
            <a:ext cx="4574358" cy="146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86221" y="1648308"/>
            <a:ext cx="4745079" cy="1440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ROH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Length (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ROH</a:t>
            </a:r>
            <a:r>
              <a:rPr lang="en-US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ROH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региона,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п.н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длина генома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Расчет показателей инбридинга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607" y="2944341"/>
            <a:ext cx="4199503" cy="16229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en-US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86221" y="294873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NM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 число учтенных генотипов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HOM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 наблюдаемое число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гомозигот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HOM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 ожидаемое число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гомозигот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Расчет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неравновесия 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сцеплению (LD):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4288" y="4567312"/>
            <a:ext cx="9145588" cy="184222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Где, A и B два локуса включающих по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две аллели A1, A2, B1, B2; f11, f12, f21,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f22 частота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гаплотипов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A1B1, A1B2,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A2B1, и A2B2, соответственно; fA1,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fA2 fB1, и fB2 частоты A1, A2, B1, и B2,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соответственно.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3326" name="Picture 1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1" t="65468" r="34663" b="19700"/>
          <a:stretch/>
        </p:blipFill>
        <p:spPr bwMode="auto">
          <a:xfrm>
            <a:off x="14288" y="4293096"/>
            <a:ext cx="3071973" cy="101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8" name="Picture 1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9" t="60524" r="34326" b="22569"/>
          <a:stretch/>
        </p:blipFill>
        <p:spPr bwMode="auto">
          <a:xfrm>
            <a:off x="112267" y="2780928"/>
            <a:ext cx="3164441" cy="1159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-14288" y="-20638"/>
            <a:ext cx="9144001" cy="1384995"/>
          </a:xfrm>
          <a:prstGeom prst="rect">
            <a:avLst/>
          </a:prstGeom>
          <a:solidFill>
            <a:srgbClr val="1264B4">
              <a:alpha val="72156"/>
            </a:srgbClr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        </a:t>
            </a:r>
            <a:r>
              <a:rPr lang="ru-RU" sz="2800" dirty="0" smtClean="0"/>
              <a:t>Распределение </a:t>
            </a:r>
            <a:r>
              <a:rPr lang="ru-RU" sz="2800" dirty="0"/>
              <a:t>гомозиготных районов </a:t>
            </a:r>
            <a:r>
              <a:rPr lang="ru-RU" sz="2800" dirty="0" smtClean="0"/>
              <a:t>по</a:t>
            </a:r>
            <a:endParaRPr lang="en-US" sz="2800" dirty="0" smtClean="0"/>
          </a:p>
          <a:p>
            <a:pPr algn="ctr"/>
            <a:r>
              <a:rPr lang="en-US" sz="2800" dirty="0"/>
              <a:t> </a:t>
            </a:r>
            <a:r>
              <a:rPr lang="en-US" sz="2800" dirty="0" smtClean="0"/>
              <a:t>     </a:t>
            </a:r>
            <a:r>
              <a:rPr lang="ru-RU" sz="2800" dirty="0" smtClean="0"/>
              <a:t> </a:t>
            </a:r>
            <a:r>
              <a:rPr lang="ru-RU" sz="2800" dirty="0"/>
              <a:t>хромосомам </a:t>
            </a:r>
            <a:r>
              <a:rPr lang="ru-RU" sz="2800" dirty="0" smtClean="0"/>
              <a:t> у </a:t>
            </a:r>
            <a:r>
              <a:rPr lang="ru-RU" sz="2800" dirty="0"/>
              <a:t>породы Русская белая двух </a:t>
            </a:r>
            <a:r>
              <a:rPr lang="ru-RU" sz="2800" dirty="0" smtClean="0"/>
              <a:t>популяций</a:t>
            </a:r>
            <a:endParaRPr lang="ru-RU" sz="2800" dirty="0"/>
          </a:p>
        </p:txBody>
      </p:sp>
      <p:pic>
        <p:nvPicPr>
          <p:cNvPr id="14340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-119063"/>
            <a:ext cx="915828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70" y="1772816"/>
            <a:ext cx="9178570" cy="452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70" y="144809"/>
            <a:ext cx="121285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5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рямоугольник 17"/>
          <p:cNvSpPr>
            <a:spLocks noChangeArrowheads="1"/>
          </p:cNvSpPr>
          <p:nvPr/>
        </p:nvSpPr>
        <p:spPr bwMode="auto">
          <a:xfrm>
            <a:off x="14288" y="0"/>
            <a:ext cx="9163050" cy="954107"/>
          </a:xfrm>
          <a:prstGeom prst="rect">
            <a:avLst/>
          </a:prstGeom>
          <a:solidFill>
            <a:schemeClr val="accent1">
              <a:lumMod val="75000"/>
              <a:alpha val="72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0B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 smtClean="0">
                <a:latin typeface="Arial" panose="020B0604020202020204" pitchFamily="34" charset="0"/>
              </a:rPr>
              <a:t>	</a:t>
            </a:r>
            <a:r>
              <a:rPr lang="ru-RU" altLang="ru-RU" sz="2400" dirty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Длина гомозиготных районов </a:t>
            </a:r>
            <a:r>
              <a:rPr lang="ru-RU" altLang="ru-RU" sz="2400" dirty="0" smtClean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внутри  </a:t>
            </a:r>
            <a:r>
              <a:rPr lang="ru-RU" altLang="ru-RU" sz="2400" dirty="0">
                <a:ln w="6350">
                  <a:solidFill>
                    <a:schemeClr val="tx1"/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пород  и  у  гибридной  птицы</a:t>
            </a:r>
          </a:p>
        </p:txBody>
      </p:sp>
      <p:pic>
        <p:nvPicPr>
          <p:cNvPr id="13320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628"/>
            <a:ext cx="121285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268760"/>
            <a:ext cx="8143875" cy="5324475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954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5"/>
          <p:cNvSpPr>
            <a:spLocks noChangeArrowheads="1"/>
          </p:cNvSpPr>
          <p:nvPr/>
        </p:nvSpPr>
        <p:spPr bwMode="auto">
          <a:xfrm>
            <a:off x="0" y="142875"/>
            <a:ext cx="9144000" cy="1357313"/>
          </a:xfrm>
          <a:prstGeom prst="rect">
            <a:avLst/>
          </a:prstGeom>
          <a:solidFill>
            <a:srgbClr val="165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0" i="1" dirty="0" smtClean="0"/>
              <a:t>Генетическое разнообразие в популяциях</a:t>
            </a:r>
            <a:endParaRPr lang="ru-RU" altLang="ru-RU" sz="3600" b="0" i="1" dirty="0"/>
          </a:p>
        </p:txBody>
      </p:sp>
      <p:sp>
        <p:nvSpPr>
          <p:cNvPr id="18435" name="Прямоугольник 6"/>
          <p:cNvSpPr>
            <a:spLocks noChangeArrowheads="1"/>
          </p:cNvSpPr>
          <p:nvPr/>
        </p:nvSpPr>
        <p:spPr bwMode="auto">
          <a:xfrm>
            <a:off x="0" y="0"/>
            <a:ext cx="9144000" cy="214313"/>
          </a:xfrm>
          <a:prstGeom prst="rect">
            <a:avLst/>
          </a:prstGeom>
          <a:solidFill>
            <a:srgbClr val="0065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8436" name="Прямоугольник 11"/>
          <p:cNvSpPr>
            <a:spLocks noChangeArrowheads="1"/>
          </p:cNvSpPr>
          <p:nvPr/>
        </p:nvSpPr>
        <p:spPr bwMode="auto">
          <a:xfrm>
            <a:off x="0" y="6643688"/>
            <a:ext cx="9144000" cy="214312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" y="1427956"/>
            <a:ext cx="9144000" cy="53228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481263" cy="2524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17834</TotalTime>
  <Words>502</Words>
  <Application>Microsoft Office PowerPoint</Application>
  <PresentationFormat>Экран (4:3)</PresentationFormat>
  <Paragraphs>203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Популяционная изменчивость SNP-маркеров   у пород, популяций и гибридов между породами, рассчитанная в программе ADMIXTURE. К=10.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DEMENTEVA</dc:creator>
  <cp:lastModifiedBy>Наталия Дементьева</cp:lastModifiedBy>
  <cp:revision>598</cp:revision>
  <dcterms:created xsi:type="dcterms:W3CDTF">2009-09-18T10:45:17Z</dcterms:created>
  <dcterms:modified xsi:type="dcterms:W3CDTF">2020-02-26T16:14:26Z</dcterms:modified>
</cp:coreProperties>
</file>