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5" r:id="rId2"/>
    <p:sldId id="322" r:id="rId3"/>
    <p:sldId id="323" r:id="rId4"/>
    <p:sldId id="325" r:id="rId5"/>
    <p:sldId id="326" r:id="rId6"/>
    <p:sldId id="327" r:id="rId7"/>
    <p:sldId id="279" r:id="rId8"/>
    <p:sldId id="287" r:id="rId9"/>
    <p:sldId id="280" r:id="rId10"/>
    <p:sldId id="330" r:id="rId11"/>
    <p:sldId id="328" r:id="rId12"/>
    <p:sldId id="319" r:id="rId13"/>
    <p:sldId id="320" r:id="rId14"/>
    <p:sldId id="329" r:id="rId15"/>
    <p:sldId id="311" r:id="rId16"/>
    <p:sldId id="312" r:id="rId17"/>
    <p:sldId id="313" r:id="rId18"/>
    <p:sldId id="334" r:id="rId19"/>
    <p:sldId id="315" r:id="rId20"/>
    <p:sldId id="316" r:id="rId21"/>
    <p:sldId id="336" r:id="rId22"/>
    <p:sldId id="291" r:id="rId23"/>
    <p:sldId id="293" r:id="rId24"/>
    <p:sldId id="331" r:id="rId25"/>
    <p:sldId id="332" r:id="rId26"/>
    <p:sldId id="286" r:id="rId27"/>
  </p:sldIdLst>
  <p:sldSz cx="12801600" cy="9601200" type="A3"/>
  <p:notesSz cx="9942513" cy="6761163"/>
  <p:defaultTextStyle>
    <a:defPPr>
      <a:defRPr lang="ru-RU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18" y="-96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2365" y="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57BF33-7071-4F10-A0CF-81718DE6872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79775" y="506413"/>
            <a:ext cx="3382963" cy="2536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252" y="3211553"/>
            <a:ext cx="7954010" cy="3042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2154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2365" y="642154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40D26-E9DA-4A69-8B8D-6969F58042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306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FC5DA98-FE88-4D38-83EC-0155AA80C7F0}" type="slidenum">
              <a:rPr lang="ru-RU" smtClean="0"/>
              <a:pPr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40D26-E9DA-4A69-8B8D-6969F580428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662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59"/>
            <a:ext cx="5656263" cy="895668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9" y="2149159"/>
            <a:ext cx="5658485" cy="895668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39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4" y="382270"/>
            <a:ext cx="4211638" cy="162687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0" y="382274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4" y="2009144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1"/>
            <a:ext cx="7680960" cy="793435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4"/>
            <a:ext cx="7680960" cy="112680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chemeClr val="accent5">
                <a:lumMod val="20000"/>
                <a:lumOff val="80000"/>
              </a:schemeClr>
            </a:gs>
            <a:gs pos="97000">
              <a:schemeClr val="accent5">
                <a:lumMod val="40000"/>
                <a:lumOff val="60000"/>
              </a:schemeClr>
            </a:gs>
            <a:gs pos="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5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2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2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2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DepAgro@agro.gov35.ru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801600" cy="127220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Департамент сельского хозяйства и продовольственных ресурсов Вологодской области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72208"/>
            <a:ext cx="12801600" cy="832899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Соблюдение обязательных требований, предъявляемых к организациям по племенному животноводству на территории Вологодской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области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Балагурова Елена Владимировна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консультант отдела животноводства, племенного дела</a:t>
            </a:r>
          </a:p>
          <a:p>
            <a:pPr algn="r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продовольственных ресурсов  управления </a:t>
            </a:r>
          </a:p>
          <a:p>
            <a:pPr algn="r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агропромышленного производства Департамента</a:t>
            </a:r>
            <a:endParaRPr lang="en-US" sz="2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Вологда, 28 февраля 2020 г.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198469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Основные нарушения, выявляемые в ходе контроля (надзора)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0280"/>
            <a:ext cx="12801600" cy="76809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/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Неполный </a:t>
            </a:r>
            <a:r>
              <a:rPr lang="ru-RU" sz="4600" u="sng" dirty="0" smtClean="0">
                <a:latin typeface="Times New Roman" pitchFamily="18" charset="0"/>
                <a:cs typeface="Times New Roman" pitchFamily="18" charset="0"/>
              </a:rPr>
              <a:t>штат специалистов по племенному делу.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Отсутствие в штате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учетчика по племенному делу. Приказ Минсельхоза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России от 17 ноября 2011 года № 431, раздел 2 (ст. 9); раздел 3 (ст. 13).</a:t>
            </a:r>
          </a:p>
          <a:p>
            <a:pPr algn="just"/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Нарушения в части обеспечения достоверности и сохранности документов зоотехнического и племенного учета (в том числе первичных) о происхождении, воспроизводстве и оценке племенных и продуктивных качеств животных.</a:t>
            </a:r>
          </a:p>
          <a:p>
            <a:pPr algn="just"/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Нарушения  в части использования официально принятых методов племенного учета, идентификации, контроля продуктивности, определения племенной ценности животных и реализации племенной продукции (материала);</a:t>
            </a:r>
          </a:p>
          <a:p>
            <a:pPr algn="just"/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несвоевременного проведение мечения животных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98606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19202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Статья 10.11. Нарушение норм и правил ведения племенного животноводства (Кодекс РФ об административных правонарушениях)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0280"/>
            <a:ext cx="12801600" cy="76809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Реализация или использование в целях воспроизводства племенной продукции (материала) с нарушением требований, установленных законодательством о племенном животноводстве, - </a:t>
            </a:r>
            <a:r>
              <a:rPr lang="ru-RU" sz="3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влечет предупреждение или наложение административного штрафа на граждан в размере от одной тысячи до одной тысячи пятисот рублей; на должностных лиц - от двух тысяч до трех тысяч рублей; на юридических лиц - от двадцати тысяч до тридцати тысяч рублей.</a:t>
            </a:r>
          </a:p>
          <a:p>
            <a:pPr algn="just"/>
            <a:r>
              <a:rPr lang="ru-RU" sz="3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Нарушение правил государственной регистрации племенных животных и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племенных стад -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- влечет наложение административного штрафа на граждан в размере от трехсот до пятисот рублей; на должностных лиц - от пятисот до одной тысячи рублей; на юридических лиц - от пяти тысяч до десяти тысяч рублей.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127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198469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/>
              <a:t>Итоги контрольно надзорной деятельности Департамента в области племенного животноводства за 2014-2019 годы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92288"/>
            <a:ext cx="12801600" cy="76089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1.02.2020 г. количество подконтрольных организаций составляет 58 ед. С 2014 года по 2019 год проведены 42 плановые проверки, проверены 38 орг. (66 %). </a:t>
            </a:r>
          </a:p>
          <a:p>
            <a:pPr algn="just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2014  2015  2016   2017  2018    2019 2020</a:t>
            </a: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Проведено проверок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7         6         8          4          5         6        8</a:t>
            </a: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Выдано предписаний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3         4          5            2            1          2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2432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67952"/>
            <a:ext cx="13081720" cy="12961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План на 2020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8192"/>
            <a:ext cx="12801600" cy="847300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Провести 8 плановых проверочных мероприятий по племенному животноводству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 ООО «ЖУКОВЕЦ» – 15.01.2020 г.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АО  «ШЕКСНА" – 11.02.2020 г.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СПК ПКЗ «ВОЛОГОДСКИЙ»  - 22.04.2020 г.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4. ПЛЕМЗАВОД-КОЛХОЗ  «АВРОРА» - 14.05.2020 г.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5. СА К-З ИМЕНИ КАЛИНИНА – 26.05.2020г.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6. СПК К-З ВЕРНЫЙ – 16.06.2020 г.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7. СПК ПРИГОРОДНЫЙ ПЛЮС – 20.10.2020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8. ООО «СЕВЕРОДВИНЕЦ» - 10.11.2020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1475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960119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 имеющимся вопросам прошу обращаться в отдел животноводства, племенного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дела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 продовольственных ресурсов управления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агропромышленного производства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Департамента. Телефон – 8-8172-23-01-21-0228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факс 8-8172-23-01-21-0229, электронная почта – </a:t>
            </a:r>
            <a:r>
              <a:rPr lang="en-US" sz="4800" dirty="0" smtClean="0"/>
              <a:t>e-mail:</a:t>
            </a:r>
            <a:r>
              <a:rPr lang="ru-RU" sz="4800" dirty="0" err="1" smtClean="0">
                <a:hlinkClick r:id="rId2"/>
              </a:rPr>
              <a:t>DepAgro</a:t>
            </a:r>
            <a:r>
              <a:rPr lang="en-US" sz="4800" dirty="0" smtClean="0">
                <a:hlinkClick r:id="rId2"/>
              </a:rPr>
              <a:t>@</a:t>
            </a:r>
            <a:r>
              <a:rPr lang="ru-RU" sz="4800" dirty="0" smtClean="0">
                <a:hlinkClick r:id="rId2"/>
              </a:rPr>
              <a:t>agro</a:t>
            </a:r>
            <a:r>
              <a:rPr lang="en-US" sz="4800" dirty="0" smtClean="0">
                <a:hlinkClick r:id="rId2"/>
              </a:rPr>
              <a:t>.</a:t>
            </a:r>
            <a:r>
              <a:rPr lang="ru-RU" sz="4800" dirty="0" err="1" smtClean="0">
                <a:hlinkClick r:id="rId2"/>
              </a:rPr>
              <a:t>gov</a:t>
            </a:r>
            <a:r>
              <a:rPr lang="en-US" sz="4800" dirty="0" smtClean="0">
                <a:hlinkClick r:id="rId2"/>
              </a:rPr>
              <a:t>35.</a:t>
            </a:r>
            <a:r>
              <a:rPr lang="ru-RU" sz="4800" dirty="0" err="1" smtClean="0">
                <a:hlinkClick r:id="rId2"/>
              </a:rPr>
              <a:t>ru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Balagurova.EV@agro.gov.35.ru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2455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74676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Основные требования к племенному заводу и племенному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репродуктору</a:t>
            </a:r>
          </a:p>
        </p:txBody>
      </p:sp>
      <p:sp>
        <p:nvSpPr>
          <p:cNvPr id="24579" name="Текст 3"/>
          <p:cNvSpPr>
            <a:spLocks noGrp="1"/>
          </p:cNvSpPr>
          <p:nvPr>
            <p:ph type="body" idx="1"/>
          </p:nvPr>
        </p:nvSpPr>
        <p:spPr>
          <a:xfrm>
            <a:off x="-32090" y="840160"/>
            <a:ext cx="6296343" cy="7600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Племенной завод</a:t>
            </a:r>
          </a:p>
        </p:txBody>
      </p:sp>
      <p:sp>
        <p:nvSpPr>
          <p:cNvPr id="24580" name="Содержимое 4"/>
          <p:cNvSpPr>
            <a:spLocks noGrp="1"/>
          </p:cNvSpPr>
          <p:nvPr>
            <p:ph sz="half" idx="2"/>
          </p:nvPr>
        </p:nvSpPr>
        <p:spPr>
          <a:xfrm>
            <a:off x="0" y="1706880"/>
            <a:ext cx="6400800" cy="78943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Племенной завод - организация по племенному животноводству, располагающая стадом 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высокопродуктивных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 племенных животных определенной породы и использующая 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чистопородное разведение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племенных животных</a:t>
            </a:r>
          </a:p>
        </p:txBody>
      </p:sp>
      <p:sp>
        <p:nvSpPr>
          <p:cNvPr id="24581" name="Текст 5"/>
          <p:cNvSpPr>
            <a:spLocks noGrp="1"/>
          </p:cNvSpPr>
          <p:nvPr>
            <p:ph type="body" sz="quarter" idx="3"/>
          </p:nvPr>
        </p:nvSpPr>
        <p:spPr>
          <a:xfrm>
            <a:off x="6328792" y="912168"/>
            <a:ext cx="6472808" cy="64807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Племенной репродуктор</a:t>
            </a:r>
          </a:p>
        </p:txBody>
      </p:sp>
      <p:sp>
        <p:nvSpPr>
          <p:cNvPr id="24582" name="Содержимое 6"/>
          <p:cNvSpPr>
            <a:spLocks noGrp="1"/>
          </p:cNvSpPr>
          <p:nvPr>
            <p:ph sz="quarter" idx="4"/>
          </p:nvPr>
        </p:nvSpPr>
        <p:spPr>
          <a:xfrm>
            <a:off x="6400800" y="1706880"/>
            <a:ext cx="6400801" cy="78943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Племенной репродуктор - организация по племенному животноводству, которая осуществляет 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разведение племенных животных в целях обеспечения потребностей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 сельскохозяйственных </a:t>
            </a: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товаропроизводителе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й</a:t>
            </a:r>
          </a:p>
        </p:txBody>
      </p:sp>
    </p:spTree>
    <p:extLst>
      <p:ext uri="{BB962C8B-B14F-4D97-AF65-F5344CB8AC3E}">
        <p14:creationId xmlns="" xmlns:p14="http://schemas.microsoft.com/office/powerpoint/2010/main" val="3272814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746760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Племенные организации</a:t>
            </a:r>
          </a:p>
        </p:txBody>
      </p:sp>
      <p:sp>
        <p:nvSpPr>
          <p:cNvPr id="25603" name="Текст 3"/>
          <p:cNvSpPr>
            <a:spLocks noGrp="1"/>
          </p:cNvSpPr>
          <p:nvPr>
            <p:ph type="body" idx="1"/>
          </p:nvPr>
        </p:nvSpPr>
        <p:spPr>
          <a:xfrm>
            <a:off x="64096" y="1066800"/>
            <a:ext cx="6232247" cy="6374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sz="3500" dirty="0" smtClean="0"/>
              <a:t>Племенной</a:t>
            </a:r>
            <a:r>
              <a:rPr lang="ru-RU" dirty="0" smtClean="0"/>
              <a:t> завод</a:t>
            </a:r>
          </a:p>
        </p:txBody>
      </p:sp>
      <p:sp>
        <p:nvSpPr>
          <p:cNvPr id="25604" name="Содержимое 4"/>
          <p:cNvSpPr>
            <a:spLocks noGrp="1"/>
          </p:cNvSpPr>
          <p:nvPr>
            <p:ph sz="half" idx="2"/>
          </p:nvPr>
        </p:nvSpPr>
        <p:spPr>
          <a:xfrm>
            <a:off x="0" y="1706880"/>
            <a:ext cx="6296343" cy="78943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900" dirty="0"/>
              <a:t>все поголовье должно быть чистопородно </a:t>
            </a:r>
            <a:r>
              <a:rPr lang="ru-RU" sz="3900" b="1" dirty="0"/>
              <a:t>не менее чем в четырех поколениях</a:t>
            </a:r>
          </a:p>
          <a:p>
            <a:r>
              <a:rPr lang="ru-RU" sz="3900" dirty="0"/>
              <a:t>В штате племенного завода должен быть </a:t>
            </a:r>
            <a:r>
              <a:rPr lang="ru-RU" sz="3900" b="1" dirty="0"/>
              <a:t>главный зоотехник-селекционер </a:t>
            </a:r>
            <a:r>
              <a:rPr lang="ru-RU" sz="3900" dirty="0"/>
              <a:t>и учетчик по племенному делу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5" name="Текст 5"/>
          <p:cNvSpPr>
            <a:spLocks noGrp="1"/>
          </p:cNvSpPr>
          <p:nvPr>
            <p:ph type="body" sz="quarter" idx="3"/>
          </p:nvPr>
        </p:nvSpPr>
        <p:spPr>
          <a:xfrm>
            <a:off x="6328792" y="1066800"/>
            <a:ext cx="6472808" cy="6374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/>
              <a:t>Племенной репродуктор</a:t>
            </a:r>
          </a:p>
        </p:txBody>
      </p:sp>
      <p:sp>
        <p:nvSpPr>
          <p:cNvPr id="25606" name="Содержимое 6"/>
          <p:cNvSpPr>
            <a:spLocks noGrp="1"/>
          </p:cNvSpPr>
          <p:nvPr>
            <p:ph sz="quarter" idx="4"/>
          </p:nvPr>
        </p:nvSpPr>
        <p:spPr>
          <a:xfrm>
            <a:off x="6294120" y="1704256"/>
            <a:ext cx="6507480" cy="78969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3200" dirty="0"/>
              <a:t>В племенном репродукторе используется метод чистопородного разведения племенных животных. Осуществляется воспроизводство и совершенствование типов и линий по единой с племенным заводом программе.</a:t>
            </a:r>
          </a:p>
          <a:p>
            <a:pPr algn="just"/>
            <a:r>
              <a:rPr lang="ru-RU" sz="3200" dirty="0"/>
              <a:t>Племенной репродуктор должен быть укомплектован кадрами, иметь в штате </a:t>
            </a:r>
            <a:r>
              <a:rPr lang="ru-RU" sz="3200" b="1" dirty="0"/>
              <a:t>зоотехника-селекционер</a:t>
            </a:r>
            <a:r>
              <a:rPr lang="ru-RU" sz="3200" dirty="0"/>
              <a:t>а и у</a:t>
            </a:r>
            <a:r>
              <a:rPr lang="ru-RU" dirty="0" smtClean="0"/>
              <a:t>четчиков по племенному делу</a:t>
            </a:r>
          </a:p>
        </p:txBody>
      </p:sp>
    </p:spTree>
    <p:extLst>
      <p:ext uri="{BB962C8B-B14F-4D97-AF65-F5344CB8AC3E}">
        <p14:creationId xmlns="" xmlns:p14="http://schemas.microsoft.com/office/powerpoint/2010/main" val="3242722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746760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Племенные организации</a:t>
            </a:r>
          </a:p>
        </p:txBody>
      </p:sp>
      <p:sp>
        <p:nvSpPr>
          <p:cNvPr id="26627" name="Текст 3"/>
          <p:cNvSpPr>
            <a:spLocks noGrp="1"/>
          </p:cNvSpPr>
          <p:nvPr>
            <p:ph type="body" idx="1"/>
          </p:nvPr>
        </p:nvSpPr>
        <p:spPr>
          <a:xfrm>
            <a:off x="0" y="746760"/>
            <a:ext cx="6296343" cy="7467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Племенной завод</a:t>
            </a:r>
          </a:p>
        </p:txBody>
      </p:sp>
      <p:sp>
        <p:nvSpPr>
          <p:cNvPr id="26628" name="Содержимое 4"/>
          <p:cNvSpPr>
            <a:spLocks noGrp="1"/>
          </p:cNvSpPr>
          <p:nvPr>
            <p:ph sz="half" idx="2"/>
          </p:nvPr>
        </p:nvSpPr>
        <p:spPr>
          <a:xfrm>
            <a:off x="0" y="1493520"/>
            <a:ext cx="6296343" cy="81076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выращивание племенных животных для комплектования собственного стада и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реализация производителей организациям по искусственному осеменению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сельскохозяйственных животных и маточного поголовья,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ремонтного молодняка племенным репродукторам и др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угим юридическим лицам и индивидуальным предпринимателям, осуществляющим сельскохозяйственное производство</a:t>
            </a:r>
          </a:p>
        </p:txBody>
      </p:sp>
      <p:sp>
        <p:nvSpPr>
          <p:cNvPr id="26629" name="Текст 5"/>
          <p:cNvSpPr>
            <a:spLocks noGrp="1"/>
          </p:cNvSpPr>
          <p:nvPr>
            <p:ph type="body" sz="quarter" idx="3"/>
          </p:nvPr>
        </p:nvSpPr>
        <p:spPr>
          <a:xfrm>
            <a:off x="6256784" y="768152"/>
            <a:ext cx="6544816" cy="7200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Племенной репродуктор</a:t>
            </a:r>
          </a:p>
        </p:txBody>
      </p:sp>
      <p:sp>
        <p:nvSpPr>
          <p:cNvPr id="26630" name="Содержимое 6"/>
          <p:cNvSpPr>
            <a:spLocks noGrp="1"/>
          </p:cNvSpPr>
          <p:nvPr>
            <p:ph sz="quarter" idx="4"/>
          </p:nvPr>
        </p:nvSpPr>
        <p:spPr>
          <a:xfrm>
            <a:off x="6294120" y="1493520"/>
            <a:ext cx="6507480" cy="81076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выращивание племенных животных для комплектования собственного стада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реализации в товарные стада юридическим лицам и индивидуальным предпринимателям,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осуществляющим производство сельскохозяйственной продукции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636434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746760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Племенные организации</a:t>
            </a:r>
          </a:p>
        </p:txBody>
      </p:sp>
      <p:sp>
        <p:nvSpPr>
          <p:cNvPr id="26627" name="Текст 3"/>
          <p:cNvSpPr>
            <a:spLocks noGrp="1"/>
          </p:cNvSpPr>
          <p:nvPr>
            <p:ph type="body" idx="1"/>
          </p:nvPr>
        </p:nvSpPr>
        <p:spPr>
          <a:xfrm>
            <a:off x="0" y="746760"/>
            <a:ext cx="6296343" cy="7467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Племенной завод</a:t>
            </a:r>
          </a:p>
        </p:txBody>
      </p:sp>
      <p:sp>
        <p:nvSpPr>
          <p:cNvPr id="26628" name="Содержимое 4"/>
          <p:cNvSpPr>
            <a:spLocks noGrp="1"/>
          </p:cNvSpPr>
          <p:nvPr>
            <p:ph sz="half" idx="2"/>
          </p:nvPr>
        </p:nvSpPr>
        <p:spPr>
          <a:xfrm>
            <a:off x="0" y="1493520"/>
            <a:ext cx="6296343" cy="81076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Совершенствование племенных и продуктивных качеств сельскохозяйственных животных.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Поддержание наследственно устойчивых семейств и линий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Формирование заводского типа разводимых животных, обеспечивающего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однородность и стабильность стада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последующих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поколениях,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наличие селекционного плана работы со стадом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9" name="Текст 5"/>
          <p:cNvSpPr>
            <a:spLocks noGrp="1"/>
          </p:cNvSpPr>
          <p:nvPr>
            <p:ph type="body" sz="quarter" idx="3"/>
          </p:nvPr>
        </p:nvSpPr>
        <p:spPr>
          <a:xfrm>
            <a:off x="6256784" y="768152"/>
            <a:ext cx="6544816" cy="7200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Племенной репродуктор</a:t>
            </a:r>
          </a:p>
        </p:txBody>
      </p:sp>
      <p:sp>
        <p:nvSpPr>
          <p:cNvPr id="26630" name="Содержимое 6"/>
          <p:cNvSpPr>
            <a:spLocks noGrp="1"/>
          </p:cNvSpPr>
          <p:nvPr>
            <p:ph sz="quarter" idx="4"/>
          </p:nvPr>
        </p:nvSpPr>
        <p:spPr>
          <a:xfrm>
            <a:off x="6294120" y="1493520"/>
            <a:ext cx="6507480" cy="81076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племенных и продуктивных качеств сельскохозяйственных животных разводимой породы, происходящих от животных, полученных в племенном заводе или приобретенных по импорту, а также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ведение направленного выращивания поголовья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собственной репродукции</a:t>
            </a:r>
            <a:r>
              <a:rPr lang="ru-RU" dirty="0" smtClean="0"/>
              <a:t>;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наличие селекционного плана работы со стадом</a:t>
            </a:r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6364349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746760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Племенные организации</a:t>
            </a:r>
          </a:p>
        </p:txBody>
      </p:sp>
      <p:sp>
        <p:nvSpPr>
          <p:cNvPr id="28675" name="Текст 3"/>
          <p:cNvSpPr>
            <a:spLocks noGrp="1"/>
          </p:cNvSpPr>
          <p:nvPr>
            <p:ph type="body" idx="1"/>
          </p:nvPr>
        </p:nvSpPr>
        <p:spPr>
          <a:xfrm>
            <a:off x="1" y="746760"/>
            <a:ext cx="6040760" cy="7467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Племенной завод</a:t>
            </a:r>
          </a:p>
        </p:txBody>
      </p:sp>
      <p:sp>
        <p:nvSpPr>
          <p:cNvPr id="28676" name="Содержимое 4"/>
          <p:cNvSpPr>
            <a:spLocks noGrp="1"/>
          </p:cNvSpPr>
          <p:nvPr>
            <p:ph sz="half" idx="2"/>
          </p:nvPr>
        </p:nvSpPr>
        <p:spPr>
          <a:xfrm>
            <a:off x="0" y="1493520"/>
            <a:ext cx="6080760" cy="81076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реализации программ по проверке производителей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собственной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продуктив-ности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качеству потомства, по испытанию различных пород, типов, линий</a:t>
            </a:r>
          </a:p>
          <a:p>
            <a:pPr algn="just"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проведения генетической экспертизы на достоверность происхождения животных, а также по выявлению генетических аномалий</a:t>
            </a:r>
          </a:p>
        </p:txBody>
      </p:sp>
      <p:sp>
        <p:nvSpPr>
          <p:cNvPr id="28677" name="Текст 5"/>
          <p:cNvSpPr>
            <a:spLocks noGrp="1"/>
          </p:cNvSpPr>
          <p:nvPr>
            <p:ph type="body" sz="quarter" idx="3"/>
          </p:nvPr>
        </p:nvSpPr>
        <p:spPr>
          <a:xfrm>
            <a:off x="6400800" y="768152"/>
            <a:ext cx="6400800" cy="6774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Племенной репродуктор</a:t>
            </a:r>
          </a:p>
        </p:txBody>
      </p:sp>
      <p:sp>
        <p:nvSpPr>
          <p:cNvPr id="28678" name="Содержимое 6"/>
          <p:cNvSpPr>
            <a:spLocks noGrp="1"/>
          </p:cNvSpPr>
          <p:nvPr>
            <p:ph sz="quarter" idx="4"/>
          </p:nvPr>
        </p:nvSpPr>
        <p:spPr>
          <a:xfrm>
            <a:off x="6400800" y="1493520"/>
            <a:ext cx="6400800" cy="81076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реализации программ по оценке производителей по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собствен-ной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продуктивности и качеству потомства, испытанию различных типов, линий;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проведения генетической экспертизы для подтверждения происхождения животных, а также с целью выявления генетических аномалий, </a:t>
            </a: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323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920" y="566738"/>
            <a:ext cx="12881520" cy="960120"/>
          </a:xfrm>
          <a:prstGeom prst="rect">
            <a:avLst/>
          </a:prstGeom>
          <a:solidFill>
            <a:srgbClr val="92D050"/>
          </a:solidFill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-79920" y="0"/>
            <a:ext cx="12881519" cy="6524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128016" tIns="64008" rIns="128016" bIns="64008">
            <a:spAutoFit/>
          </a:bodyPr>
          <a:lstStyle/>
          <a:p>
            <a:pPr algn="ctr">
              <a:defRPr/>
            </a:pPr>
            <a:r>
              <a:rPr lang="ru-RU" sz="3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Племенная база Вологодской области на </a:t>
            </a:r>
            <a:r>
              <a:rPr lang="ru-RU" sz="3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01.01.2020</a:t>
            </a:r>
            <a:endParaRPr lang="ru-RU" sz="3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36878437"/>
              </p:ext>
            </p:extLst>
          </p:nvPr>
        </p:nvGraphicFramePr>
        <p:xfrm>
          <a:off x="0" y="652483"/>
          <a:ext cx="12801600" cy="9402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7908"/>
                <a:gridCol w="1422400"/>
                <a:gridCol w="1422400"/>
                <a:gridCol w="2078892"/>
              </a:tblGrid>
              <a:tr h="104526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Отрасли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ПЗ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712145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Молочное скотоводство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121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Мясное скотоводство</a:t>
                      </a: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191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Свиноводство</a:t>
                      </a: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261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Коневодство</a:t>
                      </a: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191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Птицеводство</a:t>
                      </a: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191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Рыбоводство</a:t>
                      </a: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191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искусственному осеменению</a:t>
                      </a:r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C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CCC00"/>
                    </a:solidFill>
                  </a:tcPr>
                </a:tc>
              </a:tr>
              <a:tr h="7191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Региональный информационно-селекционный центр</a:t>
                      </a: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CCC00">
                        <a:alpha val="52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CCC00">
                        <a:alpha val="52000"/>
                      </a:srgbClr>
                    </a:solidFill>
                  </a:tcPr>
                </a:tc>
              </a:tr>
              <a:tr h="7191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Иммуногенетическая лаборатория</a:t>
                      </a: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C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CCC00"/>
                    </a:solidFill>
                  </a:tcPr>
                </a:tc>
              </a:tr>
              <a:tr h="7191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Молочная лаборатория</a:t>
                      </a: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CCC00">
                        <a:alpha val="52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CCC00">
                        <a:alpha val="52000"/>
                      </a:srgbClr>
                    </a:solidFill>
                  </a:tcPr>
                </a:tc>
              </a:tr>
              <a:tr h="7191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0" marB="64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C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CCC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5628921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746760"/>
          </a:xfrm>
        </p:spPr>
        <p:txBody>
          <a:bodyPr>
            <a:normAutofit fontScale="900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Племенные организации</a:t>
            </a:r>
          </a:p>
        </p:txBody>
      </p:sp>
      <p:sp>
        <p:nvSpPr>
          <p:cNvPr id="29699" name="Текст 3"/>
          <p:cNvSpPr>
            <a:spLocks noGrp="1"/>
          </p:cNvSpPr>
          <p:nvPr>
            <p:ph type="body" idx="1"/>
          </p:nvPr>
        </p:nvSpPr>
        <p:spPr>
          <a:xfrm>
            <a:off x="0" y="746760"/>
            <a:ext cx="6296343" cy="7467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Племенной завод</a:t>
            </a:r>
          </a:p>
        </p:txBody>
      </p:sp>
      <p:sp>
        <p:nvSpPr>
          <p:cNvPr id="29700" name="Содержимое 4"/>
          <p:cNvSpPr>
            <a:spLocks noGrp="1"/>
          </p:cNvSpPr>
          <p:nvPr>
            <p:ph sz="half" idx="2"/>
          </p:nvPr>
        </p:nvSpPr>
        <p:spPr>
          <a:xfrm>
            <a:off x="0" y="1493520"/>
            <a:ext cx="6294120" cy="81076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FontTx/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Оценка деятельности племенного завода проводится, прежде всего, по состоянию </a:t>
            </a:r>
            <a:r>
              <a:rPr lang="ru-RU" sz="3900" dirty="0" err="1">
                <a:latin typeface="Times New Roman" pitchFamily="18" charset="0"/>
                <a:cs typeface="Times New Roman" pitchFamily="18" charset="0"/>
              </a:rPr>
              <a:t>селекционно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-племенной работы, количеству и качеству реализованного племенного молодняка, достигнутой продуктивности животных, ветеринарному благополучию стада</a:t>
            </a:r>
            <a:endParaRPr lang="ru-RU" sz="3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1" name="Текст 5"/>
          <p:cNvSpPr>
            <a:spLocks noGrp="1"/>
          </p:cNvSpPr>
          <p:nvPr>
            <p:ph type="body" sz="quarter" idx="3"/>
          </p:nvPr>
        </p:nvSpPr>
        <p:spPr>
          <a:xfrm>
            <a:off x="6472808" y="757646"/>
            <a:ext cx="6328792" cy="73058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Племенной репродуктор</a:t>
            </a:r>
          </a:p>
        </p:txBody>
      </p:sp>
      <p:sp>
        <p:nvSpPr>
          <p:cNvPr id="29702" name="Содержимое 6"/>
          <p:cNvSpPr>
            <a:spLocks noGrp="1"/>
          </p:cNvSpPr>
          <p:nvPr>
            <p:ph sz="quarter" idx="4"/>
          </p:nvPr>
        </p:nvSpPr>
        <p:spPr>
          <a:xfrm>
            <a:off x="6507480" y="1493520"/>
            <a:ext cx="6294120" cy="81076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FontTx/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Оценка деятельности племенного репродуктора проводится, прежде всего, по уровню </a:t>
            </a:r>
            <a:r>
              <a:rPr lang="ru-RU" sz="3900" dirty="0" err="1">
                <a:latin typeface="Times New Roman" pitchFamily="18" charset="0"/>
                <a:cs typeface="Times New Roman" pitchFamily="18" charset="0"/>
              </a:rPr>
              <a:t>селекционно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-племенной работы, количеству и качеству реализованного племенного молодняка, достигнутой продуктивности животных, ветеринарному благополучию стад</a:t>
            </a:r>
            <a:r>
              <a:rPr lang="ru-RU" sz="2800" dirty="0"/>
              <a:t>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8830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96" y="1"/>
            <a:ext cx="12673408" cy="120649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требования 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ПЗ и ПР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8748" y="1272208"/>
            <a:ext cx="12801600" cy="832899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ведение племенного учета происхождения, продуктивности, воспроизводства и определения племенной ценности животных в соответствии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требованиями норм и правил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племенного животноводства с использованием автоматизированной системы управления селекционно-племенной работой;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своевременное проведение мечения животных определенными для конкретной отрасли способами и с присвоением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унифицированного идентификационного номера;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ежегодное проведение комплексной оценки (бонитировки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ежегодного учета стада в государственном племенном регистре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регистрация животных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государственной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книге племенных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животных,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участие в селекционных программах,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достоверности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сохранности документов зоотехнического и племенного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учета;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условий содержания и кормления племенных животных, обеспечивающих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максимальную реализацию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их генетического потенциала, обеспечение ветеринарного благополучия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74456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801600" cy="16322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                                                            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                                                         Приложение N 1 к Правилам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МИНИМАЛЬНЫЕ ТРЕБОВАНИЯ,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ПРЕДЪЯВЛЯЕМЫЕ К ПЛЕМЕННЫМ ОРГАНИЗАЦИЯМ ПО РАЗВЕДЕНИЮ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КРУПНОГО РОГАТОГО СКОТА МОЛОЧНЫХ ПОРОД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97915429"/>
              </p:ext>
            </p:extLst>
          </p:nvPr>
        </p:nvGraphicFramePr>
        <p:xfrm>
          <a:off x="0" y="1704260"/>
          <a:ext cx="12801600" cy="7896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45216"/>
                <a:gridCol w="1296144"/>
                <a:gridCol w="1360240"/>
              </a:tblGrid>
              <a:tr h="686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ПЗ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0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0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Численность коров, гол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0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Удельный вес чистопородных  коров, %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69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Классный состав маточного стада, % от общего поголовья: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200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Класса элита-рекорд и элита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2007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latin typeface="Times New Roman"/>
                          <a:ea typeface="Times New Roman"/>
                          <a:cs typeface="Times New Roman"/>
                        </a:rPr>
                        <a:t>Производство молочного жира, белка от 1 коровы за год (в среднем по стаду),  % к требованиям 1 класса породы</a:t>
                      </a:r>
                      <a:endParaRPr lang="ru-RU" sz="2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0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Times New Roman"/>
                          <a:ea typeface="Times New Roman"/>
                          <a:cs typeface="Times New Roman"/>
                        </a:rPr>
                        <a:t>Периодичность контроля молочной продуктивности,   раз в месяц</a:t>
                      </a:r>
                      <a:endParaRPr lang="ru-RU" sz="2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0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 с определением содержания жира и белка в молоке*</a:t>
                      </a:r>
                      <a:endParaRPr lang="ru-RU" sz="2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0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Искусственное осеменение коров и телок,  %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00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Выход живых  телят от 100 коров, гол.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83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16492081"/>
              </p:ext>
            </p:extLst>
          </p:nvPr>
        </p:nvGraphicFramePr>
        <p:xfrm>
          <a:off x="0" y="1"/>
          <a:ext cx="12801600" cy="960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45216"/>
                <a:gridCol w="1296144"/>
                <a:gridCol w="1360240"/>
              </a:tblGrid>
              <a:tr h="1280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ремонтных телок, имеющих живую массу не  ниже требований 1 класса породы, %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Осеменено маточного поголовья проверяемыми быками, %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Продажа молодняка от 100 коров, всего гол.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 быков 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280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 реализованного молодняка, % от общей реализации класса. 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элита </a:t>
                      </a: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рекорд и элита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бычков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нетелей, телок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нетелей и телок 1 класса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280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Число коров с удоем 8000 (7000, 6000) кг и выше,  % от общего поголовья коров с законченной лактацией**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280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Проведение генетической экспертизы на достоверность происхождения: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коров </a:t>
                      </a:r>
                      <a:r>
                        <a:rPr lang="ru-RU" sz="28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быкопроизводящей</a:t>
                      </a: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группы, %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ремонтного молодняка на племенную продажу,  %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96" y="0"/>
            <a:ext cx="12673408" cy="198469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требования к организации по искусственному осеменению животных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6264"/>
            <a:ext cx="12801600" cy="782493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Содержание производителей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различных пород с высоким генетическим потенциалом продуктивности. Используемые производители должны превосходить по племенной ценности поголовье маток в зоне обслуживания и обеспечивать генетический прогресс в разводимых породах, поддерживать их генеалогическую структуру в соответствии с селекционными программами (планами).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специального оборудования, приборов, сред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получения, обработки и хранения спермы, нормативной документацией по племенному животноводству.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Применяемые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технологии и реализуемая племенная продукция (материал) должны соответствовать требованиям нормативных правовых документов по ветеринарии и племенному животноводству.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лаборатории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 биологическому и санитарному контролю качества продукции (спермы).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Руководитель должен иметь высшее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зоотехническое или высшее ветеринарное образование.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54942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96" y="1"/>
            <a:ext cx="12673408" cy="120649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требования к региональному информационно-селекционному центру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8748" y="1272208"/>
            <a:ext cx="12801600" cy="832899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лаборатории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селекционного контроля качества животноводческой продукции, лаборатории генетической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экспертизы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др.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обеспечение штатом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специалистов, специальным оборудованием, приборами, нормами и правилами по племенному животноводству и методиками испытаний (исследований), зарегистрированными (утвержденными) в установленном порядке.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оценки племенной ценности животных, уровня продуктивности, качества племенной продукции (материала)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оказание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услуг по мечению и идентификации племенных животных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свода и анализа результатов испытаний продуктивности и оценки племенной ценности животных (бонитировки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проведение генетической экспертизы подтверждения происхождения племенных животных и наличия генетических аномалий;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племенных животных, племенных стад по всем видам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с/х -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животных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подтверждение племенных свидетельств,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импортных, на племенных животных, племенную продукцию (материал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74456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96012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Благодарю за внима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ние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100584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нормативно правовые акты, в соответствии с которыми осуществляется деятельность племенного животноводства на территории Вологодской области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79920" y="984176"/>
            <a:ext cx="12801600" cy="861702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3200" b="1" dirty="0" smtClean="0"/>
              <a:t>ФЗ от 03.08.1995 № 123-ФЗ </a:t>
            </a:r>
            <a:r>
              <a:rPr lang="ru-RU" sz="3200" dirty="0" smtClean="0"/>
              <a:t>«О племенном животноводстве»;</a:t>
            </a:r>
          </a:p>
          <a:p>
            <a:pPr algn="just"/>
            <a:r>
              <a:rPr lang="ru-RU" sz="3200" b="1" dirty="0" smtClean="0"/>
              <a:t>Приказ </a:t>
            </a:r>
            <a:r>
              <a:rPr lang="ru-RU" sz="3200" b="1" dirty="0"/>
              <a:t>Минсельхоза России от </a:t>
            </a:r>
            <a:r>
              <a:rPr lang="ru-RU" sz="3200" b="1" dirty="0" smtClean="0"/>
              <a:t>17.11.2011 </a:t>
            </a:r>
            <a:r>
              <a:rPr lang="ru-RU" sz="3200" b="1" dirty="0"/>
              <a:t>№ 431 </a:t>
            </a:r>
            <a:r>
              <a:rPr lang="ru-RU" sz="3200" dirty="0"/>
              <a:t>Об утверждении Правил в области племенного животноводства «Виды организаций, осуществляющих деятельность в области племенного животноводства</a:t>
            </a:r>
            <a:r>
              <a:rPr lang="ru-RU" sz="3200" dirty="0" smtClean="0"/>
              <a:t>»;</a:t>
            </a:r>
          </a:p>
          <a:p>
            <a:pPr algn="just"/>
            <a:r>
              <a:rPr lang="ru-RU" sz="3200" b="1" dirty="0"/>
              <a:t>Приказ Минсельхоза России от </a:t>
            </a:r>
            <a:r>
              <a:rPr lang="ru-RU" sz="3200" b="1" dirty="0" smtClean="0"/>
              <a:t>28.10.2010 </a:t>
            </a:r>
            <a:r>
              <a:rPr lang="ru-RU" sz="3200" b="1" dirty="0"/>
              <a:t>№ </a:t>
            </a:r>
            <a:r>
              <a:rPr lang="ru-RU" sz="3200" b="1" dirty="0" smtClean="0"/>
              <a:t>379</a:t>
            </a:r>
            <a:r>
              <a:rPr lang="ru-RU" sz="3200" dirty="0" smtClean="0"/>
              <a:t> «Об </a:t>
            </a:r>
            <a:r>
              <a:rPr lang="ru-RU" sz="3200" dirty="0"/>
              <a:t>утверждении </a:t>
            </a:r>
            <a:r>
              <a:rPr lang="ru-RU" sz="3200" dirty="0" smtClean="0">
                <a:solidFill>
                  <a:schemeClr val="tx1"/>
                </a:solidFill>
              </a:rPr>
              <a:t>Порядка и </a:t>
            </a:r>
            <a:r>
              <a:rPr lang="ru-RU" sz="3200" dirty="0"/>
              <a:t>условия проведения бонитировки племенного крупного рогатого скота молочного и молочно-мясного направлений </a:t>
            </a:r>
            <a:r>
              <a:rPr lang="ru-RU" sz="3200" dirty="0" smtClean="0"/>
              <a:t>продуктивности»;</a:t>
            </a:r>
          </a:p>
          <a:p>
            <a:pPr algn="just"/>
            <a:r>
              <a:rPr lang="ru-RU" sz="3200" b="1" dirty="0"/>
              <a:t>Приказ Минсельхоза России от </a:t>
            </a:r>
            <a:r>
              <a:rPr lang="ru-RU" sz="3200" b="1" dirty="0" smtClean="0"/>
              <a:t>02.08.2010 </a:t>
            </a:r>
            <a:r>
              <a:rPr lang="ru-RU" sz="3200" b="1" dirty="0"/>
              <a:t>№ </a:t>
            </a:r>
            <a:r>
              <a:rPr lang="ru-RU" sz="3200" b="1" dirty="0" smtClean="0"/>
              <a:t>270 </a:t>
            </a:r>
            <a:r>
              <a:rPr lang="ru-RU" sz="3200" dirty="0" smtClean="0"/>
              <a:t>«Об утверждении </a:t>
            </a:r>
            <a:r>
              <a:rPr lang="ru-RU" sz="3200" dirty="0">
                <a:solidFill>
                  <a:schemeClr val="tx1"/>
                </a:solidFill>
              </a:rPr>
              <a:t>Порядка и </a:t>
            </a:r>
            <a:r>
              <a:rPr lang="ru-RU" sz="3200" dirty="0"/>
              <a:t>условия проведения бонитировки племенного крупного рогатого скота </a:t>
            </a:r>
            <a:r>
              <a:rPr lang="ru-RU" sz="3200" dirty="0" smtClean="0"/>
              <a:t>мясного направления продуктивности и внесении изменений в приказ МСХ от 19.10.2006 № 402»;</a:t>
            </a:r>
          </a:p>
          <a:p>
            <a:pPr algn="just"/>
            <a:r>
              <a:rPr lang="ru-RU" sz="3200" b="1" dirty="0"/>
              <a:t>Приказ Минсельхоза России от </a:t>
            </a:r>
            <a:r>
              <a:rPr lang="ru-RU" sz="3200" b="1" dirty="0" smtClean="0"/>
              <a:t>07.05.2009 </a:t>
            </a:r>
            <a:r>
              <a:rPr lang="ru-RU" sz="3200" b="1" dirty="0"/>
              <a:t>№ </a:t>
            </a:r>
            <a:r>
              <a:rPr lang="ru-RU" sz="3200" b="1" dirty="0" smtClean="0"/>
              <a:t>179 </a:t>
            </a:r>
            <a:r>
              <a:rPr lang="ru-RU" sz="3200" dirty="0" smtClean="0"/>
              <a:t>«Об </a:t>
            </a:r>
            <a:r>
              <a:rPr lang="ru-RU" sz="3200" dirty="0"/>
              <a:t>утверждении </a:t>
            </a:r>
            <a:r>
              <a:rPr lang="ru-RU" sz="3200" dirty="0">
                <a:solidFill>
                  <a:schemeClr val="tx1"/>
                </a:solidFill>
              </a:rPr>
              <a:t>Порядка и </a:t>
            </a:r>
            <a:r>
              <a:rPr lang="ru-RU" sz="3200" dirty="0"/>
              <a:t>условия проведения бонитировки </a:t>
            </a:r>
            <a:r>
              <a:rPr lang="ru-RU" sz="3200" dirty="0" smtClean="0"/>
              <a:t>племенных свиней </a:t>
            </a:r>
            <a:r>
              <a:rPr lang="ru-RU" sz="3200" dirty="0"/>
              <a:t>и внесении изменений в приказ МСХ </a:t>
            </a:r>
            <a:r>
              <a:rPr lang="ru-RU" sz="3200" dirty="0" smtClean="0"/>
              <a:t>РФ от </a:t>
            </a:r>
            <a:r>
              <a:rPr lang="ru-RU" sz="3200" dirty="0"/>
              <a:t>19.10.2006 № </a:t>
            </a:r>
            <a:r>
              <a:rPr lang="ru-RU" sz="3200" dirty="0" smtClean="0"/>
              <a:t>402»;</a:t>
            </a:r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endParaRPr lang="ru-RU" sz="2800" dirty="0"/>
          </a:p>
          <a:p>
            <a:pPr algn="just"/>
            <a:endParaRPr lang="ru-RU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307516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141622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нормативно правовые акты, в соответствии с которыми осуществляется деятельность племенного животноводства на территории Вологодской области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79920" y="1416224"/>
            <a:ext cx="12801600" cy="818497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3200" b="1" dirty="0"/>
              <a:t>Приказ Минсельхоза России от 14.11.2017 № 577 </a:t>
            </a:r>
            <a:r>
              <a:rPr lang="ru-RU" sz="3200" dirty="0"/>
              <a:t>«Об утверждении форм племенных свидетельств на племенную продукцию (материал) и признании утратившим силу приказа Минсельхоза от 10.06.2016 № 232»;</a:t>
            </a:r>
          </a:p>
          <a:p>
            <a:pPr algn="just"/>
            <a:r>
              <a:rPr lang="ru-RU" sz="3200" b="1" dirty="0" smtClean="0"/>
              <a:t>Приказ </a:t>
            </a:r>
            <a:r>
              <a:rPr lang="ru-RU" sz="3200" b="1" dirty="0"/>
              <a:t>Минсельхоза России от </a:t>
            </a:r>
            <a:r>
              <a:rPr lang="ru-RU" sz="3200" b="1" dirty="0" smtClean="0"/>
              <a:t>01.02.2011 </a:t>
            </a:r>
            <a:r>
              <a:rPr lang="ru-RU" sz="3200" b="1" dirty="0"/>
              <a:t>№ </a:t>
            </a:r>
            <a:r>
              <a:rPr lang="ru-RU" sz="3200" b="1" dirty="0" smtClean="0"/>
              <a:t>25 </a:t>
            </a:r>
            <a:r>
              <a:rPr lang="ru-RU" sz="3200" dirty="0" smtClean="0"/>
              <a:t>«Об </a:t>
            </a:r>
            <a:r>
              <a:rPr lang="ru-RU" sz="3200" dirty="0"/>
              <a:t>утверждении </a:t>
            </a:r>
            <a:r>
              <a:rPr lang="ru-RU" sz="3200" dirty="0" smtClean="0">
                <a:solidFill>
                  <a:schemeClr val="tx1"/>
                </a:solidFill>
              </a:rPr>
              <a:t>Правил ведения учета в племенном скотоводстве </a:t>
            </a:r>
            <a:r>
              <a:rPr lang="ru-RU" sz="3200" dirty="0"/>
              <a:t>молочного и молочно-мясного направлений </a:t>
            </a:r>
            <a:r>
              <a:rPr lang="ru-RU" sz="3200" dirty="0" smtClean="0"/>
              <a:t>продуктивности»; </a:t>
            </a:r>
          </a:p>
          <a:p>
            <a:pPr algn="just"/>
            <a:r>
              <a:rPr lang="ru-RU" sz="3200" b="1" dirty="0" smtClean="0"/>
              <a:t>Приказ </a:t>
            </a:r>
            <a:r>
              <a:rPr lang="ru-RU" sz="3200" b="1" dirty="0"/>
              <a:t>Минсельхоза </a:t>
            </a:r>
            <a:r>
              <a:rPr lang="ru-RU" sz="3200" b="1" dirty="0" smtClean="0"/>
              <a:t>РФ </a:t>
            </a:r>
            <a:r>
              <a:rPr lang="ru-RU" sz="3200" b="1" dirty="0"/>
              <a:t>от </a:t>
            </a:r>
            <a:r>
              <a:rPr lang="ru-RU" sz="3200" b="1" dirty="0" smtClean="0"/>
              <a:t>02.02.2004 </a:t>
            </a:r>
            <a:r>
              <a:rPr lang="ru-RU" sz="3200" b="1" dirty="0"/>
              <a:t>№ </a:t>
            </a:r>
            <a:r>
              <a:rPr lang="ru-RU" sz="3200" b="1" dirty="0" smtClean="0"/>
              <a:t>73 </a:t>
            </a:r>
            <a:r>
              <a:rPr lang="ru-RU" sz="3200" dirty="0"/>
              <a:t>«Об утверждении Методических рекомендаций по учету затрат </a:t>
            </a:r>
            <a:r>
              <a:rPr lang="ru-RU" sz="3200" dirty="0" smtClean="0"/>
              <a:t>в животноводстве»</a:t>
            </a:r>
            <a:r>
              <a:rPr lang="ru-RU" sz="3200" dirty="0"/>
              <a:t> (вместе с "Методическими рекомендациями по бухгалтерскому учету животных на выращивании и откорме в сельскохозяйственных организациях")</a:t>
            </a:r>
          </a:p>
          <a:p>
            <a:pPr algn="just"/>
            <a:endParaRPr lang="ru-RU" sz="3200" dirty="0"/>
          </a:p>
          <a:p>
            <a:pPr algn="just"/>
            <a:endParaRPr lang="ru-RU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809837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198469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Перечень актов, содержащих обязательные требования по племенному животноводству</a:t>
            </a:r>
            <a:endParaRPr lang="ru-RU" sz="5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0280"/>
            <a:ext cx="12801600" cy="76809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Перечень актов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утвержден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приказом ДСХ и ПР ВО 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20.09.2017 </a:t>
            </a:r>
            <a:r>
              <a:rPr lang="ru-RU" sz="480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402,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размещен на официальном сайте Департамента во вкладке 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«Контроль и Надзор», </a:t>
            </a: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разделе «</a:t>
            </a: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Профилактика нарушений обязательных требований»,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подразделе </a:t>
            </a: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«Обязательные требования»,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«Перечень актов, содержащих обязательные требования по племенному животноводству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и Тексты НПА, содержащие обязательные требования.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5629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198469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Руководство по соблюдению обязательных требований в области племенного животноводства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0280"/>
            <a:ext cx="12801600" cy="76809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Руководство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утверждено приказом ДСХ и ПР ВО от 30.09.2019 № 403,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размещено на официальном сайте Департамента во вкладке 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«Контроль и Надзор», </a:t>
            </a:r>
          </a:p>
          <a:p>
            <a:pPr algn="just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разделе «</a:t>
            </a: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Профилактика нарушений обязательных требований»,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подразделе </a:t>
            </a:r>
            <a:r>
              <a:rPr lang="ru-RU" sz="4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Руководство по </a:t>
            </a:r>
            <a:r>
              <a:rPr lang="ru-RU" sz="4800" b="1" i="1" u="sng" dirty="0" smtClean="0">
                <a:latin typeface="Times New Roman" pitchFamily="18" charset="0"/>
                <a:cs typeface="Times New Roman" pitchFamily="18" charset="0"/>
              </a:rPr>
              <a:t>соблюдению </a:t>
            </a:r>
            <a:r>
              <a:rPr lang="ru-RU" sz="4800" b="1" i="1" u="sng" dirty="0">
                <a:latin typeface="Times New Roman" pitchFamily="18" charset="0"/>
                <a:cs typeface="Times New Roman" pitchFamily="18" charset="0"/>
              </a:rPr>
              <a:t>обязательных требований в области племенного </a:t>
            </a:r>
            <a:r>
              <a:rPr lang="ru-RU" sz="4800" b="1" i="1" u="sng" dirty="0" smtClean="0">
                <a:latin typeface="Times New Roman" pitchFamily="18" charset="0"/>
                <a:cs typeface="Times New Roman" pitchFamily="18" charset="0"/>
              </a:rPr>
              <a:t>животноводства на территории вологодской области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298976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960119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Департамент СХ и ПР ВО наделен функцией надзора в области племенного животноводства, надзор осуществляет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отдел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животноводства, племенного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дела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 продовольственных ресурсов управления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агропромышленного производства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Департамента. Порядок проведения надзора и перечень 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должностных лиц, уполномоченных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 его осуществление </a:t>
            </a:r>
            <a:r>
              <a:rPr lang="ru-RU" sz="4800" u="sng" dirty="0" smtClean="0">
                <a:latin typeface="Times New Roman" pitchFamily="18" charset="0"/>
                <a:cs typeface="Times New Roman" pitchFamily="18" charset="0"/>
              </a:rPr>
              <a:t>утвержден </a:t>
            </a:r>
            <a:r>
              <a:rPr lang="ru-RU" sz="4800" u="sng" dirty="0">
                <a:latin typeface="Times New Roman" pitchFamily="18" charset="0"/>
                <a:cs typeface="Times New Roman" pitchFamily="18" charset="0"/>
              </a:rPr>
              <a:t>постановлением Правительства </a:t>
            </a:r>
            <a:r>
              <a:rPr lang="ru-RU" sz="4800" u="sng" dirty="0" smtClean="0">
                <a:latin typeface="Times New Roman" pitchFamily="18" charset="0"/>
                <a:cs typeface="Times New Roman" pitchFamily="18" charset="0"/>
              </a:rPr>
              <a:t>области от 27 ноября 2017 года № 1041.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960119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регионального государственного надзора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соблюдение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юридическими лицами и КФХ, занимающимися племенным животноводством, </a:t>
            </a: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требований,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установленных законодательством Российской Федерации </a:t>
            </a: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в области племенного животноводства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(далее - </a:t>
            </a:r>
            <a:r>
              <a:rPr lang="ru-RU" sz="4800" u="sng" dirty="0">
                <a:latin typeface="Times New Roman" pitchFamily="18" charset="0"/>
                <a:cs typeface="Times New Roman" pitchFamily="18" charset="0"/>
              </a:rPr>
              <a:t>обязательные требования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), а также </a:t>
            </a:r>
            <a:r>
              <a:rPr lang="ru-RU" sz="4800" b="1" u="sng" dirty="0" smtClean="0">
                <a:latin typeface="Times New Roman" pitchFamily="18" charset="0"/>
                <a:cs typeface="Times New Roman" pitchFamily="18" charset="0"/>
              </a:rPr>
              <a:t>контроль </a:t>
            </a: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исполнения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выданных ранее </a:t>
            </a: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предписаний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в установленные сроки.</a:t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2588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801600" cy="960119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Основные задачи при проведении надзора в области племенного животноводства: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-  предупреждение, профилактика правонарушений;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-  выявление, пресечение нарушений законодательства в области племенного животноводства.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1539</TotalTime>
  <Words>1974</Words>
  <Application>Microsoft Office PowerPoint</Application>
  <PresentationFormat>A3 (297x420 мм)</PresentationFormat>
  <Paragraphs>229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Департамент сельского хозяйства и продовольственных ресурсов Вологодской области </vt:lpstr>
      <vt:lpstr>Слайд 2</vt:lpstr>
      <vt:lpstr>Основные нормативно правовые акты, в соответствии с которыми осуществляется деятельность племенного животноводства на территории Вологодской области </vt:lpstr>
      <vt:lpstr>Основные нормативно правовые акты, в соответствии с которыми осуществляется деятельность племенного животноводства на территории Вологодской области </vt:lpstr>
      <vt:lpstr> Перечень актов, содержащих обязательные требования по племенному животноводству</vt:lpstr>
      <vt:lpstr> Руководство по соблюдению обязательных требований в области племенного животноводства</vt:lpstr>
      <vt:lpstr>Департамент СХ и ПР ВО наделен функцией надзора в области племенного животноводства, надзор осуществляет отдел животноводства, племенного дела и продовольственных ресурсов управления агропромышленного производства Департамента. Порядок проведения надзора и перечень  должностных лиц, уполномоченных на его осуществление утвержден постановлением Правительства области от 27 ноября 2017 года № 1041. </vt:lpstr>
      <vt:lpstr>Предметом регионального государственного надзора является соблюдение юридическими лицами и КФХ, занимающимися племенным животноводством, требований, установленных законодательством Российской Федерации в области племенного животноводства (далее - обязательные требования), а также контроль исполнения выданных ранее предписаний в установленные сроки. </vt:lpstr>
      <vt:lpstr>Основные задачи при проведении надзора в области племенного животноводства:     -  предупреждение, профилактика правонарушений;    -  выявление, пресечение нарушений законодательства в области племенного животноводства. </vt:lpstr>
      <vt:lpstr>Основные нарушения, выявляемые в ходе контроля (надзора)</vt:lpstr>
      <vt:lpstr>Статья 10.11. Нарушение норм и правил ведения племенного животноводства (Кодекс РФ об административных правонарушениях)</vt:lpstr>
      <vt:lpstr>Итоги контрольно надзорной деятельности Департамента в области племенного животноводства за 2014-2019 годы</vt:lpstr>
      <vt:lpstr>План на 2020 год</vt:lpstr>
      <vt:lpstr>По имеющимся вопросам прошу обращаться в отдел животноводства, племенного дела и продовольственных ресурсов управления агропромышленного производства Департамента. Телефон – 8-8172-23-01-21-0228 факс 8-8172-23-01-21-0229, электронная почта – e-mail:DepAgro@agro.gov35.ru Balagurova.EV@agro.gov.35.ru.  </vt:lpstr>
      <vt:lpstr>Основные требования к племенному заводу и племенному репродуктору</vt:lpstr>
      <vt:lpstr>Племенные организации</vt:lpstr>
      <vt:lpstr>Племенные организации</vt:lpstr>
      <vt:lpstr>Племенные организации</vt:lpstr>
      <vt:lpstr>Племенные организации</vt:lpstr>
      <vt:lpstr>Племенные организации</vt:lpstr>
      <vt:lpstr>Основные требования к ПЗ и ПР</vt:lpstr>
      <vt:lpstr>                                                                                                                                                                                                                                                  Приложение N 1 к Правилам МИНИМАЛЬНЫЕ ТРЕБОВАНИЯ, ПРЕДЪЯВЛЯЕМЫЕ К ПЛЕМЕННЫМ ОРГАНИЗАЦИЯМ ПО РАЗВЕДЕНИЮ КРУПНОГО РОГАТОГО СКОТА МОЛОЧНЫХ ПОРОД </vt:lpstr>
      <vt:lpstr>Слайд 23</vt:lpstr>
      <vt:lpstr>Основные требования к организации по искусственному осеменению животных</vt:lpstr>
      <vt:lpstr>Основные требования к региональному информационно-селекционному центру</vt:lpstr>
      <vt:lpstr>Благодарю за внимание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сельского хозяйства и продовольственных ресурсов Вологодской области</dc:title>
  <dc:creator>Балагурова Елена Владимировна</dc:creator>
  <cp:lastModifiedBy>Balagurova.EV</cp:lastModifiedBy>
  <cp:revision>156</cp:revision>
  <dcterms:created xsi:type="dcterms:W3CDTF">2017-10-31T14:01:50Z</dcterms:created>
  <dcterms:modified xsi:type="dcterms:W3CDTF">2020-02-28T07:04:42Z</dcterms:modified>
</cp:coreProperties>
</file>