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7"/>
  </p:notesMasterIdLst>
  <p:sldIdLst>
    <p:sldId id="256" r:id="rId2"/>
    <p:sldId id="257" r:id="rId3"/>
    <p:sldId id="263" r:id="rId4"/>
    <p:sldId id="262" r:id="rId5"/>
    <p:sldId id="265" r:id="rId6"/>
    <p:sldId id="273" r:id="rId7"/>
    <p:sldId id="271" r:id="rId8"/>
    <p:sldId id="264" r:id="rId9"/>
    <p:sldId id="260" r:id="rId10"/>
    <p:sldId id="266" r:id="rId11"/>
    <p:sldId id="261" r:id="rId12"/>
    <p:sldId id="267" r:id="rId13"/>
    <p:sldId id="268" r:id="rId14"/>
    <p:sldId id="274" r:id="rId15"/>
    <p:sldId id="27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E8B0C-78ED-4ACB-86C7-9091DF90D7E8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3AE4C9-EA89-4971-A68C-D36070CF0A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1925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3AE4C9-EA89-4971-A68C-D36070CF0A4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7696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3AE4C9-EA89-4971-A68C-D36070CF0A4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6525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3AE4C9-EA89-4971-A68C-D36070CF0A4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6525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3AE4C9-EA89-4971-A68C-D36070CF0A4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3091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5754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635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355565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9966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41288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611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350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717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9043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93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1069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14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6026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924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2098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441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F1632-3CC1-4F3C-B2FC-D86085E7FBBC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D21D1C-EAB0-4244-BD4B-AB220262D5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8736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05F83B8-4D15-457D-A428-E77D428D8F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6755" t="921" r="12512" b="-1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DE6D98-0833-4333-8898-042019B20B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4960" y="422031"/>
            <a:ext cx="5971735" cy="527755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СЕЛЬСКОГО  ХОЗЯЙСТВА РОССИЙСКОЙ  ФЕДЕРАЦИИ</a:t>
            </a:r>
            <a:b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ФГБОУ ВО «ВОЛОГОДСКАЯ   ГОСУДАРСТВЕННАЯ </a:t>
            </a:r>
            <a:b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МОЛОЧНОХОЗЯЙСТВЕННАЯ   АКАДЕМИЯ  ИМЕНИ Н. В. ВЕРЕЩАГИНА»</a:t>
            </a:r>
            <a:b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3CB26A8B-FA68-41D7-B70C-E0E35D153F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8260" y="4893644"/>
            <a:ext cx="6139544" cy="1435903"/>
          </a:xfrm>
        </p:spPr>
        <p:txBody>
          <a:bodyPr>
            <a:noAutofit/>
          </a:bodyPr>
          <a:lstStyle/>
          <a:p>
            <a:pPr algn="l">
              <a:spcBef>
                <a:spcPts val="600"/>
              </a:spcBef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Аспирант кафедры зоотехнии и биологии -</a:t>
            </a:r>
          </a:p>
          <a:p>
            <a:pPr algn="l">
              <a:spcBef>
                <a:spcPts val="600"/>
              </a:spcBef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Маслова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Феодосьевна </a:t>
            </a:r>
          </a:p>
          <a:p>
            <a:pPr algn="l">
              <a:spcBef>
                <a:spcPts val="600"/>
              </a:spcBef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с-х н.,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доцент кафедры зоотехнии и биологии 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Кулакова Татьяна Сергеевна</a:t>
            </a:r>
          </a:p>
          <a:p>
            <a:pPr algn="l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C25F08B-5F90-4EC8-9A25-FF76A97C19AF}"/>
              </a:ext>
            </a:extLst>
          </p:cNvPr>
          <p:cNvSpPr/>
          <p:nvPr/>
        </p:nvSpPr>
        <p:spPr>
          <a:xfrm>
            <a:off x="5275387" y="1927492"/>
            <a:ext cx="57114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Рост и развитие мальков нильской  тиляпии 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(Oreochromis niloticus)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добавки пробиотического  действия Энзимспорин</a:t>
            </a:r>
          </a:p>
        </p:txBody>
      </p:sp>
    </p:spTree>
    <p:extLst>
      <p:ext uri="{BB962C8B-B14F-4D97-AF65-F5344CB8AC3E}">
        <p14:creationId xmlns="" xmlns:p14="http://schemas.microsoft.com/office/powerpoint/2010/main" val="80595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621BB-7A8E-4799-AD03-C9C8E187B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597" y="436098"/>
            <a:ext cx="10900669" cy="5326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массы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тела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мальков тиляпии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Диаграмма 1"/>
          <p:cNvGraphicFramePr>
            <a:graphicFrameLocks/>
          </p:cNvGraphicFramePr>
          <p:nvPr/>
        </p:nvGraphicFramePr>
        <p:xfrm>
          <a:off x="1947552" y="1068223"/>
          <a:ext cx="8507681" cy="5243512"/>
        </p:xfrm>
        <a:graphic>
          <a:graphicData uri="http://schemas.openxmlformats.org/presentationml/2006/ole">
            <p:oleObj spid="_x0000_s1027" name="Worksheet" r:id="rId3" imgW="6261135" imgH="3627434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6129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621BB-7A8E-4799-AD03-C9C8E187B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700" y="547649"/>
            <a:ext cx="10542374" cy="5326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прироста массы тела мальков тиляпии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073" name="Диаграмма 3"/>
          <p:cNvGraphicFramePr>
            <a:graphicFrameLocks/>
          </p:cNvGraphicFramePr>
          <p:nvPr/>
        </p:nvGraphicFramePr>
        <p:xfrm>
          <a:off x="1650671" y="1294410"/>
          <a:ext cx="9025247" cy="4809508"/>
        </p:xfrm>
        <a:graphic>
          <a:graphicData uri="http://schemas.openxmlformats.org/presentationml/2006/ole">
            <p:oleObj spid="_x0000_s3075" name="Worksheet" r:id="rId3" imgW="6468417" imgH="3731075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7561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621BB-7A8E-4799-AD03-C9C8E187B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700" y="547649"/>
            <a:ext cx="10542374" cy="5326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Относительная скорость роста мальков, %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5843" name="Диаграмма 6"/>
          <p:cNvGraphicFramePr>
            <a:graphicFrameLocks/>
          </p:cNvGraphicFramePr>
          <p:nvPr/>
        </p:nvGraphicFramePr>
        <p:xfrm>
          <a:off x="1793175" y="1390712"/>
          <a:ext cx="8930244" cy="5105091"/>
        </p:xfrm>
        <a:graphic>
          <a:graphicData uri="http://schemas.openxmlformats.org/presentationml/2006/ole">
            <p:oleObj spid="_x0000_s35845" name="Worksheet" r:id="rId3" imgW="6486706" imgH="4023709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7561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621BB-7A8E-4799-AD03-C9C8E187B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700" y="547649"/>
            <a:ext cx="10542374" cy="5326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развития гидробионтов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8914" name="Picture 2" descr="https://sun9-51.userapi.com/c858324/v858324096/a8856/jGC4pdZGTC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8775" y="1262242"/>
            <a:ext cx="3906981" cy="5215747"/>
          </a:xfrm>
          <a:prstGeom prst="rect">
            <a:avLst/>
          </a:prstGeom>
          <a:noFill/>
        </p:spPr>
      </p:pic>
      <p:pic>
        <p:nvPicPr>
          <p:cNvPr id="38916" name="Picture 4" descr="https://sun9-45.userapi.com/c850732/v850732096/1ed272/YYGUNkp_Bw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832302" y="464653"/>
            <a:ext cx="5213267" cy="67777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5618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621BB-7A8E-4799-AD03-C9C8E187B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700" y="547649"/>
            <a:ext cx="10542374" cy="5326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Химический состав тела мальков нильской тиляпии 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="" xmlns:a16="http://schemas.microsoft.com/office/drawing/2014/main" id="{4CCDA000-AAA3-4539-A147-9F444C72D9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94338263"/>
              </p:ext>
            </p:extLst>
          </p:nvPr>
        </p:nvGraphicFramePr>
        <p:xfrm>
          <a:off x="842597" y="1627943"/>
          <a:ext cx="10495962" cy="3985066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798924">
                  <a:extLst>
                    <a:ext uri="{9D8B030D-6E8A-4147-A177-3AD203B41FA5}">
                      <a16:colId xmlns="" xmlns:a16="http://schemas.microsoft.com/office/drawing/2014/main" val="1905840959"/>
                    </a:ext>
                  </a:extLst>
                </a:gridCol>
                <a:gridCol w="2018989">
                  <a:extLst>
                    <a:ext uri="{9D8B030D-6E8A-4147-A177-3AD203B41FA5}">
                      <a16:colId xmlns="" xmlns:a16="http://schemas.microsoft.com/office/drawing/2014/main" val="596586968"/>
                    </a:ext>
                  </a:extLst>
                </a:gridCol>
                <a:gridCol w="3262550">
                  <a:extLst>
                    <a:ext uri="{9D8B030D-6E8A-4147-A177-3AD203B41FA5}">
                      <a16:colId xmlns="" xmlns:a16="http://schemas.microsoft.com/office/drawing/2014/main" val="2579075168"/>
                    </a:ext>
                  </a:extLst>
                </a:gridCol>
                <a:gridCol w="2415499">
                  <a:extLst>
                    <a:ext uri="{9D8B030D-6E8A-4147-A177-3AD203B41FA5}">
                      <a16:colId xmlns="" xmlns:a16="http://schemas.microsoft.com/office/drawing/2014/main" val="469567862"/>
                    </a:ext>
                  </a:extLst>
                </a:gridCol>
              </a:tblGrid>
              <a:tr h="1151633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Показатели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Контрольная группа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I опытная</a:t>
                      </a: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группа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II опытная</a:t>
                      </a: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группа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5494266"/>
                  </a:ext>
                </a:extLst>
              </a:tr>
              <a:tr h="63887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Сухое вещество,  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243,8 ± 7,8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247,2 ±1 0,1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248,6 ± 4,6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407561417"/>
                  </a:ext>
                </a:extLst>
              </a:tr>
              <a:tr h="5391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Протеин, 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188,7±1,2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185,3 ± 8,2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189,4 ± 5,6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681212800"/>
                  </a:ext>
                </a:extLst>
              </a:tr>
              <a:tr h="5391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       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77,8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74,9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76,0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97334931"/>
                  </a:ext>
                </a:extLst>
              </a:tr>
              <a:tr h="539178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Жир, 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24,5 ± 6,0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26,0 ± 5,1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31,9 ± 3,3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88612219"/>
                  </a:ext>
                </a:extLst>
              </a:tr>
              <a:tr h="539178">
                <a:tc>
                  <a:txBody>
                    <a:bodyPr/>
                    <a:lstStyle/>
                    <a:p>
                      <a:pPr algn="l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       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9,9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9,9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12,8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898292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7647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A5AFB369-4673-4727-A7CD-D86AFE0AE06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75" name="Freeform 14">
              <a:extLst>
                <a:ext uri="{FF2B5EF4-FFF2-40B4-BE49-F238E27FC236}">
                  <a16:creationId xmlns="" xmlns:a16="http://schemas.microsoft.com/office/drawing/2014/main" id="{50709826-4D6B-4A97-8DB3-5DA16662622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76" name="Straight Connector 75">
              <a:extLst>
                <a:ext uri="{FF2B5EF4-FFF2-40B4-BE49-F238E27FC236}">
                  <a16:creationId xmlns="" xmlns:a16="http://schemas.microsoft.com/office/drawing/2014/main" id="{47263F58-6EE6-45B3-9BF2-C0BD5D30A55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="" xmlns:a16="http://schemas.microsoft.com/office/drawing/2014/main" id="{5197CE03-EB81-4718-BEA1-C2D488961E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23">
              <a:extLst>
                <a:ext uri="{FF2B5EF4-FFF2-40B4-BE49-F238E27FC236}">
                  <a16:creationId xmlns="" xmlns:a16="http://schemas.microsoft.com/office/drawing/2014/main" id="{A3451629-72D6-4E33-A99A-40FAF7445DD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5">
              <a:extLst>
                <a:ext uri="{FF2B5EF4-FFF2-40B4-BE49-F238E27FC236}">
                  <a16:creationId xmlns="" xmlns:a16="http://schemas.microsoft.com/office/drawing/2014/main" id="{E04F0FD4-BCD5-4435-A6B5-A2E69303B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="" xmlns:a16="http://schemas.microsoft.com/office/drawing/2014/main" id="{DE110F09-1C81-4E73-B5E9-D857CD879F0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7">
              <a:extLst>
                <a:ext uri="{FF2B5EF4-FFF2-40B4-BE49-F238E27FC236}">
                  <a16:creationId xmlns="" xmlns:a16="http://schemas.microsoft.com/office/drawing/2014/main" id="{273A9C01-06BD-4E8E-8BBF-2E2A9ECF49C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7674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8">
              <a:extLst>
                <a:ext uri="{FF2B5EF4-FFF2-40B4-BE49-F238E27FC236}">
                  <a16:creationId xmlns="" xmlns:a16="http://schemas.microsoft.com/office/drawing/2014/main" id="{B206C9B2-27BE-4B6F-A4D0-485FBBEB58F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Rectangle 29">
              <a:extLst>
                <a:ext uri="{FF2B5EF4-FFF2-40B4-BE49-F238E27FC236}">
                  <a16:creationId xmlns="" xmlns:a16="http://schemas.microsoft.com/office/drawing/2014/main" id="{2E7D673E-0C5C-4F2B-B46E-3E9286B9E86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Isosceles Triangle 83">
              <a:extLst>
                <a:ext uri="{FF2B5EF4-FFF2-40B4-BE49-F238E27FC236}">
                  <a16:creationId xmlns="" xmlns:a16="http://schemas.microsoft.com/office/drawing/2014/main" id="{F0F78B34-9B26-4CA9-B8F0-B9638730F9F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621BB-7A8E-4799-AD03-C9C8E187B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7029" y="356259"/>
            <a:ext cx="8778239" cy="154379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sz="6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</a:t>
            </a:r>
            <a:r>
              <a:rPr 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60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" name="Picture 3" descr="https://pp.userapi.com/c847016/v847016142/df2f1/YWesrrSB3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6900" y="1385359"/>
            <a:ext cx="8182098" cy="52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2953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CE6E43D-FC44-4F15-89C6-7C08E9BDC3F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321115E6-3640-4179-A252-686A27B75B3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10">
              <a:extLst>
                <a:ext uri="{FF2B5EF4-FFF2-40B4-BE49-F238E27FC236}">
                  <a16:creationId xmlns="" xmlns:a16="http://schemas.microsoft.com/office/drawing/2014/main" id="{E68D2ABE-CDFA-4BEB-AF45-E43862265B0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="" xmlns:a16="http://schemas.microsoft.com/office/drawing/2014/main" id="{A108FB8B-558B-4F9E-970F-72D2EE57F64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5">
              <a:extLst>
                <a:ext uri="{FF2B5EF4-FFF2-40B4-BE49-F238E27FC236}">
                  <a16:creationId xmlns="" xmlns:a16="http://schemas.microsoft.com/office/drawing/2014/main" id="{481E92F1-5BD2-4422-B875-90578CEAA55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="" xmlns:a16="http://schemas.microsoft.com/office/drawing/2014/main" id="{9D9630F3-9488-4F58-9098-F6B8552BD6D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27">
              <a:extLst>
                <a:ext uri="{FF2B5EF4-FFF2-40B4-BE49-F238E27FC236}">
                  <a16:creationId xmlns="" xmlns:a16="http://schemas.microsoft.com/office/drawing/2014/main" id="{A82B105D-E7A6-4F3A-AFDA-B9133F6BDFE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="" xmlns:a16="http://schemas.microsoft.com/office/drawing/2014/main" id="{592262AB-546B-41A7-99DE-EC034F0722F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29">
              <a:extLst>
                <a:ext uri="{FF2B5EF4-FFF2-40B4-BE49-F238E27FC236}">
                  <a16:creationId xmlns="" xmlns:a16="http://schemas.microsoft.com/office/drawing/2014/main" id="{D878A1F7-F404-41A0-BD7C-9739499BDDD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="" xmlns:a16="http://schemas.microsoft.com/office/drawing/2014/main" id="{0076BF32-29FF-4C3A-B1AF-91A28EFDA07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Isosceles Triangle 18">
              <a:extLst>
                <a:ext uri="{FF2B5EF4-FFF2-40B4-BE49-F238E27FC236}">
                  <a16:creationId xmlns="" xmlns:a16="http://schemas.microsoft.com/office/drawing/2014/main" id="{0A4C29F3-B3A2-40B9-8670-ADA39B0C42F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4" name="Rectangle 20">
            <a:extLst>
              <a:ext uri="{FF2B5EF4-FFF2-40B4-BE49-F238E27FC236}">
                <a16:creationId xmlns="" xmlns:a16="http://schemas.microsoft.com/office/drawing/2014/main" id="{6C2031B9-9CCA-4136-8A40-6AA65CF750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22">
            <a:extLst>
              <a:ext uri="{FF2B5EF4-FFF2-40B4-BE49-F238E27FC236}">
                <a16:creationId xmlns="" xmlns:a16="http://schemas.microsoft.com/office/drawing/2014/main" id="{57B7CA69-ACEC-459C-91DB-7338747100C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3C98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C0BB2095-BBA2-4DE0-BA38-F63CDD3D8B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t="23465" r="1" b="1"/>
          <a:stretch/>
        </p:blipFill>
        <p:spPr>
          <a:xfrm>
            <a:off x="643467" y="643467"/>
            <a:ext cx="10905066" cy="55710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077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="" xmlns:a16="http://schemas.microsoft.com/office/drawing/2014/main" id="{A65AC7D1-EAA9-48F5-B509-60A7F50BF70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8" name="Rectangle 17">
            <a:extLst>
              <a:ext uri="{FF2B5EF4-FFF2-40B4-BE49-F238E27FC236}">
                <a16:creationId xmlns="" xmlns:a16="http://schemas.microsoft.com/office/drawing/2014/main" id="{D6320AF9-619A-4175-865B-5663E1AEF4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063B6EC6-D752-4EE7-908B-F8F19E8C7FE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EFECD4E8-AD3E-4228-82A2-9461958EA9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7E018740-5C2B-4A41-AC1A-7E68D1EC195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166F75A4-C475-4941-8EE2-B80A06A2C1B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7">
            <a:extLst>
              <a:ext uri="{FF2B5EF4-FFF2-40B4-BE49-F238E27FC236}">
                <a16:creationId xmlns="" xmlns:a16="http://schemas.microsoft.com/office/drawing/2014/main" id="{A032553A-72E8-4B0D-8405-FF9771C9AF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7">
            <a:extLst>
              <a:ext uri="{FF2B5EF4-FFF2-40B4-BE49-F238E27FC236}">
                <a16:creationId xmlns="" xmlns:a16="http://schemas.microsoft.com/office/drawing/2014/main" id="{765800AC-C3B9-498E-87BC-29FAE4C76B2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31">
            <a:extLst>
              <a:ext uri="{FF2B5EF4-FFF2-40B4-BE49-F238E27FC236}">
                <a16:creationId xmlns="" xmlns:a16="http://schemas.microsoft.com/office/drawing/2014/main" id="{1F9D6ACB-2FF4-49F9-978A-E0D5327FC63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A5EC319D-0FEA-4B95-A3EA-01E35672C95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Прямоугольник 3">
            <a:extLst>
              <a:ext uri="{FF2B5EF4-FFF2-40B4-BE49-F238E27FC236}">
                <a16:creationId xmlns="" xmlns:a16="http://schemas.microsoft.com/office/drawing/2014/main" id="{B67B4DC2-0845-4B5E-9932-1D9141D02DB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581773" y="609600"/>
            <a:ext cx="5390712" cy="52988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Систематика</a:t>
            </a:r>
            <a:r>
              <a:rPr lang="ru-RU" altLang="ru-RU" sz="4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11EC291-1FF3-4290-891C-48BD2DE72DD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5105" y="1434905"/>
            <a:ext cx="4763034" cy="4022931"/>
          </a:xfrm>
          <a:prstGeom prst="rect">
            <a:avLst/>
          </a:prstGeom>
        </p:spPr>
      </p:pic>
      <p:sp>
        <p:nvSpPr>
          <p:cNvPr id="7" name="Объект 6">
            <a:extLst>
              <a:ext uri="{FF2B5EF4-FFF2-40B4-BE49-F238E27FC236}">
                <a16:creationId xmlns="" xmlns:a16="http://schemas.microsoft.com/office/drawing/2014/main" id="{8FF70204-17F5-403B-A88E-03D584FF9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5385" y="1434905"/>
            <a:ext cx="5226951" cy="3953021"/>
          </a:xfrm>
        </p:spPr>
        <p:txBody>
          <a:bodyPr anchor="t">
            <a:norm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Отряд: Окунеобразные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Семейство: 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Cichlidae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Цихлиды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Триба: </a:t>
            </a:r>
            <a:r>
              <a:rPr lang="en-US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Tilapiini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Тиляпии) 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Род: 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Oreochromis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Ореохромисы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Вид: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Oreochromis </a:t>
            </a:r>
            <a:r>
              <a:rPr lang="en-US" sz="24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niloticus</a:t>
            </a:r>
            <a:r>
              <a:rPr lang="en-US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Тиляпия нильская)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916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Объект 8">
            <a:extLst>
              <a:ext uri="{FF2B5EF4-FFF2-40B4-BE49-F238E27FC236}">
                <a16:creationId xmlns="" xmlns:a16="http://schemas.microsoft.com/office/drawing/2014/main" id="{482B9DC3-0B4C-434E-8B0E-CD8E4BCB62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82854" y="3428999"/>
            <a:ext cx="3657917" cy="1415069"/>
          </a:xfrm>
          <a:prstGeom prst="rect">
            <a:avLst/>
          </a:prstGeom>
        </p:spPr>
      </p:pic>
      <p:sp>
        <p:nvSpPr>
          <p:cNvPr id="16" name="Isosceles Triangle 15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4691D264-F58A-409A-AC40-C0C9A1FE289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96958" y="481817"/>
            <a:ext cx="5895041" cy="5894363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C0D6B6AB-79AB-4CA5-B34D-B71C6A811F15}"/>
              </a:ext>
            </a:extLst>
          </p:cNvPr>
          <p:cNvSpPr/>
          <p:nvPr/>
        </p:nvSpPr>
        <p:spPr>
          <a:xfrm>
            <a:off x="576775" y="974580"/>
            <a:ext cx="5940523" cy="427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неприхотливы к условиям среды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быстрый рост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спектр питания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 18-20% белка, 2-3% жира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устойчивы ко многим болезням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имеют мелких межмышечных костей</a:t>
            </a:r>
          </a:p>
        </p:txBody>
      </p:sp>
    </p:spTree>
    <p:extLst>
      <p:ext uri="{BB962C8B-B14F-4D97-AF65-F5344CB8AC3E}">
        <p14:creationId xmlns="" xmlns:p14="http://schemas.microsoft.com/office/powerpoint/2010/main" val="38722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Объект 8">
            <a:extLst>
              <a:ext uri="{FF2B5EF4-FFF2-40B4-BE49-F238E27FC236}">
                <a16:creationId xmlns="" xmlns:a16="http://schemas.microsoft.com/office/drawing/2014/main" id="{482B9DC3-0B4C-434E-8B0E-CD8E4BCB62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82854" y="3428999"/>
            <a:ext cx="3657917" cy="1415069"/>
          </a:xfrm>
          <a:prstGeom prst="rect">
            <a:avLst/>
          </a:prstGeom>
        </p:spPr>
      </p:pic>
      <p:sp>
        <p:nvSpPr>
          <p:cNvPr id="16" name="Isosceles Triangle 15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60021" y="535901"/>
            <a:ext cx="11020301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zh-CN" sz="2000" u="sng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indent="45085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sz="2200" b="1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Цель исследования: </a:t>
            </a:r>
            <a:r>
              <a:rPr kumimoji="0" lang="ru-RU" altLang="zh-CN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–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комплексное изучение  технологии выращивания  мальков нильской тиляпии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b="1" i="1" dirty="0" err="1">
                <a:latin typeface="Times New Roman" pitchFamily="18" charset="0"/>
                <a:cs typeface="Times New Roman" pitchFamily="18" charset="0"/>
              </a:rPr>
              <a:t>Oreochromis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err="1">
                <a:latin typeface="Times New Roman" pitchFamily="18" charset="0"/>
                <a:cs typeface="Times New Roman" pitchFamily="18" charset="0"/>
              </a:rPr>
              <a:t>niloticus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при использовании добавки пробиотического  действия Энзимспорин.</a:t>
            </a:r>
            <a:r>
              <a:rPr lang="ru-RU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0850"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altLang="zh-CN" sz="22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п</a:t>
            </a:r>
            <a:r>
              <a:rPr kumimoji="0" lang="ru-RU" altLang="zh-CN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ровести монтаж аквариумов для содержания маточного стада производителей тиляпии;</a:t>
            </a:r>
            <a:endParaRPr kumimoji="0" lang="ru-RU" altLang="zh-CN" sz="2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altLang="zh-CN" sz="22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с</a:t>
            </a:r>
            <a:r>
              <a:rPr kumimoji="0" lang="ru-RU" altLang="zh-CN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формировать маточное стадо тиляпии, провести нерест рыбы и инкубацию икры;</a:t>
            </a:r>
            <a:endParaRPr kumimoji="0" lang="ru-RU" altLang="zh-CN" sz="2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altLang="zh-CN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отработать технологию выращивания рыбопосадочного материала; </a:t>
            </a:r>
            <a:endParaRPr kumimoji="0" lang="ru-RU" altLang="zh-CN" sz="2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altLang="zh-CN" sz="22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</a:t>
            </a:r>
            <a:r>
              <a:rPr lang="ru-RU" altLang="zh-CN" sz="2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</a:t>
            </a:r>
            <a:r>
              <a:rPr kumimoji="0" lang="ru-RU" altLang="zh-CN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пределить органолептические, обобщенные показатели, содержание неорганических веществ в воде;</a:t>
            </a:r>
            <a:endParaRPr kumimoji="0" lang="ru-RU" altLang="zh-CN" sz="2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altLang="zh-CN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</a:t>
            </a:r>
            <a:r>
              <a:rPr kumimoji="0" lang="ru-RU" altLang="zh-CN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изучить влияние условий выращивания и кормления тиляпии на рыбоводные показатели: рост и развитие рыбы, </a:t>
            </a:r>
            <a:r>
              <a:rPr kumimoji="0" lang="ru-RU" altLang="zh-CN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коэффициент упитанности, процент выживаемости; </a:t>
            </a:r>
            <a:endParaRPr kumimoji="0" lang="ru-RU" altLang="zh-CN" sz="2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altLang="zh-CN" sz="22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о</a:t>
            </a:r>
            <a:r>
              <a:rPr kumimoji="0" lang="ru-RU" altLang="zh-CN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пределить гематологические показатели у рыб для оценки состояния гомеостаза и функциональной полноценности организма;</a:t>
            </a:r>
            <a:endParaRPr kumimoji="0" lang="ru-RU" altLang="zh-CN" sz="2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altLang="zh-CN" sz="2200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  </a:t>
            </a:r>
            <a:r>
              <a:rPr lang="ru-RU" altLang="zh-CN" sz="2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о</a:t>
            </a:r>
            <a:r>
              <a:rPr kumimoji="0" lang="ru-RU" altLang="zh-CN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ценить химический состав тела рыб.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zh-CN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22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2C60FC-629B-4100-AA9E-EA9CD4623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625" y="267287"/>
            <a:ext cx="9805181" cy="67524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Лотки для выращивания мальков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75A2B04B-4705-4964-AB49-401C0DD16D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9391" y="938151"/>
            <a:ext cx="8407731" cy="57689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7781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883" y="344384"/>
            <a:ext cx="10652165" cy="87877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Kopмовая пробиотическая добавка Энзимспорин </a:t>
            </a:r>
            <a:r>
              <a:rPr lang="ru-RU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(Enzimsporin)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42206" y="857124"/>
            <a:ext cx="9761518" cy="5656492"/>
          </a:xfrm>
        </p:spPr>
        <p:txBody>
          <a:bodyPr>
            <a:noAutofit/>
          </a:bodyPr>
          <a:lstStyle/>
          <a:p>
            <a:pPr marL="288000" algn="just">
              <a:spcBef>
                <a:spcPts val="0"/>
              </a:spcBef>
              <a:buNone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свойства: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8000" algn="just">
              <a:spcBef>
                <a:spcPts val="0"/>
              </a:spcBef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Снижает уровень колонизации кишечника условно    патогенными микроорганизмами. </a:t>
            </a:r>
          </a:p>
          <a:p>
            <a:pPr marL="288000" algn="just">
              <a:spcBef>
                <a:spcPts val="0"/>
              </a:spcBef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  Нормализирует биоценоз кишечника. </a:t>
            </a:r>
          </a:p>
          <a:p>
            <a:pPr marL="288000" algn="just">
              <a:spcBef>
                <a:spcPts val="0"/>
              </a:spcBef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  Обеспечивает лучшее усвоение питательных веществ кормов. </a:t>
            </a:r>
          </a:p>
          <a:p>
            <a:pPr marL="288000" algn="just">
              <a:spcBef>
                <a:spcPts val="0"/>
              </a:spcBef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Форма препарата — мелкодисперсный порошок, от белого до светло-бежевого цвета, хорошо растворяется в воде, молоке, хорошо смешивается с основными кормами рациона. Сохраняет свои свойства в составе гранулированных кормов и премиксов после   высокотемпературной обработки. </a:t>
            </a:r>
          </a:p>
          <a:p>
            <a:pPr marL="288000" algn="just">
              <a:spcBef>
                <a:spcPts val="0"/>
              </a:spcBef>
              <a:buNone/>
            </a:pP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Состав:</a:t>
            </a: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8000" lvl="0" algn="just">
              <a:spcBef>
                <a:spcPts val="0"/>
              </a:spcBef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Три штамма спорообразующих бактерий рода </a:t>
            </a:r>
            <a:r>
              <a:rPr lang="ru-RU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Bacillus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288000" algn="just">
              <a:spcBef>
                <a:spcPts val="0"/>
              </a:spcBef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Bacillus </a:t>
            </a:r>
            <a:r>
              <a:rPr lang="en-US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subtilis</a:t>
            </a:r>
            <a:r>
              <a:rPr lang="en-US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ВКМ В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-2998D (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ВКПМ В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-314),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8000" algn="just">
              <a:spcBef>
                <a:spcPts val="0"/>
              </a:spcBef>
              <a:buNone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en-US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Bacillus </a:t>
            </a:r>
            <a:r>
              <a:rPr lang="en-US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licheniformis</a:t>
            </a:r>
            <a:r>
              <a:rPr lang="en-US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ВКМ 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ВКПМ В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-8054),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8000" algn="just">
              <a:spcBef>
                <a:spcPts val="0"/>
              </a:spcBef>
              <a:buNone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en-US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Bacillus </a:t>
            </a:r>
            <a:r>
              <a:rPr lang="en-US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subtilis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ВКМ В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-3057D (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ВКПМ В</a:t>
            </a: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-12079).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8000" lvl="0" algn="just">
              <a:spcBef>
                <a:spcPts val="0"/>
              </a:spcBef>
              <a:buNone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жизнеспособных спор в препарате «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Энзимпорин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не менее 5×109 КОЕ/г. </a:t>
            </a:r>
          </a:p>
          <a:p>
            <a:pPr marL="288000" algn="just">
              <a:spcBef>
                <a:spcPts val="0"/>
              </a:spcBef>
              <a:buNone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Действие препарата:</a:t>
            </a:r>
          </a:p>
          <a:p>
            <a:pPr marL="288000" algn="just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сохранности молодняка;</a:t>
            </a:r>
          </a:p>
          <a:p>
            <a:pPr marL="288000" algn="just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Профилактика желудочно-кишечных заболеваний;</a:t>
            </a:r>
          </a:p>
          <a:p>
            <a:pPr marL="288000" algn="just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Снижение затрат корма за счет лучшей переваримости питательных веществ;</a:t>
            </a:r>
          </a:p>
          <a:p>
            <a:pPr marL="288000" algn="just">
              <a:spcBef>
                <a:spcPts val="0"/>
              </a:spcBef>
              <a:buClrTx/>
              <a:buFont typeface="Arial" pitchFamily="34" charset="0"/>
              <a:buChar char="•"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Предупреждение различных стрессовых воздействий;</a:t>
            </a:r>
          </a:p>
          <a:p>
            <a:pPr marL="288000" algn="just">
              <a:spcBef>
                <a:spcPts val="0"/>
              </a:spcBef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621BB-7A8E-4799-AD03-C9C8E187B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2025" y="436098"/>
            <a:ext cx="10491241" cy="53264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Схема научно – хозяйственного опыта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Объект 3">
            <a:extLst>
              <a:ext uri="{FF2B5EF4-FFF2-40B4-BE49-F238E27FC236}">
                <a16:creationId xmlns="" xmlns:a16="http://schemas.microsoft.com/office/drawing/2014/main" id="{94B8109B-4C9B-4FAB-92AD-77A9928BB6B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54604" y="1589650"/>
          <a:ext cx="11124286" cy="458606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13259">
                  <a:extLst>
                    <a:ext uri="{9D8B030D-6E8A-4147-A177-3AD203B41FA5}">
                      <a16:colId xmlns="" xmlns:a16="http://schemas.microsoft.com/office/drawing/2014/main" val="3634538230"/>
                    </a:ext>
                  </a:extLst>
                </a:gridCol>
                <a:gridCol w="1782111">
                  <a:extLst>
                    <a:ext uri="{9D8B030D-6E8A-4147-A177-3AD203B41FA5}">
                      <a16:colId xmlns="" xmlns:a16="http://schemas.microsoft.com/office/drawing/2014/main" val="2451922064"/>
                    </a:ext>
                  </a:extLst>
                </a:gridCol>
                <a:gridCol w="1361613">
                  <a:extLst>
                    <a:ext uri="{9D8B030D-6E8A-4147-A177-3AD203B41FA5}">
                      <a16:colId xmlns="" xmlns:a16="http://schemas.microsoft.com/office/drawing/2014/main" val="38794301"/>
                    </a:ext>
                  </a:extLst>
                </a:gridCol>
                <a:gridCol w="6167303">
                  <a:extLst>
                    <a:ext uri="{9D8B030D-6E8A-4147-A177-3AD203B41FA5}">
                      <a16:colId xmlns="" xmlns:a16="http://schemas.microsoft.com/office/drawing/2014/main" val="2968902286"/>
                    </a:ext>
                  </a:extLst>
                </a:gridCol>
              </a:tblGrid>
              <a:tr h="15501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Группа</a:t>
                      </a:r>
                      <a:endParaRPr lang="ru-RU" sz="2000" b="1" kern="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Количество</a:t>
                      </a: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 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мальков, </a:t>
                      </a:r>
                      <a:r>
                        <a:rPr lang="ru-RU" sz="2000" b="1" kern="1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шт</a:t>
                      </a:r>
                      <a:endParaRPr lang="ru-RU" sz="2000" b="1" kern="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Возраст мальков,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мес</a:t>
                      </a:r>
                      <a:endParaRPr lang="ru-RU" sz="2000" b="1" kern="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Особенности кормления</a:t>
                      </a:r>
                      <a:endParaRPr lang="ru-RU" sz="2000" b="1" kern="1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142156851"/>
                  </a:ext>
                </a:extLst>
              </a:tr>
              <a:tr h="10119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Контрольная </a:t>
                      </a:r>
                      <a:endParaRPr lang="ru-RU" sz="2000" b="1" kern="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Основной рацион – ОР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(стартовый комбикорм фирмы </a:t>
                      </a:r>
                      <a:r>
                        <a:rPr lang="ru-RU" sz="2000" b="1" kern="100" dirty="0" err="1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Tetra</a:t>
                      </a: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0903648"/>
                  </a:ext>
                </a:extLst>
              </a:tr>
              <a:tr h="10119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1 </a:t>
                      </a:r>
                      <a:r>
                        <a:rPr lang="en-US" sz="2000" b="1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Опытная</a:t>
                      </a:r>
                      <a:endParaRPr lang="ru-RU" sz="2000" b="1" kern="1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Основной рацион – ОР + 0,5 г пробиотика/1 кг корма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27572448"/>
                  </a:ext>
                </a:extLst>
              </a:tr>
              <a:tr h="10119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 Опытная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2,5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00" dirty="0">
                          <a:effectLst/>
                          <a:latin typeface="Times New Roman" panose="02020603050405020304" pitchFamily="18" charset="0"/>
                          <a:ea typeface="SimSun" panose="02010600030101010101" pitchFamily="2" charset="-122"/>
                        </a:rPr>
                        <a:t>Основной рацион – ОР + 1 г пробиотика/1 кг корма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19267346"/>
                  </a:ext>
                </a:extLst>
              </a:tr>
            </a:tbl>
          </a:graphicData>
        </a:graphic>
      </p:graphicFrame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226731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="" xmlns:a16="http://schemas.microsoft.com/office/drawing/2014/main" id="{E80B86A7-A1EC-475B-9166-88902B033A3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4621BB-7A8E-4799-AD03-C9C8E187B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597" y="0"/>
            <a:ext cx="10900669" cy="968743"/>
          </a:xfrm>
        </p:spPr>
        <p:txBody>
          <a:bodyPr>
            <a:normAutofit/>
          </a:bodyPr>
          <a:lstStyle/>
          <a:p>
            <a:pPr algn="ctr"/>
            <a:r>
              <a:rPr lang="ru-RU" alt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 исследования воды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C2C29CB1-9F74-4879-A6AF-AEA67B6F1F4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Isosceles Triangle 11">
            <a:extLst>
              <a:ext uri="{FF2B5EF4-FFF2-40B4-BE49-F238E27FC236}">
                <a16:creationId xmlns="" xmlns:a16="http://schemas.microsoft.com/office/drawing/2014/main" id="{7E2C7115-5336-410C-AD71-0F0952A2E5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45149436"/>
              </p:ext>
            </p:extLst>
          </p:nvPr>
        </p:nvGraphicFramePr>
        <p:xfrm>
          <a:off x="1181687" y="647114"/>
          <a:ext cx="9946922" cy="6128634"/>
        </p:xfrm>
        <a:graphic>
          <a:graphicData uri="http://schemas.openxmlformats.org/drawingml/2006/table">
            <a:tbl>
              <a:tblPr/>
              <a:tblGrid>
                <a:gridCol w="4623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20602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339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0514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051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4408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88033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02084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00115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22956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latin typeface="Times New Roman"/>
                          <a:ea typeface="SimSun"/>
                        </a:rPr>
                        <a:t>№</a:t>
                      </a:r>
                      <a:endParaRPr lang="ru-RU" sz="1400" kern="100" dirty="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 err="1">
                          <a:latin typeface="Times New Roman"/>
                          <a:ea typeface="SimSun"/>
                        </a:rPr>
                        <a:t>Показатели</a:t>
                      </a:r>
                      <a:endParaRPr lang="ru-RU" sz="1400" b="1" kern="100" dirty="0">
                        <a:latin typeface="Times New Roman"/>
                        <a:ea typeface="SimSu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 err="1">
                          <a:latin typeface="Times New Roman"/>
                          <a:ea typeface="SimSun"/>
                        </a:rPr>
                        <a:t>воды</a:t>
                      </a:r>
                      <a:endParaRPr lang="ru-RU" sz="1400" b="1" kern="100" dirty="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Оптимальное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значение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для аквариумных рыб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В начале исследований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В конце исследований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074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К.гр.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опытная 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опытная 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 err="1">
                          <a:latin typeface="Times New Roman"/>
                          <a:ea typeface="SimSun"/>
                        </a:rPr>
                        <a:t>К.гр</a:t>
                      </a: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.</a:t>
                      </a:r>
                      <a:endParaRPr lang="ru-RU" sz="1400" b="1" kern="100" dirty="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о</a:t>
                      </a: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пытная</a:t>
                      </a:r>
                      <a:endParaRPr lang="ru-RU" sz="1400" b="1" kern="10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о</a:t>
                      </a: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пытная</a:t>
                      </a:r>
                      <a:endParaRPr lang="ru-RU" sz="1400" b="1" kern="10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8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Times New Roman"/>
                          <a:ea typeface="SimSun"/>
                        </a:rPr>
                        <a:t>1</a:t>
                      </a:r>
                      <a:endParaRPr lang="ru-RU" sz="1400" kern="10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 dirty="0" err="1">
                          <a:latin typeface="Times New Roman"/>
                          <a:ea typeface="SimSun"/>
                        </a:rPr>
                        <a:t>Температураводы</a:t>
                      </a: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, °С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8</a:t>
                      </a: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31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29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29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29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29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29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29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02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Times New Roman"/>
                          <a:ea typeface="SimSun"/>
                        </a:rPr>
                        <a:t>2</a:t>
                      </a:r>
                      <a:endParaRPr lang="ru-RU" sz="1400" kern="10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рН</a:t>
                      </a:r>
                      <a:endParaRPr lang="ru-RU" sz="1400" b="1" kern="100">
                        <a:latin typeface="Times New Roman"/>
                        <a:ea typeface="SimSu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(Tetra Test pH)</a:t>
                      </a:r>
                      <a:endParaRPr lang="ru-RU" sz="1400" b="1" kern="10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6,5-8,5</a:t>
                      </a:r>
                      <a:endParaRPr lang="ru-RU" sz="1400" b="1" kern="100" dirty="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7,5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7,5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7,5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119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3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Кислород,O</a:t>
                      </a:r>
                      <a:r>
                        <a:rPr lang="en-US" sz="1400" b="1" kern="100" baseline="-25000"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, мг/л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&gt;4</a:t>
                      </a:r>
                      <a:endParaRPr lang="ru-RU" sz="1400" b="1" kern="10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2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4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Карбонатнаяжесткость, KH</a:t>
                      </a: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, °dH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3-10</a:t>
                      </a:r>
                      <a:endParaRPr lang="ru-RU" sz="1400" b="1" kern="100" dirty="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6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6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6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02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Общаяжесткость, GH</a:t>
                      </a: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,°dH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6-16</a:t>
                      </a:r>
                      <a:endParaRPr lang="ru-RU" sz="1400" b="1" kern="100" dirty="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13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13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13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12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12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12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7761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6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Общее содержание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аммиака, </a:t>
                      </a: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NH</a:t>
                      </a:r>
                      <a:r>
                        <a:rPr lang="ru-RU" sz="1400" b="1" kern="100" baseline="-25000" dirty="0">
                          <a:latin typeface="Times New Roman"/>
                          <a:ea typeface="SimSun"/>
                        </a:rPr>
                        <a:t>3</a:t>
                      </a: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/</a:t>
                      </a: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NH</a:t>
                      </a:r>
                      <a:r>
                        <a:rPr lang="ru-RU" sz="1400" b="1" kern="100" baseline="-25000" dirty="0">
                          <a:latin typeface="Times New Roman"/>
                          <a:ea typeface="SimSun"/>
                        </a:rPr>
                        <a:t>4</a:t>
                      </a:r>
                      <a:r>
                        <a:rPr lang="ru-RU" sz="1400" b="1" kern="100" baseline="30000" dirty="0">
                          <a:latin typeface="Times New Roman"/>
                          <a:ea typeface="SimSun"/>
                        </a:rPr>
                        <a:t>+ </a:t>
                      </a: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, мг/л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&lt;0,25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0,25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1,5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88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7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Нитриты, NO</a:t>
                      </a:r>
                      <a:r>
                        <a:rPr lang="en-US" sz="1400" b="1" kern="100" baseline="-25000"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sz="1400" b="1" kern="100" baseline="3000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, мг/л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&lt;0,3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0,3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0,3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0,3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0,8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0,8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0,8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88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8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Нитраты, NO</a:t>
                      </a:r>
                      <a:r>
                        <a:rPr lang="en-US" sz="1400" b="1" kern="100" baseline="-25000">
                          <a:latin typeface="Times New Roman"/>
                          <a:ea typeface="SimSun"/>
                        </a:rPr>
                        <a:t>3</a:t>
                      </a:r>
                      <a:r>
                        <a:rPr lang="en-US" sz="1400" b="1" kern="100" baseline="30000">
                          <a:latin typeface="Times New Roman"/>
                          <a:ea typeface="SimSun"/>
                        </a:rPr>
                        <a:t>-</a:t>
                      </a: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, мг/л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&lt;10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88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9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latin typeface="Times New Roman"/>
                          <a:ea typeface="SimSun"/>
                        </a:rPr>
                        <a:t>Фосфаты, PO</a:t>
                      </a:r>
                      <a:r>
                        <a:rPr lang="en-US" sz="1400" b="1" kern="100" baseline="-25000">
                          <a:latin typeface="Times New Roman"/>
                          <a:ea typeface="SimSun"/>
                        </a:rPr>
                        <a:t>4</a:t>
                      </a: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, мг/л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&lt;2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02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00">
                          <a:latin typeface="Times New Roman"/>
                          <a:ea typeface="SimSun"/>
                        </a:rPr>
                        <a:t>10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Содержание железа, </a:t>
                      </a: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Fe</a:t>
                      </a: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, мг/л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0,25-0,5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50238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kern="100">
                          <a:latin typeface="Times New Roman"/>
                          <a:ea typeface="SimSun"/>
                        </a:rPr>
                        <a:t>1</a:t>
                      </a:r>
                      <a:r>
                        <a:rPr lang="ru-RU" sz="1400" kern="100">
                          <a:latin typeface="Times New Roman"/>
                          <a:ea typeface="SimSun"/>
                        </a:rPr>
                        <a:t>1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Углекислый газ, </a:t>
                      </a: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CO</a:t>
                      </a:r>
                      <a:r>
                        <a:rPr lang="ru-RU" sz="1400" b="1" kern="100" baseline="-25000" dirty="0">
                          <a:latin typeface="Times New Roman"/>
                          <a:ea typeface="SimSun"/>
                        </a:rPr>
                        <a:t>2, </a:t>
                      </a: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мг/л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latin typeface="Times New Roman"/>
                          <a:ea typeface="SimSun"/>
                        </a:rPr>
                        <a:t>5-15</a:t>
                      </a:r>
                      <a:endParaRPr lang="ru-RU" sz="1400" b="1" kern="100" dirty="0">
                        <a:latin typeface="Times New Roman"/>
                        <a:ea typeface="SimSun"/>
                      </a:endParaRP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2,4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2,4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2,4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6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6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kern="100" dirty="0">
                          <a:latin typeface="Times New Roman"/>
                          <a:ea typeface="SimSun"/>
                        </a:rPr>
                        <a:t>6</a:t>
                      </a:r>
                    </a:p>
                  </a:txBody>
                  <a:tcPr marL="61576" marR="615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129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638</Words>
  <Application>Microsoft Office PowerPoint</Application>
  <PresentationFormat>Произвольный</PresentationFormat>
  <Paragraphs>225</Paragraphs>
  <Slides>15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Аспект</vt:lpstr>
      <vt:lpstr>Worksheet</vt:lpstr>
      <vt:lpstr>МИНИСТЕРСТВО СЕЛЬСКОГО  ХОЗЯЙСТВА РОССИЙСКОЙ  ФЕДЕРАЦИИ ФГБОУ ВО «ВОЛОГОДСКАЯ   ГОСУДАРСТВЕННАЯ   МОЛОЧНОХОЗЯЙСТВЕННАЯ   АКАДЕМИЯ  ИМЕНИ Н. В. ВЕРЕЩАГИНА» </vt:lpstr>
      <vt:lpstr>Слайд 2</vt:lpstr>
      <vt:lpstr>Систематика </vt:lpstr>
      <vt:lpstr>Слайд 4</vt:lpstr>
      <vt:lpstr>Слайд 5</vt:lpstr>
      <vt:lpstr>Лотки для выращивания мальков</vt:lpstr>
      <vt:lpstr>Kopмовая пробиотическая добавка Энзимспорин (Enzimsporin)  </vt:lpstr>
      <vt:lpstr>Схема научно – хозяйственного опыта</vt:lpstr>
      <vt:lpstr>Результаты  исследования воды</vt:lpstr>
      <vt:lpstr>Динамика массы тела мальков тиляпии</vt:lpstr>
      <vt:lpstr>Динамика прироста массы тела мальков тиляпии</vt:lpstr>
      <vt:lpstr>Относительная скорость роста мальков, %</vt:lpstr>
      <vt:lpstr>Изучение развития гидробионтов </vt:lpstr>
      <vt:lpstr>Химический состав тела мальков нильской тиляпии </vt:lpstr>
      <vt:lpstr>Благодарю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СЕЛЬСКОГО  ХОЗЯЙСТВА РОССИЙСКОЙ  ФЕДЕРАЦИИ ФГБОУ ВО «ВОЛОГОДСКАЯ   ГОСУДАРСТВЕННАЯ   МОЛОЧНОХОЗЯЙСТВЕННАЯ   АКАДЕМИЯ  ИМЕНИ Н. В. ВЕРЕЩАГИНА» </dc:title>
  <dc:creator>кирилл</dc:creator>
  <cp:lastModifiedBy>razved1</cp:lastModifiedBy>
  <cp:revision>67</cp:revision>
  <dcterms:created xsi:type="dcterms:W3CDTF">2020-02-24T19:05:05Z</dcterms:created>
  <dcterms:modified xsi:type="dcterms:W3CDTF">2020-02-28T08:50:26Z</dcterms:modified>
</cp:coreProperties>
</file>