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  <p:sldMasterId id="2147483804" r:id="rId3"/>
  </p:sldMasterIdLst>
  <p:notesMasterIdLst>
    <p:notesMasterId r:id="rId22"/>
  </p:notesMasterIdLst>
  <p:sldIdLst>
    <p:sldId id="256" r:id="rId4"/>
    <p:sldId id="291" r:id="rId5"/>
    <p:sldId id="274" r:id="rId6"/>
    <p:sldId id="276" r:id="rId7"/>
    <p:sldId id="292" r:id="rId8"/>
    <p:sldId id="277" r:id="rId9"/>
    <p:sldId id="293" r:id="rId10"/>
    <p:sldId id="294" r:id="rId11"/>
    <p:sldId id="271" r:id="rId12"/>
    <p:sldId id="280" r:id="rId13"/>
    <p:sldId id="295" r:id="rId14"/>
    <p:sldId id="299" r:id="rId15"/>
    <p:sldId id="301" r:id="rId16"/>
    <p:sldId id="300" r:id="rId17"/>
    <p:sldId id="286" r:id="rId18"/>
    <p:sldId id="288" r:id="rId19"/>
    <p:sldId id="289" r:id="rId20"/>
    <p:sldId id="26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72" autoAdjust="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0A5C9-8259-48E5-9546-01A7E409E25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F2029-783F-4C5B-B9A7-91039F9287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12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F2029-783F-4C5B-B9A7-91039F9287B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188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ACB261-629E-4A07-BDCF-219116747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B2A3B68-47CC-4509-B4F0-8097F3533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F751213-4725-44C2-9C98-C0FBAF170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133-5FBB-4474-AE62-C7EBA2365318}" type="datetime1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8C9EE72-D6B4-488B-894E-DA2FC1679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03D4A5B-DC39-472F-85C7-540EE7FE0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5040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4477A92-484B-4CA7-8E95-031C6D800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24F1DF6-A62F-4766-BA67-E3BF43218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7E8ADF8-3EE1-48F7-9B32-886AC2BE7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463A1-7657-466A-9282-1FD4681043BE}" type="datetime1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565CB46-50FF-46DE-84AA-81F25B9F8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241847B-08A9-425B-9A97-C9AD750E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971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92B932-F2FE-4710-ADD4-76D95F28C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8F4C8FC-9770-421B-91F7-17AE46D6BB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6A124A-3468-4D35-B6A7-5CC5882E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EF9E2-88DF-4B3C-9A4C-AC6D10193014}" type="datetime1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B518BF7-199A-4192-9904-056A7E3C9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D0F7CCB-3CE5-47B1-9354-1B5ABAF15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8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B7017F-F56E-4044-8B0A-4BA8CD3C9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62B069B-70FF-4929-9F8D-74916B1347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7834A39-7C08-4FA9-8AD0-EB235201A2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61D0705-91F9-4FE3-948D-C3F669B24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8CA-0F4B-4353-840B-1105F3F224B1}" type="datetime1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EEA7A33-DE4A-4B11-977F-A0049C934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1A140E5-E3D6-47D6-8F8E-3EE60376B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5856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6A2538B-02C0-4F88-A74B-709D7C71A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872C39D-B036-4735-9E07-300774436A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3CC9196-B85F-4FCE-B0CC-31BCDA9C1F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01330FEB-DB25-42F2-A81D-71C66F9477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6FEC678-14E5-4F30-BBC4-9F67177B04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0C1DF409-6419-4ECD-9096-5984CFFC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F772-BF9B-446A-B3F8-D8AAD332AABD}" type="datetime1">
              <a:rPr lang="ru-RU" smtClean="0"/>
              <a:t>28.02.2020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6B4DEF45-11FA-4E5C-95D9-9E47D009A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7F16DE9E-D1CA-4ADD-BA8A-0F74C5E3C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179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E28C0C4-B32D-4056-83BE-0EF76E4B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7790953-E690-4134-A2B1-4408D7B59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CC04-5A8A-4A97-A175-06ED1B1C2C77}" type="datetime1">
              <a:rPr lang="ru-RU" smtClean="0"/>
              <a:t>28.02.2020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2A19531-049D-4B06-B46A-6CB6C5BE0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15F7642-D2B3-4D0A-AF9C-668CE521F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3601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A7C3832-CC7E-481F-B33D-AC0061618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14D9C-451A-40CC-8DE4-69F1088650FA}" type="datetime1">
              <a:rPr lang="ru-RU" smtClean="0"/>
              <a:t>28.02.2020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7566A16-C640-4530-AB67-523FC0B68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BA60814-36A1-4D58-8E26-FC7EF4895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196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4825549-BF9F-4AE7-AE58-C8F2BC90A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2E35F0A-13FF-49C4-ADC1-9D43DD33F5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A161DBA-089D-4CA3-AF16-39E56130E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9156BFA-B882-488A-85E9-04FFA7A24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8CFCB-5E42-4D24-81E2-3F03D25B0C75}" type="datetime1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9ED8CC0-66F9-401D-8301-6564D8437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60D3727-DF64-4A0F-9005-EF8DF223B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197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B4D469-C6CA-49D6-ACAB-6064F3EDC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74DDDA8-E393-428A-91E0-E328B35276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ED0E395-5B3F-4B57-A3E0-36D4BED91F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C0BFE02-D978-4C18-BF63-14561B5FC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72B8D-AAC4-4EE0-99C2-7916FF5299DA}" type="datetime1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F2E25CA-E39A-419A-A0E1-00B36DEE9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4682202-E419-4470-B3A5-9A45F979D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306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9A2116-AAF8-4332-8F75-21D22E21C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13FFCA8-5C70-4D25-8FE7-E1EB6CED52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26D83FD-A322-40EF-82EA-1B0508E96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34B-6B82-4055-83A8-66DF5B2C3DCD}" type="datetime1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8F4B534-BD4B-4F30-8DB8-0AA1DF77F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D2DE142-487C-4888-AB68-B37F19B3A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4360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95F979F0-BD1A-4E61-BC71-D5512D6E99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5C5AFB5-7ECC-40FB-A39E-5D92255C0B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2987197-BEF0-48C2-A9FE-7D5B99C2D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4E2CF-45EB-4C15-9E93-CE4C3D2B95F8}" type="datetime1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DBB80E4-3F63-40C7-B1CF-38A0DD74F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75DD912-559C-4844-8F01-B83449786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32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7656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0957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5820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1869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2576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4114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09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2601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8035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8186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392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D5CD205-4A5C-465F-AD7B-9DE40C316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E1FFFD9-0CCA-46C9-8C94-BE4A694FD2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B9B8382-CC1D-4DC4-8755-73FBD75F27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3DF09-5E2A-48EE-BEB3-8CA45F23956B}" type="datetime1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1A7D8E8-C4D7-4A2D-BC01-680B4255C6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1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C4A3530-8E53-482B-8864-97A40959C8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30997-338E-47C7-B9E9-0EBF2FBA1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742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29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395536" y="5713249"/>
            <a:ext cx="8136904" cy="561708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</a:pPr>
            <a:r>
              <a:rPr lang="ru-RU" sz="1100" i="1" dirty="0" smtClean="0">
                <a:solidFill>
                  <a:schemeClr val="tx1"/>
                </a:solidFill>
              </a:rPr>
              <a:t>выполнено </a:t>
            </a:r>
            <a:r>
              <a:rPr lang="ru-RU" sz="1100" i="1" dirty="0">
                <a:solidFill>
                  <a:schemeClr val="tx1"/>
                </a:solidFill>
              </a:rPr>
              <a:t>при финансовой поддержке Российского фонда фундаментальных исследований и Правительства Вологодской области в рамках научного проекта № 18-44-350002</a:t>
            </a:r>
            <a:endParaRPr lang="ru-RU" sz="1200" b="0" i="1" cap="none" spc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67315"/>
            <a:ext cx="8208912" cy="1623725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2"/>
                </a:solidFill>
              </a:rPr>
              <a:t/>
            </a:r>
            <a:br>
              <a:rPr lang="ru-RU" sz="4400" b="1" dirty="0" smtClean="0">
                <a:solidFill>
                  <a:schemeClr val="tx2"/>
                </a:solidFill>
              </a:rPr>
            </a:b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Выделение и изучение активных компонентов слизи кожи рыб как основы </a:t>
            </a:r>
            <a:r>
              <a:rPr lang="ru-RU" sz="3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гемостатического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препарата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425570"/>
            <a:ext cx="70567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Министерство сельского хозяйства Российской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Федерации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федеральное г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осударственное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юджетное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образовательное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учреждение</a:t>
            </a:r>
            <a:r>
              <a:rPr lang="en-US" sz="1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образования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Вологодская государственная </a:t>
            </a:r>
            <a:r>
              <a:rPr kumimoji="0" lang="ru-RU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молочнохозяйственная</a:t>
            </a: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академия имени Н.В. Верещагина»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creensf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4288" y="1052736"/>
            <a:ext cx="1762371" cy="11336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15816" y="6309320"/>
            <a:ext cx="30709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Вологда-Молочное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191040"/>
            <a:ext cx="828092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Фомина </a:t>
            </a:r>
            <a:r>
              <a:rPr lang="ru-RU" sz="1400" b="1" dirty="0"/>
              <a:t>Л.Л., </a:t>
            </a:r>
            <a:r>
              <a:rPr lang="ru-RU" sz="1400" dirty="0"/>
              <a:t>к. б. н., доцент каф. </a:t>
            </a:r>
            <a:r>
              <a:rPr lang="ru-RU" sz="1400" dirty="0" smtClean="0"/>
              <a:t>ВНБ, </a:t>
            </a:r>
            <a:r>
              <a:rPr lang="ru-RU" sz="1400" dirty="0"/>
              <a:t>хирургии и </a:t>
            </a:r>
            <a:r>
              <a:rPr lang="ru-RU" sz="1400" dirty="0" smtClean="0"/>
              <a:t>акушерства, Вологодская ГМХА</a:t>
            </a:r>
          </a:p>
          <a:p>
            <a:r>
              <a:rPr lang="ru-RU" sz="1400" b="1" dirty="0" smtClean="0"/>
              <a:t>Кулакова </a:t>
            </a:r>
            <a:r>
              <a:rPr lang="ru-RU" sz="1400" b="1" dirty="0"/>
              <a:t>Т.С., </a:t>
            </a:r>
            <a:r>
              <a:rPr lang="ru-RU" sz="1400" dirty="0"/>
              <a:t>к. с.-х. н., доцент каф. зоотехнии и биологии, Вологодская ГМХА</a:t>
            </a:r>
          </a:p>
          <a:p>
            <a:r>
              <a:rPr lang="ru-RU" sz="1400" b="1" dirty="0" err="1" smtClean="0"/>
              <a:t>Жунина</a:t>
            </a:r>
            <a:r>
              <a:rPr lang="ru-RU" sz="1400" b="1" dirty="0" smtClean="0"/>
              <a:t> </a:t>
            </a:r>
            <a:r>
              <a:rPr lang="ru-RU" sz="1400" b="1" dirty="0"/>
              <a:t>О.А., </a:t>
            </a:r>
            <a:r>
              <a:rPr lang="ru-RU" sz="1400" dirty="0"/>
              <a:t>к. б. н., зав. отделом биотехнологических и доклинических исследований, </a:t>
            </a:r>
            <a:r>
              <a:rPr lang="ru-RU" sz="1400" dirty="0" smtClean="0"/>
              <a:t>ОАО </a:t>
            </a:r>
            <a:r>
              <a:rPr lang="ru-RU" sz="1400" dirty="0"/>
              <a:t>«Всероссийский научный центр молекулярной диагностики и лечения</a:t>
            </a:r>
            <a:r>
              <a:rPr lang="ru-RU" sz="1400" dirty="0" smtClean="0"/>
              <a:t>», Москва </a:t>
            </a:r>
          </a:p>
          <a:p>
            <a:r>
              <a:rPr lang="ru-RU" sz="1400" b="1" dirty="0" err="1" smtClean="0"/>
              <a:t>Ошуркова</a:t>
            </a:r>
            <a:r>
              <a:rPr lang="ru-RU" sz="1400" b="1" dirty="0" smtClean="0"/>
              <a:t> </a:t>
            </a:r>
            <a:r>
              <a:rPr lang="ru-RU" sz="1400" b="1" dirty="0"/>
              <a:t>Ю.Л., </a:t>
            </a:r>
            <a:r>
              <a:rPr lang="ru-RU" sz="1400" dirty="0"/>
              <a:t>к. б. н., доцент каф. ВНБ, хирургии и акушерства, Вологодская ГМХА</a:t>
            </a:r>
          </a:p>
          <a:p>
            <a:pPr lvl="0"/>
            <a:r>
              <a:rPr lang="ru-RU" sz="1400" b="1" dirty="0" err="1" smtClean="0"/>
              <a:t>Вайцель</a:t>
            </a:r>
            <a:r>
              <a:rPr lang="ru-RU" sz="1400" b="1" dirty="0" smtClean="0"/>
              <a:t> </a:t>
            </a:r>
            <a:r>
              <a:rPr lang="ru-RU" sz="1400" b="1" dirty="0"/>
              <a:t>А.Э</a:t>
            </a:r>
            <a:r>
              <a:rPr lang="ru-RU" b="1" dirty="0" smtClean="0"/>
              <a:t>., </a:t>
            </a:r>
            <a:r>
              <a:rPr lang="ru-RU" sz="1400" dirty="0" smtClean="0">
                <a:solidFill>
                  <a:prstClr val="black"/>
                </a:solidFill>
              </a:rPr>
              <a:t>аспирант каф</a:t>
            </a:r>
            <a:r>
              <a:rPr lang="ru-RU" sz="1400" dirty="0">
                <a:solidFill>
                  <a:prstClr val="black"/>
                </a:solidFill>
              </a:rPr>
              <a:t>. ВНБ, хирургии и акушерства, Вологодская ГМХА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476672"/>
            <a:ext cx="8229600" cy="864096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ru-RU" sz="3600" b="1" dirty="0" smtClean="0">
                <a:solidFill>
                  <a:schemeClr val="accent1"/>
                </a:solidFill>
              </a:rPr>
              <a:t/>
            </a:r>
            <a:br>
              <a:rPr lang="ru-RU" sz="3600" b="1" dirty="0" smtClean="0">
                <a:solidFill>
                  <a:schemeClr val="accent1"/>
                </a:solidFill>
              </a:rPr>
            </a:b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Определение присутствия в слизи кожи рыб белков – 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тромбопластина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 (TF) и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протромбопластина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 (F11) методом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дот-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блота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, электрофореза,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иммуноблотттинга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 (вестерн-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блот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) </a:t>
            </a:r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Рисунок 9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5301208"/>
            <a:ext cx="1728192" cy="11116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340769"/>
            <a:ext cx="3571108" cy="24482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1817439"/>
            <a:ext cx="4169375" cy="26107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2" y="3821694"/>
            <a:ext cx="4090506" cy="24384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764704"/>
            <a:ext cx="8229600" cy="1440160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b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очистки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и выделении фракции белков –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тромбопластина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 (фактор свертывания III, тканевой фактор, TF) и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протромбопластина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 (фактор свертывания XI, F11) из слизи кожи рыб с помощью аффинной и ионообменной хроматографии, а также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Verdana, Verdana"/>
                <a:cs typeface="Times New Roman" pitchFamily="18" charset="0"/>
              </a:rPr>
              <a:t>масс-спектрометрии</a:t>
            </a:r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10" name="Рисунок 9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5301208"/>
            <a:ext cx="1728192" cy="11116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43" y="2786519"/>
            <a:ext cx="4313709" cy="25146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2679814"/>
            <a:ext cx="3598074" cy="256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64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260648"/>
            <a:ext cx="8229600" cy="1440160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b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10" name="Рисунок 9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5301208"/>
            <a:ext cx="1728192" cy="11116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80" y="980728"/>
            <a:ext cx="7750436" cy="457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86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260648"/>
            <a:ext cx="8229600" cy="1440160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b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10" name="Рисунок 9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5301208"/>
            <a:ext cx="1728192" cy="11116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714341"/>
            <a:ext cx="7016824" cy="499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76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260648"/>
            <a:ext cx="8229600" cy="1440160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b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10" name="Рисунок 9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5301208"/>
            <a:ext cx="1728192" cy="11116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57" y="1507834"/>
            <a:ext cx="8158975" cy="316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4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4152" y="1268760"/>
            <a:ext cx="8229600" cy="5184576"/>
          </a:xfrm>
        </p:spPr>
        <p:txBody>
          <a:bodyPr>
            <a:normAutofit fontScale="40000" lnSpcReduction="20000"/>
          </a:bodyPr>
          <a:lstStyle/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3800" dirty="0" smtClean="0">
                <a:latin typeface="Times New Roman" pitchFamily="18" charset="0"/>
                <a:ea typeface="Calibri"/>
                <a:cs typeface="Times New Roman" pitchFamily="18" charset="0"/>
              </a:rPr>
              <a:t>Результаты 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качественного анализа слизи кожи рыб дот-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блот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иммуноанализом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 свидетельствуют о том, что все исследуемые образцы слизи (даже при разведении в несколько раз) образовали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иммунореплику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с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поликлональными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АТ кролика, специфичными к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тромбопластину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и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протромбопластину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(отмечалось наличие бледно- или ярко-розовых точек (дотов) во всех квадратах, в которые вносили образцы слизи), что подтверждают наличие в составе слизи кожи рыб этих белков.;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38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проведении электрофореза было установлено, что во всех образцах отчетливо выражена белковая составляющая с массой в диапазоне 25-35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кДа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, что может соответствовать массе как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тромбопластина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, так и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протромбопластина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38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Иммуноблоттинг</a:t>
            </a:r>
            <a:r>
              <a:rPr lang="ru-RU" sz="38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образцов слизи кожи рыб показал, что большая концентрация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тромбопластина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(TF)  содержится в слизи севрюги (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Acipenser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stellatus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Pallas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, 1771), а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протромбопластина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(F11) больше в слизи африканского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клариевого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сома (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Clarias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gariepinus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Burchell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, 1822</a:t>
            </a:r>
            <a:r>
              <a:rPr lang="ru-RU" sz="3800" dirty="0" smtClean="0"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В результате проведенной очистки </a:t>
            </a:r>
            <a:r>
              <a:rPr lang="ru-RU" sz="38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 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носителе DEAE </a:t>
            </a:r>
            <a:r>
              <a:rPr lang="ru-RU" sz="38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sephadex</a:t>
            </a:r>
            <a:r>
              <a:rPr lang="ru-RU" sz="3800" dirty="0" smtClean="0">
                <a:latin typeface="Times New Roman" pitchFamily="18" charset="0"/>
                <a:ea typeface="Calibri"/>
                <a:cs typeface="Times New Roman" pitchFamily="18" charset="0"/>
              </a:rPr>
              <a:t> (анионообменная хроматография) 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удалось провести разделение белковых фракций, в том числе фракции содержащие предположительно белок TF, что было продемонстрировано с помощью электрофореза в 12% ПААГ в денатурирующих </a:t>
            </a:r>
            <a:r>
              <a:rPr lang="ru-RU" sz="3800" dirty="0" smtClean="0">
                <a:latin typeface="Times New Roman" pitchFamily="18" charset="0"/>
                <a:ea typeface="Calibri"/>
                <a:cs typeface="Times New Roman" pitchFamily="18" charset="0"/>
              </a:rPr>
              <a:t>условиях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MALDI-TOF масс-спектрометрия и последующий анализ профиля пептидной фрагментации целевого белка в базе данных MASCOT продемонстрировали наличие аминокислотной последовательности в одной из фракций, которая на 60% совпадала с белком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Cyprinus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3800" dirty="0" err="1">
                <a:latin typeface="Times New Roman" pitchFamily="18" charset="0"/>
                <a:ea typeface="Calibri"/>
                <a:cs typeface="Times New Roman" pitchFamily="18" charset="0"/>
              </a:rPr>
              <a:t>carpio</a:t>
            </a:r>
            <a:r>
              <a:rPr lang="ru-RU" sz="3800" dirty="0">
                <a:latin typeface="Times New Roman" pitchFamily="18" charset="0"/>
                <a:ea typeface="Calibri"/>
                <a:cs typeface="Times New Roman" pitchFamily="18" charset="0"/>
              </a:rPr>
              <a:t> (обыкновенный карп), а также нескольких других белков с более низкой гомологией аминокислотных </a:t>
            </a:r>
            <a:r>
              <a:rPr lang="ru-RU" sz="38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последовательностей</a:t>
            </a:r>
          </a:p>
          <a:p>
            <a:pPr marL="0" lvl="0" indent="0">
              <a:lnSpc>
                <a:spcPct val="115000"/>
              </a:lnSpc>
              <a:buNone/>
            </a:pPr>
            <a:endParaRPr lang="ru-RU" sz="3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188640"/>
            <a:ext cx="1728192" cy="1111648"/>
          </a:xfrm>
          <a:prstGeom prst="rect">
            <a:avLst/>
          </a:prstGeom>
        </p:spPr>
      </p:pic>
      <p:pic>
        <p:nvPicPr>
          <p:cNvPr id="5" name="Рисунок 4" descr="Без имени-1.jpg"/>
          <p:cNvPicPr>
            <a:picLocks noChangeAspect="1"/>
          </p:cNvPicPr>
          <p:nvPr/>
        </p:nvPicPr>
        <p:blipFill>
          <a:blip r:embed="rId3" cstate="print"/>
          <a:srcRect b="34411"/>
          <a:stretch>
            <a:fillRect/>
          </a:stretch>
        </p:blipFill>
        <p:spPr>
          <a:xfrm>
            <a:off x="251520" y="188640"/>
            <a:ext cx="2195736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99392"/>
            <a:ext cx="8229600" cy="1143000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Заключение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4968552"/>
          </a:xfrm>
        </p:spPr>
        <p:txBody>
          <a:bodyPr>
            <a:noAutofit/>
          </a:bodyPr>
          <a:lstStyle/>
          <a:p>
            <a:pPr marL="228600" lvl="0" indent="-228600" algn="just">
              <a:spcBef>
                <a:spcPts val="0"/>
              </a:spcBef>
              <a:buFont typeface="+mj-lt"/>
              <a:buAutoNum type="arabicPeriod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Подводя итог, может показаться весьма практичным решение о создании биологического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гемостатика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на основе слизи кожи рыб, тогда как проблема кровотечений в ветеринарной практике очень актуальна. Одновременно с этим решается проблема засорения водоемов и слива слизи, как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отходов,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канализацию</a:t>
            </a:r>
          </a:p>
          <a:p>
            <a:pPr marL="228600" lvl="0" indent="-228600" algn="just">
              <a:spcBef>
                <a:spcPts val="0"/>
              </a:spcBef>
              <a:buFont typeface="+mj-lt"/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Слизь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кожи рыб является дешевым возобновляемым ресурсом и богатым источником белковых компонентов, обладающих значительной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гемостатической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активностью как для рыб, так и для млекопитающих. Результаты проведённых исследований раскрывают потенциальную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гемостатическую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активность слизи кожи рыб и убеждают в необходимости дальнейшего изучения ее состава для создания на ее основе селективных корректоров системы гемостаза.</a:t>
            </a:r>
          </a:p>
          <a:p>
            <a:pPr marL="228600" lvl="0" indent="-228600">
              <a:spcBef>
                <a:spcPts val="0"/>
              </a:spcBef>
              <a:buFont typeface="+mj-lt"/>
              <a:buAutoNum type="arabicPeriod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188640"/>
            <a:ext cx="1728192" cy="1111648"/>
          </a:xfrm>
          <a:prstGeom prst="rect">
            <a:avLst/>
          </a:prstGeom>
        </p:spPr>
      </p:pic>
      <p:pic>
        <p:nvPicPr>
          <p:cNvPr id="5" name="Рисунок 4" descr="Без имени-1.jpg"/>
          <p:cNvPicPr>
            <a:picLocks noChangeAspect="1"/>
          </p:cNvPicPr>
          <p:nvPr/>
        </p:nvPicPr>
        <p:blipFill>
          <a:blip r:embed="rId3" cstate="print"/>
          <a:srcRect b="34411"/>
          <a:stretch>
            <a:fillRect/>
          </a:stretch>
        </p:blipFill>
        <p:spPr>
          <a:xfrm>
            <a:off x="251520" y="188640"/>
            <a:ext cx="219573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21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60648"/>
            <a:ext cx="4896544" cy="758952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Список статей, опубликованных по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27048"/>
            <a:ext cx="8554152" cy="457200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700" dirty="0" err="1" smtClean="0">
                <a:latin typeface="Times New Roman" pitchFamily="18" charset="0"/>
                <a:cs typeface="Times New Roman" pitchFamily="18" charset="0"/>
              </a:rPr>
              <a:t>Fomina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, L.L. Hemostatic activity of the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ucus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of the skin of fish/L.L. 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Fomina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, T.S. 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Kulakova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, O.A. 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Zhunina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Ju.L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Oshurkova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, A.E. </a:t>
            </a:r>
            <a:r>
              <a:rPr lang="en-US" sz="1700" dirty="0" err="1">
                <a:latin typeface="Times New Roman" pitchFamily="18" charset="0"/>
                <a:cs typeface="Times New Roman" pitchFamily="18" charset="0"/>
              </a:rPr>
              <a:t>Vaytsel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//Research Journal of Pharmaceutical, Biological and Chemical Sciences, November-December. 2018 RJPBCS. 9(6) Page No. 1130-1136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Фомина, Л.Л. Оценка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гемостатической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активности слизи кожи рыб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vitro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./Л.Л. Фомина, Т.С. Кулакова, О.А.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Жунина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Ю.Л.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Ошуркова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А.Е.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Вайцель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//Актуальные вопросы ветеринарной биологии. 2018. №4(40). С. 7-11.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Вайцель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А.Э. Применение слизи кожи рыб для активации агрегации тромбоцитов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vitro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[Текст]/А.Э.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Вайцель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//Молодые исследователи агропромышленного и лесного комплексов – регионам: материалы II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междунар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молодеж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. науч.-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практ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конф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., Вологда-Молочное / ФГБОУ ВО ВГМХА им. Н.В. Верещагина. – Вологда, 2017. – С. 18-20.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Вайцель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А.Э.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Гемостатические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свойства слизи рыб [Текст] / А.Э.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Вайцель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Д.И. Березина, Л.Л. Фомина // В сборнике: Молодые исследователи агропромышленного и лесного комплексов – регионам. Том. 3. Биологические науки. - 2016. - С. 158-160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Фомина, Л.Л. Выделение и изучение активных компонентов слизи кожи рыб как основы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гемостатического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препарата / Отчет о НИР  № 878-18 от 09.07.2018 (РФФИ) – 43 с</a:t>
            </a:r>
          </a:p>
          <a:p>
            <a:pPr marL="342900" indent="-342900">
              <a:buFont typeface="+mj-lt"/>
              <a:buAutoNum type="arabicPeriod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en-US" sz="1600" dirty="0"/>
          </a:p>
          <a:p>
            <a:endParaRPr lang="ru-RU" sz="1400" dirty="0"/>
          </a:p>
          <a:p>
            <a:endParaRPr lang="en-US" dirty="0"/>
          </a:p>
          <a:p>
            <a:endParaRPr lang="ru-RU" dirty="0"/>
          </a:p>
        </p:txBody>
      </p:sp>
      <p:pic>
        <p:nvPicPr>
          <p:cNvPr id="4" name="Рисунок 3" descr="Screenshot_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6296" y="188640"/>
            <a:ext cx="1728192" cy="1111648"/>
          </a:xfrm>
          <a:prstGeom prst="rect">
            <a:avLst/>
          </a:prstGeom>
        </p:spPr>
      </p:pic>
      <p:pic>
        <p:nvPicPr>
          <p:cNvPr id="5" name="Рисунок 4" descr="Без имени-1.jpg"/>
          <p:cNvPicPr>
            <a:picLocks noChangeAspect="1"/>
          </p:cNvPicPr>
          <p:nvPr/>
        </p:nvPicPr>
        <p:blipFill>
          <a:blip r:embed="rId4" cstate="print"/>
          <a:srcRect b="34411"/>
          <a:stretch>
            <a:fillRect/>
          </a:stretch>
        </p:blipFill>
        <p:spPr>
          <a:xfrm>
            <a:off x="251520" y="188640"/>
            <a:ext cx="2195736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idx="4294967295"/>
          </p:nvPr>
        </p:nvSpPr>
        <p:spPr>
          <a:xfrm>
            <a:off x="1331640" y="2492896"/>
            <a:ext cx="6480175" cy="1673225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endParaRPr lang="ru-RU" sz="2800" b="1" i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8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8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creensf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5589240"/>
            <a:ext cx="1762371" cy="1133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A28D05C-9761-45B9-8C53-D8AC83364C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0" t="6422" r="19512" b="18680"/>
          <a:stretch/>
        </p:blipFill>
        <p:spPr>
          <a:xfrm>
            <a:off x="2430659" y="529945"/>
            <a:ext cx="3162299" cy="2628106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E91C4FA-85DB-4A42-A184-2BBF3A761C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929" y="1065923"/>
            <a:ext cx="3263504" cy="2067323"/>
          </a:xfr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87FEEC1A-326E-4E4B-A8AE-D1DB113A12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3" t="17230" r="48275" b="8966"/>
          <a:stretch/>
        </p:blipFill>
        <p:spPr>
          <a:xfrm>
            <a:off x="123820" y="999064"/>
            <a:ext cx="1938868" cy="2067323"/>
          </a:xfrm>
          <a:prstGeom prst="rect">
            <a:avLst/>
          </a:prstGeom>
        </p:spPr>
      </p:pic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EC4BD354-365E-4047-81C0-EF5D78F57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r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t>1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F9691BB-3227-43B7-ABD5-A3CF49619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5030997-338E-47C7-B9E9-0EBF2FBA197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/>
              <a:t>2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A7715D38-1AAE-4024-83CF-8B6697736239}"/>
              </a:ext>
            </a:extLst>
          </p:cNvPr>
          <p:cNvSpPr/>
          <p:nvPr/>
        </p:nvSpPr>
        <p:spPr>
          <a:xfrm>
            <a:off x="0" y="188640"/>
            <a:ext cx="9144000" cy="582310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51" y="3341180"/>
            <a:ext cx="2818956" cy="21142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9363" y="3305548"/>
            <a:ext cx="5315150" cy="238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65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300288"/>
            <a:ext cx="8503920" cy="4798760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buClrTx/>
              <a:buSzTx/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Препараты биологического гемостаза активно применяются в современной ветеринарии: </a:t>
            </a: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Губка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фибринно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-изогенная;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Губка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гемостатическая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из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нативной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плазмы крови человека и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тромбопластина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Губка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гемостатическая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коллагеновая;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Желатиновая губка;</a:t>
            </a: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Фибриновые пленки, препараты на основе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хитозана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др. 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00050" lvl="1" indent="0">
              <a:buClrTx/>
              <a:buSzTx/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«-» является высокая </a:t>
            </a:r>
            <a:r>
              <a:rPr lang="ru-RU" sz="20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стоимость;</a:t>
            </a:r>
            <a:endParaRPr lang="ru-RU" sz="2000" dirty="0">
              <a:solidFill>
                <a:srgbClr val="4F81B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00050" lvl="1" indent="0">
              <a:buClrTx/>
              <a:buSzTx/>
              <a:buNone/>
            </a:pPr>
            <a:r>
              <a:rPr lang="ru-RU" sz="200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«-» сложность получения компонентов для изготовления этих препаратов. </a:t>
            </a: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Слизь кожи рыб: </a:t>
            </a:r>
          </a:p>
          <a:p>
            <a:pPr marL="742950" lvl="1" indent="-285750">
              <a:buClrTx/>
              <a:buSzTx/>
              <a:buNone/>
            </a:pP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«+» дешевый возобновляемый ресурс;</a:t>
            </a:r>
          </a:p>
          <a:p>
            <a:pPr marL="742950" lvl="1" indent="-285750">
              <a:buClrTx/>
              <a:buSzTx/>
              <a:buNone/>
            </a:pPr>
            <a:r>
              <a:rPr lang="ru-RU" sz="200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«+» утилизация отходов аквакультуры;</a:t>
            </a:r>
          </a:p>
          <a:p>
            <a:pPr marL="742950" lvl="1" indent="-285750">
              <a:buClrTx/>
              <a:buSzTx/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«+» простота получения;</a:t>
            </a:r>
          </a:p>
          <a:p>
            <a:pPr marL="742950" lvl="1" indent="-285750">
              <a:buClrTx/>
              <a:buSzTx/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«+» низкая себестоимость.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60648"/>
            <a:ext cx="8534400" cy="75895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Актуальность работы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188640"/>
            <a:ext cx="1728192" cy="1111648"/>
          </a:xfrm>
          <a:prstGeom prst="rect">
            <a:avLst/>
          </a:prstGeom>
        </p:spPr>
      </p:pic>
      <p:pic>
        <p:nvPicPr>
          <p:cNvPr id="8" name="Рисунок 7" descr="Без имени-1.jpg"/>
          <p:cNvPicPr>
            <a:picLocks noChangeAspect="1"/>
          </p:cNvPicPr>
          <p:nvPr/>
        </p:nvPicPr>
        <p:blipFill>
          <a:blip r:embed="rId3" cstate="print"/>
          <a:srcRect b="34411"/>
          <a:stretch>
            <a:fillRect/>
          </a:stretch>
        </p:blipFill>
        <p:spPr>
          <a:xfrm>
            <a:off x="251520" y="188640"/>
            <a:ext cx="2195736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 и задачи работы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82272"/>
          </a:xfrm>
        </p:spPr>
        <p:txBody>
          <a:bodyPr>
            <a:normAutofit fontScale="47500" lnSpcReduction="20000"/>
          </a:bodyPr>
          <a:lstStyle/>
          <a:p>
            <a:pPr lvl="0">
              <a:spcBef>
                <a:spcPts val="0"/>
              </a:spcBef>
              <a:buFont typeface="Wingdings" pitchFamily="2" charset="2"/>
              <a:buChar char="q"/>
            </a:pPr>
            <a:endParaRPr lang="ru-RU" sz="2800" dirty="0" smtClean="0"/>
          </a:p>
          <a:p>
            <a:pPr lvl="0" algn="ctr">
              <a:spcBef>
                <a:spcPts val="0"/>
              </a:spcBef>
              <a:buNone/>
            </a:pPr>
            <a:r>
              <a:rPr lang="ru-RU" sz="45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45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51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Выделение и изучение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гемостатических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компонентов слизи кожи рыб</a:t>
            </a:r>
          </a:p>
          <a:p>
            <a:pPr lvl="0">
              <a:spcBef>
                <a:spcPts val="0"/>
              </a:spcBef>
              <a:buFont typeface="Wingdings" pitchFamily="2" charset="2"/>
              <a:buChar char="q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q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Определить наличие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 слизи кожи рыб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гемостатически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активных белков –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тромбопластина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(фактор свертывания III, тканевой фактор, TF) и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протромбопластина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(фактор свертывания XI, F11) методами дот-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блота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электрофореза и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иммуноблоттинга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(вестерн-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блота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) с использованием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поликлональных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антител (АТ) кролика, специфичных к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тромбопластину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протромбопластину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Провести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хроматографическую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очистку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выделение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фракций белков из слизи кожи разных видов рыб (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хроматографические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методы, в частности, ионообменная хроматография), а также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идентификацию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белков (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масс-спектрометрия);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Оценить влияние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различных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факторов (вид рыб, кровь разных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видов животных, температурные режимы,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взаимодействие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со вспомогательной частью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гемостатического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препарата)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гемостатические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свойства слизи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188640"/>
            <a:ext cx="1728192" cy="1111648"/>
          </a:xfrm>
          <a:prstGeom prst="rect">
            <a:avLst/>
          </a:prstGeom>
        </p:spPr>
      </p:pic>
      <p:pic>
        <p:nvPicPr>
          <p:cNvPr id="6" name="Рисунок 5" descr="Без имени-1.jpg"/>
          <p:cNvPicPr>
            <a:picLocks noChangeAspect="1"/>
          </p:cNvPicPr>
          <p:nvPr/>
        </p:nvPicPr>
        <p:blipFill>
          <a:blip r:embed="rId3" cstate="print"/>
          <a:srcRect b="34411"/>
          <a:stretch>
            <a:fillRect/>
          </a:stretch>
        </p:blipFill>
        <p:spPr>
          <a:xfrm>
            <a:off x="251520" y="188640"/>
            <a:ext cx="2195736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Научная новизна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491880" y="1527048"/>
            <a:ext cx="5313792" cy="45720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/>
              <a:t>Впервые определено, что в слизи кожи разных видов рыб находятся белки, </a:t>
            </a:r>
            <a:r>
              <a:rPr lang="ru-RU" dirty="0" smtClean="0"/>
              <a:t>имеющие </a:t>
            </a:r>
            <a:r>
              <a:rPr lang="ru-RU" dirty="0" err="1"/>
              <a:t>эпитопы</a:t>
            </a:r>
            <a:r>
              <a:rPr lang="ru-RU" dirty="0"/>
              <a:t>, гомологичные по функциям </a:t>
            </a:r>
            <a:r>
              <a:rPr lang="ru-RU" dirty="0" err="1"/>
              <a:t>тромбопластину</a:t>
            </a:r>
            <a:r>
              <a:rPr lang="ru-RU" dirty="0"/>
              <a:t> или </a:t>
            </a:r>
            <a:r>
              <a:rPr lang="ru-RU" dirty="0" err="1" smtClean="0"/>
              <a:t>протромбопластину</a:t>
            </a:r>
            <a:r>
              <a:rPr lang="ru-RU" dirty="0" smtClean="0"/>
              <a:t>, </a:t>
            </a:r>
            <a:r>
              <a:rPr lang="ru-RU" dirty="0"/>
              <a:t>обладающие </a:t>
            </a:r>
            <a:r>
              <a:rPr lang="ru-RU" dirty="0" err="1"/>
              <a:t>гемостатической</a:t>
            </a:r>
            <a:r>
              <a:rPr lang="ru-RU" dirty="0"/>
              <a:t> активностью, что делает возможным применение ее в качестве возможной основы </a:t>
            </a:r>
            <a:r>
              <a:rPr lang="ru-RU" dirty="0" err="1"/>
              <a:t>гемостатического</a:t>
            </a:r>
            <a:r>
              <a:rPr lang="ru-RU" dirty="0"/>
              <a:t> препарата для биомедицинского </a:t>
            </a:r>
            <a:r>
              <a:rPr lang="ru-RU" dirty="0" smtClean="0"/>
              <a:t>применения;</a:t>
            </a:r>
          </a:p>
          <a:p>
            <a:pPr algn="just"/>
            <a:r>
              <a:rPr lang="ru-RU" dirty="0" smtClean="0"/>
              <a:t>Были </a:t>
            </a:r>
            <a:r>
              <a:rPr lang="ru-RU" dirty="0"/>
              <a:t>подобраны методики частичной очистки </a:t>
            </a:r>
            <a:r>
              <a:rPr lang="ru-RU" dirty="0" err="1"/>
              <a:t>тромбопластина</a:t>
            </a:r>
            <a:r>
              <a:rPr lang="ru-RU" dirty="0"/>
              <a:t> и </a:t>
            </a:r>
            <a:r>
              <a:rPr lang="ru-RU" dirty="0" err="1"/>
              <a:t>протромбопластина</a:t>
            </a:r>
            <a:r>
              <a:rPr lang="ru-RU" dirty="0"/>
              <a:t> из слизи кожи рыб методами аффинной и ионообменной хроматографий с осуществлением качественной оценки с помощью непрямого ИФА и электрофореза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5"/>
            <a:ext cx="3384376" cy="447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805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gBpuofaDIl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3923674"/>
            <a:ext cx="3912434" cy="2934326"/>
          </a:xfrm>
          <a:prstGeom prst="ellipse">
            <a:avLst/>
          </a:prstGeom>
        </p:spPr>
      </p:pic>
      <p:pic>
        <p:nvPicPr>
          <p:cNvPr id="5" name="Рисунок 4" descr="hF4wZg-4BMc.jpg"/>
          <p:cNvPicPr>
            <a:picLocks noChangeAspect="1"/>
          </p:cNvPicPr>
          <p:nvPr/>
        </p:nvPicPr>
        <p:blipFill>
          <a:blip r:embed="rId3" cstate="print">
            <a:lum bright="10000" contrast="30000"/>
          </a:blip>
          <a:srcRect t="24608"/>
          <a:stretch>
            <a:fillRect/>
          </a:stretch>
        </p:blipFill>
        <p:spPr>
          <a:xfrm>
            <a:off x="55574" y="15599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64704"/>
          </a:xfrm>
        </p:spPr>
        <p:txBody>
          <a:bodyPr>
            <a:normAutofit/>
          </a:bodyPr>
          <a:lstStyle/>
          <a:p>
            <a:pPr algn="l">
              <a:tabLst>
                <a:tab pos="3232150" algn="l"/>
              </a:tabLst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Материалы 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методы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20689"/>
            <a:ext cx="8517632" cy="1152127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Объект исследования – слизь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кожи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севрюги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i="1" dirty="0" err="1">
                <a:latin typeface="Times New Roman" pitchFamily="18" charset="0"/>
                <a:cs typeface="Times New Roman" pitchFamily="18" charset="0"/>
              </a:rPr>
              <a:t>Acipenser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i="1" dirty="0" err="1">
                <a:latin typeface="Times New Roman" pitchFamily="18" charset="0"/>
                <a:cs typeface="Times New Roman" pitchFamily="18" charset="0"/>
              </a:rPr>
              <a:t>stell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atus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Pallas,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1771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белуги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i="1" dirty="0" err="1">
                <a:latin typeface="Times New Roman" pitchFamily="18" charset="0"/>
                <a:cs typeface="Times New Roman" pitchFamily="18" charset="0"/>
              </a:rPr>
              <a:t>Huso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i="1" dirty="0" err="1">
                <a:latin typeface="Times New Roman" pitchFamily="18" charset="0"/>
                <a:cs typeface="Times New Roman" pitchFamily="18" charset="0"/>
              </a:rPr>
              <a:t>huso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Linnaeus, 1758),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карпа (</a:t>
            </a:r>
            <a:r>
              <a:rPr lang="en-US" sz="1600" i="1" dirty="0" err="1">
                <a:latin typeface="Times New Roman" pitchFamily="18" charset="0"/>
                <a:cs typeface="Times New Roman" pitchFamily="18" charset="0"/>
              </a:rPr>
              <a:t>Cyprinus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i="1" dirty="0" err="1">
                <a:latin typeface="Times New Roman" pitchFamily="18" charset="0"/>
                <a:cs typeface="Times New Roman" pitchFamily="18" charset="0"/>
              </a:rPr>
              <a:t>carpio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i="1" dirty="0" err="1">
                <a:latin typeface="Times New Roman" pitchFamily="18" charset="0"/>
                <a:cs typeface="Times New Roman" pitchFamily="18" charset="0"/>
              </a:rPr>
              <a:t>carpio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Linnaeus, 1758),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африканского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клариевого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сома (</a:t>
            </a:r>
            <a:r>
              <a:rPr lang="en-US" sz="1600" i="1" dirty="0" err="1">
                <a:latin typeface="Times New Roman" pitchFamily="18" charset="0"/>
                <a:cs typeface="Times New Roman" pitchFamily="18" charset="0"/>
              </a:rPr>
              <a:t>Clarias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i="1" dirty="0" err="1">
                <a:latin typeface="Times New Roman" pitchFamily="18" charset="0"/>
                <a:cs typeface="Times New Roman" pitchFamily="18" charset="0"/>
              </a:rPr>
              <a:t>gariep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inus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Burchell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, 1822),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ООО РТФ «Диана»,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Кадуйский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р-н,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АкваБиоЦентр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Вологодской ГМХА и ООО «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Аквакультура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Ирдоматка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7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</p:txBody>
      </p:sp>
      <p:pic>
        <p:nvPicPr>
          <p:cNvPr id="11" name="Рисунок 10" descr="gBpuofaDIlY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rcRect l="22379" t="17450" r="15891" b="14424"/>
          <a:stretch>
            <a:fillRect/>
          </a:stretch>
        </p:blipFill>
        <p:spPr>
          <a:xfrm>
            <a:off x="0" y="4077072"/>
            <a:ext cx="3131840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https://pp.vk.me/c621116/v621116208/14e16/Uma_ElYcuV8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l="9969" t="14862" r="37002" b="21492"/>
          <a:stretch>
            <a:fillRect/>
          </a:stretch>
        </p:blipFill>
        <p:spPr bwMode="auto">
          <a:xfrm>
            <a:off x="6012160" y="4077072"/>
            <a:ext cx="3131840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ylpIEtD8TQk.jpg"/>
          <p:cNvPicPr>
            <a:picLocks noChangeAspect="1"/>
          </p:cNvPicPr>
          <p:nvPr/>
        </p:nvPicPr>
        <p:blipFill>
          <a:blip r:embed="rId6" cstate="print"/>
          <a:srcRect l="14720" b="1626"/>
          <a:stretch>
            <a:fillRect/>
          </a:stretch>
        </p:blipFill>
        <p:spPr>
          <a:xfrm>
            <a:off x="2987824" y="4077072"/>
            <a:ext cx="3131840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9664" y="2021150"/>
            <a:ext cx="3024336" cy="1966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531440"/>
            <a:ext cx="8229600" cy="5314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6297563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Слизь получали по методике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Шультца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 др.</a:t>
            </a:r>
          </a:p>
          <a:p>
            <a:endParaRPr lang="ru-RU" dirty="0"/>
          </a:p>
        </p:txBody>
      </p:sp>
      <p:pic>
        <p:nvPicPr>
          <p:cNvPr id="4" name="Рисунок 3" descr="ваавпва.png"/>
          <p:cNvPicPr>
            <a:picLocks noChangeAspect="1"/>
          </p:cNvPicPr>
          <p:nvPr/>
        </p:nvPicPr>
        <p:blipFill>
          <a:blip r:embed="rId2" cstate="print"/>
          <a:srcRect l="4319" t="22222" r="17940"/>
          <a:stretch>
            <a:fillRect/>
          </a:stretch>
        </p:blipFill>
        <p:spPr>
          <a:xfrm>
            <a:off x="467544" y="1268760"/>
            <a:ext cx="4104456" cy="2880320"/>
          </a:xfrm>
          <a:prstGeom prst="rect">
            <a:avLst/>
          </a:prstGeom>
        </p:spPr>
      </p:pic>
      <p:pic>
        <p:nvPicPr>
          <p:cNvPr id="5" name="Рисунок 4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4143062"/>
            <a:ext cx="4211960" cy="2714938"/>
          </a:xfrm>
          <a:prstGeom prst="rect">
            <a:avLst/>
          </a:prstGeom>
        </p:spPr>
      </p:pic>
      <p:pic>
        <p:nvPicPr>
          <p:cNvPr id="6" name="Рисунок 5" descr="Безымянный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980728"/>
            <a:ext cx="3096344" cy="337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86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260648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22122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Выделение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922122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и очистка </a:t>
            </a:r>
            <a:r>
              <a:rPr kumimoji="0" lang="ru-RU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922122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гемостатически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922122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активных компонентов слизи кожи рыб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922122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7" name="Рисунок 6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5301208"/>
            <a:ext cx="1728192" cy="11116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58" y="908720"/>
            <a:ext cx="8420100" cy="23241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3356992"/>
            <a:ext cx="69847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Определение присутствия в слизи кожи рыб белков –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тромбопластина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(фактор свертывания III, тканевой фактор, TF) и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протромбопластина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(фактор свертывания XI, F11) проводили методами иммуноферментного анализа (ИФА),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иммуногистохимии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(ИГХ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), дот-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блота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, электрофореза и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иммуноблоттинга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(вестерн-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блота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) на 20 образцах слизи от разных видов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рыб,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а также аффинной,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ионообменной хроматографии и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MALDI-TOF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масс-спектрометрию проводили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 отделе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биотехнологических и доклинических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исследований ОАО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«Всероссийский научный центр молекулярной диагностики и лечения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», г. Москва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84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355976" y="980728"/>
            <a:ext cx="2362200" cy="858416"/>
          </a:xfrm>
        </p:spPr>
        <p:txBody>
          <a:bodyPr/>
          <a:lstStyle/>
          <a:p>
            <a:pPr algn="ctr"/>
            <a:r>
              <a:rPr lang="ru-RU" sz="2400" b="1" dirty="0" smtClean="0"/>
              <a:t>Материалы и методы</a:t>
            </a:r>
            <a:endParaRPr lang="ru-RU" sz="2400" b="1" dirty="0"/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5301208"/>
            <a:ext cx="1728192" cy="1111648"/>
          </a:xfrm>
          <a:prstGeom prst="rect">
            <a:avLst/>
          </a:prstGeom>
        </p:spPr>
      </p:pic>
      <p:sp>
        <p:nvSpPr>
          <p:cNvPr id="13" name="Заголовок 4"/>
          <p:cNvSpPr txBox="1">
            <a:spLocks/>
          </p:cNvSpPr>
          <p:nvPr/>
        </p:nvSpPr>
        <p:spPr>
          <a:xfrm>
            <a:off x="3131840" y="476672"/>
            <a:ext cx="5704312" cy="576064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692696"/>
            <a:ext cx="47525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Влияние слизи на </a:t>
            </a:r>
            <a:endParaRPr lang="ru-RU" sz="20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цельную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кровь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овец, коров и собак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2) показатели </a:t>
            </a:r>
            <a:r>
              <a:rPr lang="ru-RU" dirty="0"/>
              <a:t>плазменного </a:t>
            </a:r>
            <a:r>
              <a:rPr lang="ru-RU" dirty="0" smtClean="0"/>
              <a:t>гемостаза</a:t>
            </a:r>
          </a:p>
          <a:p>
            <a:r>
              <a:rPr lang="ru-RU" dirty="0" smtClean="0"/>
              <a:t>3) функциональную  </a:t>
            </a:r>
            <a:r>
              <a:rPr lang="ru-RU" dirty="0"/>
              <a:t>активность тромбоцитов IN VITRO</a:t>
            </a:r>
          </a:p>
          <a:p>
            <a:endParaRPr lang="ru-RU" dirty="0"/>
          </a:p>
        </p:txBody>
      </p:sp>
      <p:pic>
        <p:nvPicPr>
          <p:cNvPr id="15" name="Picture 6" descr="https://pp.userapi.com/c841424/v841424779/7bc05/pMWLFJL4Nv8.jpg"/>
          <p:cNvPicPr>
            <a:picLocks noChangeAspect="1" noChangeArrowheads="1"/>
          </p:cNvPicPr>
          <p:nvPr/>
        </p:nvPicPr>
        <p:blipFill>
          <a:blip r:embed="rId3" cstate="print">
            <a:lum bright="14000" contrast="18000"/>
          </a:blip>
          <a:srcRect t="18919" r="5561" b="27027"/>
          <a:stretch>
            <a:fillRect/>
          </a:stretch>
        </p:blipFill>
        <p:spPr bwMode="auto">
          <a:xfrm>
            <a:off x="4427984" y="3140968"/>
            <a:ext cx="2664296" cy="2016224"/>
          </a:xfrm>
          <a:prstGeom prst="rect">
            <a:avLst/>
          </a:prstGeom>
          <a:noFill/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851920" y="188640"/>
            <a:ext cx="4104456" cy="28803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Материалы и методы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051" y="332656"/>
            <a:ext cx="2737765" cy="2267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3" y="4673050"/>
            <a:ext cx="2701030" cy="17525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107" y="2666708"/>
            <a:ext cx="2648808" cy="191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Другая 2">
      <a:dk1>
        <a:sysClr val="windowText" lastClr="000000"/>
      </a:dk1>
      <a:lt1>
        <a:sysClr val="window" lastClr="FFFFFF"/>
      </a:lt1>
      <a:dk2>
        <a:srgbClr val="571515"/>
      </a:dk2>
      <a:lt2>
        <a:srgbClr val="E7DEC9"/>
      </a:lt2>
      <a:accent1>
        <a:srgbClr val="922122"/>
      </a:accent1>
      <a:accent2>
        <a:srgbClr val="FEB80A"/>
      </a:accent2>
      <a:accent3>
        <a:srgbClr val="922122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3130</TotalTime>
  <Words>1218</Words>
  <Application>Microsoft Office PowerPoint</Application>
  <PresentationFormat>Экран (4:3)</PresentationFormat>
  <Paragraphs>89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Официальная</vt:lpstr>
      <vt:lpstr>Тема Office</vt:lpstr>
      <vt:lpstr>1_Тема Office</vt:lpstr>
      <vt:lpstr> Выделение и изучение активных компонентов слизи кожи рыб как основы гемостатического препарата</vt:lpstr>
      <vt:lpstr>Презентация PowerPoint</vt:lpstr>
      <vt:lpstr>Презентация PowerPoint</vt:lpstr>
      <vt:lpstr>  Цель и задачи работы</vt:lpstr>
      <vt:lpstr>Научная новизна </vt:lpstr>
      <vt:lpstr>Материалы и методы </vt:lpstr>
      <vt:lpstr>Презентация PowerPoint</vt:lpstr>
      <vt:lpstr>Презентация PowerPoint</vt:lpstr>
      <vt:lpstr>Материалы и методы</vt:lpstr>
      <vt:lpstr>Результаты Определение присутствия в слизи кожи рыб белков –  тромбопластина (TF) и протромбопластина (F11) методом дот-блота, электрофореза, иммуноблотттинга (вестерн-блот) </vt:lpstr>
      <vt:lpstr>Результаты  очистки и выделении фракции белков – тромбопластина (фактор свертывания III, тканевой фактор, TF) и протромбопластина (фактор свертывания XI, F11) из слизи кожи рыб с помощью аффинной и ионообменной хроматографии, а также масс-спектрометрии</vt:lpstr>
      <vt:lpstr>Результаты  </vt:lpstr>
      <vt:lpstr>Результаты  </vt:lpstr>
      <vt:lpstr>Результаты  </vt:lpstr>
      <vt:lpstr>Выводы</vt:lpstr>
      <vt:lpstr>Заключение</vt:lpstr>
      <vt:lpstr>Список статей, опубликованных по теме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стресс-факторов на коагулограмму рыб</dc:title>
  <dc:creator>Администратор</dc:creator>
  <cp:lastModifiedBy>админ</cp:lastModifiedBy>
  <cp:revision>158</cp:revision>
  <dcterms:created xsi:type="dcterms:W3CDTF">2017-04-18T13:15:49Z</dcterms:created>
  <dcterms:modified xsi:type="dcterms:W3CDTF">2020-02-28T10:35:48Z</dcterms:modified>
</cp:coreProperties>
</file>