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74" r:id="rId4"/>
    <p:sldId id="271" r:id="rId5"/>
    <p:sldId id="276" r:id="rId6"/>
    <p:sldId id="277" r:id="rId7"/>
    <p:sldId id="278" r:id="rId8"/>
    <p:sldId id="27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13" autoAdjust="0"/>
    <p:restoredTop sz="90000" autoAdjust="0"/>
  </p:normalViewPr>
  <p:slideViewPr>
    <p:cSldViewPr>
      <p:cViewPr varScale="1">
        <p:scale>
          <a:sx n="73" d="100"/>
          <a:sy n="73" d="100"/>
        </p:scale>
        <p:origin x="11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melnicabiz.ru/ideas_new2/652_business_proizvodstvo-suhoy-syvorotochnykh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79512" y="-82692"/>
            <a:ext cx="8572426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ФГБОУ ВО ФГБОУ ВО Вологодская ГМХА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 БПОУ ВО "Вологодский аграрно-экономический колледж"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Емельяновские чтения  28.02.2020 г.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Доклад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 секции 3: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«Перспективы кормления животных и развитие биотехнологий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Проблемы экологии»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814817" y="3425227"/>
            <a:ext cx="7437934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ФУНКЦИОНАЛЬНЫЙ КОРМОВОЙ ПРОДУКТ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СЕЛЬСКОХОЗЯЙСТВЕННЫХ ЖИВОТНЫХ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ОСНОВЕ МОЛОЧНОЙ СЫВОРОТКИ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0800000" flipV="1">
            <a:off x="1652157" y="5209817"/>
            <a:ext cx="62879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Полянская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Ирина Сергеевна, к.т.н., доцент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Тераевич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Алла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Сергеевна,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Неронова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Елена Юрьевна, к.т.н., доцент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007" y="2060848"/>
            <a:ext cx="7325236" cy="1733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43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0036" y="2780928"/>
            <a:ext cx="3744416" cy="21943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548680"/>
            <a:ext cx="8568952" cy="2075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Объем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мировой торговли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сухой молочной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сывороткой составляет 3,4 млн т на сумму $3,3 млрд.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Ведущие экспортёры: США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(514 тыс. т), Германия (435 тыс. т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Италия (408 тыс. т),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Германия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(658 тыс. т), Нидерланды (604 тыс. т) и Китай (527 тыс. т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Россия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производит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130 тыс. т, что составляет примерно 80% от общего объёма потребления.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501713"/>
            <a:ext cx="8964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Окупаемость возможна на значительных объемах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необходимо иметь крупные мощности по производству сыров и творожных продуктов для получения большого количества сыворотки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 </a:t>
            </a: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Аналитик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Агроинвестор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консалтинговой компании «НЭО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Центр», 2019 г.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21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422" y="-1"/>
            <a:ext cx="8277155" cy="56612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95635" y="5661248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ООО «</a:t>
            </a:r>
            <a:r>
              <a:rPr lang="ru-RU" dirty="0" err="1"/>
              <a:t>Праймилк</a:t>
            </a:r>
            <a:r>
              <a:rPr lang="ru-RU" dirty="0"/>
              <a:t>» </a:t>
            </a:r>
            <a:r>
              <a:rPr lang="ru-RU" dirty="0" err="1"/>
              <a:t>Щучино</a:t>
            </a:r>
            <a:r>
              <a:rPr lang="ru-RU" dirty="0"/>
              <a:t>, </a:t>
            </a:r>
            <a:r>
              <a:rPr lang="ru-RU" dirty="0" smtClean="0"/>
              <a:t>Белоруссия; «</a:t>
            </a:r>
            <a:r>
              <a:rPr lang="ru-RU" dirty="0" err="1"/>
              <a:t>Агросила</a:t>
            </a:r>
            <a:r>
              <a:rPr lang="ru-RU" dirty="0" smtClean="0"/>
              <a:t>», </a:t>
            </a:r>
            <a:r>
              <a:rPr lang="ru-RU" dirty="0" err="1" smtClean="0"/>
              <a:t>Тватарстан</a:t>
            </a:r>
            <a:endParaRPr lang="ru-RU" dirty="0" smtClean="0"/>
          </a:p>
          <a:p>
            <a:r>
              <a:rPr lang="ru-RU" dirty="0" smtClean="0"/>
              <a:t>«Сырный дом» , Белгород; «</a:t>
            </a:r>
            <a:r>
              <a:rPr lang="ru-RU" dirty="0"/>
              <a:t>Вимм-Билль-Данн</a:t>
            </a:r>
            <a:r>
              <a:rPr lang="ru-RU" dirty="0" smtClean="0"/>
              <a:t>», Алтайский край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375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8562975" cy="50387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59632" y="5733256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Проект </a:t>
            </a:r>
            <a:r>
              <a:rPr lang="ru-RU" dirty="0"/>
              <a:t>по переработке сыворотки стоимостью 1 млрд руб. </a:t>
            </a:r>
            <a:r>
              <a:rPr lang="ru-RU" dirty="0" smtClean="0"/>
              <a:t>запущен молочным комбинатом </a:t>
            </a:r>
            <a:r>
              <a:rPr lang="ru-RU" dirty="0"/>
              <a:t>«Воронежский» («</a:t>
            </a:r>
            <a:r>
              <a:rPr lang="ru-RU" dirty="0" err="1"/>
              <a:t>Молвест</a:t>
            </a:r>
            <a:r>
              <a:rPr lang="ru-RU" dirty="0"/>
              <a:t>»).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628800"/>
            <a:ext cx="882047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Потребуется </a:t>
            </a:r>
            <a:r>
              <a:rPr lang="ru-RU" dirty="0"/>
              <a:t>арендовать довольно большое помещение, около 500 </a:t>
            </a:r>
            <a:r>
              <a:rPr lang="ru-RU" dirty="0" err="1"/>
              <a:t>кв</a:t>
            </a:r>
            <a:r>
              <a:rPr lang="ru-RU" dirty="0"/>
              <a:t>/м минимум, а для удешевления данного решения, аренда должна производится в области или не большом городке например, тогда в год она будет вам обходится около 100-200 тысяч рублей, естественно для большого помещения.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Необходимы: распылительная </a:t>
            </a:r>
            <a:r>
              <a:rPr lang="ru-RU" dirty="0"/>
              <a:t>установка для сушки молочных продуктов, вибрационный сепаратор, </a:t>
            </a:r>
            <a:r>
              <a:rPr lang="ru-RU" dirty="0" err="1"/>
              <a:t>вкуум</a:t>
            </a:r>
            <a:r>
              <a:rPr lang="ru-RU" dirty="0"/>
              <a:t>-выпарная установка и установка переработки сыворотки </a:t>
            </a:r>
            <a:r>
              <a:rPr lang="ru-RU" dirty="0" err="1" smtClean="0"/>
              <a:t>нанофильтрацией</a:t>
            </a:r>
            <a:r>
              <a:rPr lang="ru-RU" dirty="0" smtClean="0"/>
              <a:t>, а </a:t>
            </a:r>
            <a:r>
              <a:rPr lang="ru-RU" dirty="0"/>
              <a:t>также </a:t>
            </a:r>
            <a:r>
              <a:rPr lang="ru-RU" dirty="0" smtClean="0"/>
              <a:t>фасовочный аппарат.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Самая </a:t>
            </a:r>
            <a:r>
              <a:rPr lang="ru-RU" dirty="0"/>
              <a:t>дорогостоящая часть производства - это новая распылительная установка для сушки молочных продуктов - </a:t>
            </a:r>
            <a:r>
              <a:rPr lang="ru-RU" dirty="0" smtClean="0"/>
              <a:t>примерно </a:t>
            </a:r>
            <a:r>
              <a:rPr lang="ru-RU" dirty="0"/>
              <a:t>в 1 млн евро(60 млн рублей), а б/у можно найти и за 300 тысяч евро. Отечественная </a:t>
            </a:r>
            <a:r>
              <a:rPr lang="ru-RU" dirty="0" err="1"/>
              <a:t>вкуум</a:t>
            </a:r>
            <a:r>
              <a:rPr lang="ru-RU" dirty="0"/>
              <a:t>-выпарная установка - </a:t>
            </a:r>
            <a:r>
              <a:rPr lang="ru-RU" dirty="0" smtClean="0"/>
              <a:t> </a:t>
            </a:r>
            <a:r>
              <a:rPr lang="ru-RU" dirty="0"/>
              <a:t>3 млн рублей. Вибрационные сепаратор для сыворотки </a:t>
            </a:r>
            <a:r>
              <a:rPr lang="ru-RU" dirty="0" smtClean="0"/>
              <a:t>-  </a:t>
            </a:r>
            <a:r>
              <a:rPr lang="ru-RU" dirty="0"/>
              <a:t>1 млн рублей, аппаратура для расфасовки товара </a:t>
            </a:r>
            <a:r>
              <a:rPr lang="ru-RU" dirty="0" smtClean="0"/>
              <a:t>-около </a:t>
            </a:r>
            <a:r>
              <a:rPr lang="ru-RU" dirty="0"/>
              <a:t>500 тысяч рублей , а установка для переработки сыворотки </a:t>
            </a:r>
            <a:r>
              <a:rPr lang="ru-RU" dirty="0" smtClean="0"/>
              <a:t>- 1 </a:t>
            </a:r>
            <a:r>
              <a:rPr lang="ru-RU" dirty="0"/>
              <a:t>млн рублей.</a:t>
            </a:r>
            <a:br>
              <a:rPr lang="ru-RU" dirty="0"/>
            </a:br>
            <a:r>
              <a:rPr lang="ru-RU" b="1" dirty="0" smtClean="0"/>
              <a:t>Итого</a:t>
            </a:r>
            <a:r>
              <a:rPr lang="ru-RU" b="1" dirty="0"/>
              <a:t>: необходимый бюджет для производства должен составлять около 70 млн рублей.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404664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 СТОИМОСТИ СОЗДАНИЯ НОВОГО ПРОИЗВОДСТВА ПО ПЕРЕРАБОТКИ СЫВОРОТКИ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6223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764704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ПОЛУЧЕНИЕ ФУНКЦИОНАЛЬНОГО КОРМОВОГО ПРОДУКТА ИЗ СЫВОРОТКИ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238" y="2492896"/>
            <a:ext cx="8528234" cy="2632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221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764704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«УЗКИЕ МЕСТА» ПРОЕКТОВ ПО ПОЛУЧЕНИЮ ФКП (симбиотического продукта )</a:t>
            </a:r>
          </a:p>
          <a:p>
            <a:pPr algn="ctr"/>
            <a:r>
              <a:rPr lang="ru-RU" b="1" dirty="0" smtClean="0"/>
              <a:t>ИЗ МОЛОЧНОЙ СЫВОРОТКИ 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844824"/>
            <a:ext cx="72728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Мутация штаммов пробиотиков</a:t>
            </a:r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r>
              <a:rPr lang="ru-RU" dirty="0" smtClean="0"/>
              <a:t>Бактериофаг</a:t>
            </a:r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r>
              <a:rPr lang="ru-RU" dirty="0" smtClean="0"/>
              <a:t>Необходимость систематических исследований:</a:t>
            </a:r>
          </a:p>
          <a:p>
            <a:r>
              <a:rPr lang="ru-RU" dirty="0" smtClean="0"/>
              <a:t> пробиотических свойств, селекции пробиотиков, </a:t>
            </a:r>
            <a:r>
              <a:rPr lang="ru-RU" dirty="0" err="1" smtClean="0"/>
              <a:t>фагоустойчивости</a:t>
            </a:r>
            <a:r>
              <a:rPr lang="ru-RU" dirty="0" smtClean="0"/>
              <a:t>,</a:t>
            </a:r>
          </a:p>
          <a:p>
            <a:r>
              <a:rPr lang="ru-RU" dirty="0"/>
              <a:t>т</a:t>
            </a:r>
            <a:r>
              <a:rPr lang="ru-RU" dirty="0" smtClean="0"/>
              <a:t>.е. научно-производственной лаборатории</a:t>
            </a:r>
          </a:p>
          <a:p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400" y="4431932"/>
            <a:ext cx="4291208" cy="1878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063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5661248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Спасибо за внимание!</a:t>
            </a:r>
            <a:endParaRPr lang="ru-RU" sz="2000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836712"/>
            <a:ext cx="741682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Литература:</a:t>
            </a:r>
          </a:p>
          <a:p>
            <a:pPr marL="342900" indent="-342900">
              <a:buAutoNum type="arabicPeriod"/>
            </a:pPr>
            <a:r>
              <a:rPr lang="ru-RU" dirty="0" err="1" smtClean="0"/>
              <a:t>Топалов</a:t>
            </a:r>
            <a:r>
              <a:rPr lang="ru-RU" dirty="0" smtClean="0"/>
              <a:t> В</a:t>
            </a:r>
            <a:r>
              <a:rPr lang="ru-RU" dirty="0"/>
              <a:t>. </a:t>
            </a:r>
            <a:r>
              <a:rPr lang="ru-RU" dirty="0" smtClean="0"/>
              <a:t>Эффективные </a:t>
            </a:r>
            <a:r>
              <a:rPr lang="ru-RU" dirty="0"/>
              <a:t>технологии производства сухих молочных продуктов в современных условиях </a:t>
            </a:r>
            <a:r>
              <a:rPr lang="ru-RU" dirty="0" smtClean="0"/>
              <a:t>России. Презентация. - 2019 г.</a:t>
            </a:r>
          </a:p>
          <a:p>
            <a:pPr marL="342900" indent="-342900">
              <a:buAutoNum type="arabicPeriod"/>
            </a:pPr>
            <a:r>
              <a:rPr lang="ru-RU" dirty="0"/>
              <a:t>Как открыть бизнес: производство сухой сыворотки из молока</a:t>
            </a:r>
            <a:r>
              <a:rPr lang="ru-RU" dirty="0" smtClean="0"/>
              <a:t>? Мельница бизнес идей.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melnicabiz.ru/ideas_new2/652_business_proizvodstvo-suhoy-syvorotochnykh.html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Тераевич </a:t>
            </a:r>
            <a:r>
              <a:rPr lang="ru-RU" dirty="0"/>
              <a:t>А.С., Полянская И.С., Корюкина М.В. и др. Эффективные </a:t>
            </a:r>
            <a:r>
              <a:rPr lang="ru-RU" dirty="0" err="1"/>
              <a:t>пробиотики</a:t>
            </a:r>
            <a:r>
              <a:rPr lang="ru-RU" dirty="0"/>
              <a:t> в животноводстве. Подбор, получение и применение // </a:t>
            </a:r>
            <a:r>
              <a:rPr lang="ru-RU" dirty="0" err="1"/>
              <a:t>Saarbrucken</a:t>
            </a:r>
            <a:r>
              <a:rPr lang="ru-RU" dirty="0"/>
              <a:t>, 2016. – 128 С</a:t>
            </a:r>
            <a:r>
              <a:rPr lang="ru-RU" dirty="0" smtClean="0"/>
              <a:t>.</a:t>
            </a:r>
          </a:p>
          <a:p>
            <a:pPr marL="342900" indent="-342900">
              <a:buAutoNum type="arabicPeriod"/>
            </a:pPr>
            <a:r>
              <a:rPr lang="ru-RU" dirty="0" smtClean="0"/>
              <a:t>Полянская И.С. Бактериофаги</a:t>
            </a:r>
            <a:r>
              <a:rPr lang="ru-RU" dirty="0"/>
              <a:t>. </a:t>
            </a:r>
            <a:r>
              <a:rPr lang="ru-RU" dirty="0" smtClean="0"/>
              <a:t>Способы </a:t>
            </a:r>
            <a:r>
              <a:rPr lang="ru-RU" dirty="0"/>
              <a:t>предотвращения поражения заквасочной микрофлоры бактериофагами</a:t>
            </a:r>
            <a:r>
              <a:rPr lang="ru-RU" dirty="0" smtClean="0"/>
              <a:t>. Ротация </a:t>
            </a:r>
            <a:r>
              <a:rPr lang="ru-RU" dirty="0"/>
              <a:t>заквасок. </a:t>
            </a:r>
            <a:r>
              <a:rPr lang="ru-RU" dirty="0" smtClean="0"/>
              <a:t>Курсы </a:t>
            </a:r>
            <a:r>
              <a:rPr lang="ru-RU" dirty="0"/>
              <a:t>повышения квалификации </a:t>
            </a:r>
            <a:r>
              <a:rPr lang="ru-RU" dirty="0" smtClean="0"/>
              <a:t>микробиологов. </a:t>
            </a:r>
            <a:r>
              <a:rPr lang="ru-RU" dirty="0"/>
              <a:t>- 05.12.18 г.</a:t>
            </a: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408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125504</dc:creator>
  <cp:lastModifiedBy>Пользователь Windows</cp:lastModifiedBy>
  <cp:revision>35</cp:revision>
  <dcterms:created xsi:type="dcterms:W3CDTF">2019-11-19T13:04:45Z</dcterms:created>
  <dcterms:modified xsi:type="dcterms:W3CDTF">2020-02-28T04:50:15Z</dcterms:modified>
</cp:coreProperties>
</file>