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42" r:id="rId2"/>
    <p:sldId id="424" r:id="rId3"/>
    <p:sldId id="425" r:id="rId4"/>
    <p:sldId id="428" r:id="rId5"/>
    <p:sldId id="391" r:id="rId6"/>
    <p:sldId id="431" r:id="rId7"/>
    <p:sldId id="426" r:id="rId8"/>
    <p:sldId id="429" r:id="rId9"/>
    <p:sldId id="430" r:id="rId10"/>
    <p:sldId id="419" r:id="rId11"/>
    <p:sldId id="423" r:id="rId12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CC33"/>
    <a:srgbClr val="FF00FF"/>
    <a:srgbClr val="663300"/>
    <a:srgbClr val="FF6600"/>
    <a:srgbClr val="00FFFF"/>
    <a:srgbClr val="527937"/>
    <a:srgbClr val="FFFF99"/>
    <a:srgbClr val="FFFF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4" autoAdjust="0"/>
    <p:restoredTop sz="89594" autoAdjust="0"/>
  </p:normalViewPr>
  <p:slideViewPr>
    <p:cSldViewPr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9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Производство молока в сельскохозяйственных организациях РФ</a:t>
            </a:r>
            <a:endParaRPr lang="ru-RU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2904454110986718"/>
          <c:y val="0.14973318936784802"/>
          <c:w val="0.7388269174686497"/>
          <c:h val="0.54085455652208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валовое производство молока</c:v>
                </c:pt>
              </c:strCache>
            </c:strRef>
          </c:tx>
          <c:spPr>
            <a:solidFill>
              <a:schemeClr val="accent1">
                <a:lumMod val="90000"/>
              </a:schemeClr>
            </a:solidFill>
          </c:spPr>
          <c:invertIfNegative val="0"/>
          <c:dLbls>
            <c:spPr>
              <a:solidFill>
                <a:schemeClr val="bg1"/>
              </a:solidFill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14047</c:v>
                </c:pt>
                <c:pt idx="1">
                  <c:v>14365</c:v>
                </c:pt>
                <c:pt idx="2">
                  <c:v>14718</c:v>
                </c:pt>
                <c:pt idx="3">
                  <c:v>15061</c:v>
                </c:pt>
                <c:pt idx="4">
                  <c:v>15674</c:v>
                </c:pt>
                <c:pt idx="5">
                  <c:v>16245</c:v>
                </c:pt>
                <c:pt idx="6">
                  <c:v>16961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269888"/>
        <c:axId val="126411136"/>
      </c:barChart>
      <c:lineChart>
        <c:grouping val="standar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надой молока на 1 корову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6962179890743387E-2"/>
                  <c:y val="-4.2727560694314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</c:spPr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0</c:formatCode>
                <c:ptCount val="7"/>
                <c:pt idx="0">
                  <c:v>4519</c:v>
                </c:pt>
                <c:pt idx="1">
                  <c:v>4841</c:v>
                </c:pt>
                <c:pt idx="2">
                  <c:v>5240</c:v>
                </c:pt>
                <c:pt idx="3">
                  <c:v>5370</c:v>
                </c:pt>
                <c:pt idx="4">
                  <c:v>5660</c:v>
                </c:pt>
                <c:pt idx="5">
                  <c:v>5945</c:v>
                </c:pt>
                <c:pt idx="6">
                  <c:v>6250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601664"/>
        <c:axId val="126413824"/>
      </c:lineChart>
      <c:catAx>
        <c:axId val="105269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411136"/>
        <c:crosses val="autoZero"/>
        <c:auto val="1"/>
        <c:lblAlgn val="ctr"/>
        <c:lblOffset val="100"/>
        <c:noMultiLvlLbl val="0"/>
      </c:catAx>
      <c:valAx>
        <c:axId val="126411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/>
                  <a:t>тыс. тонн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269888"/>
        <c:crosses val="autoZero"/>
        <c:crossBetween val="between"/>
      </c:valAx>
      <c:valAx>
        <c:axId val="12641382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u-RU" dirty="0" smtClean="0"/>
                  <a:t>кг</a:t>
                </a:r>
                <a:endParaRPr lang="ru-RU" dirty="0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81601664"/>
        <c:crosses val="max"/>
        <c:crossBetween val="between"/>
      </c:valAx>
      <c:catAx>
        <c:axId val="81601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6413824"/>
        <c:crosses val="autoZero"/>
        <c:auto val="1"/>
        <c:lblAlgn val="ctr"/>
        <c:lblOffset val="100"/>
        <c:noMultiLvlLbl val="0"/>
      </c:catAx>
    </c:plotArea>
    <c:legend>
      <c:legendPos val="b"/>
      <c:layout>
        <c:manualLayout>
          <c:xMode val="edge"/>
          <c:yMode val="edge"/>
          <c:x val="2.509122917966379E-2"/>
          <c:y val="0.78644404093989562"/>
          <c:w val="0.94784720026359848"/>
          <c:h val="0.11512262526385957"/>
        </c:manualLayout>
      </c:layout>
      <c:overlay val="0"/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>
              <a:defRPr sz="1600"/>
            </a:pPr>
            <a:r>
              <a:rPr lang="ru-RU" sz="1600" dirty="0" smtClean="0">
                <a:effectLst/>
              </a:rPr>
              <a:t>Эффективность бюджетной поддержки сельскохозяйственных</a:t>
            </a:r>
          </a:p>
          <a:p>
            <a:pPr algn="ctr">
              <a:defRPr sz="1600"/>
            </a:pPr>
            <a:r>
              <a:rPr lang="ru-RU" sz="1600" dirty="0" smtClean="0">
                <a:effectLst/>
              </a:rPr>
              <a:t>предприятий</a:t>
            </a:r>
            <a:r>
              <a:rPr lang="ru-RU" sz="1600" dirty="0" smtClean="0"/>
              <a:t> </a:t>
            </a:r>
            <a:endParaRPr lang="ru-RU" sz="1600" dirty="0"/>
          </a:p>
        </c:rich>
      </c:tx>
      <c:layout>
        <c:manualLayout>
          <c:xMode val="edge"/>
          <c:yMode val="edge"/>
          <c:x val="0.16782880800359251"/>
          <c:y val="8.7474316391409894E-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891997061017497"/>
          <c:y val="0.24053920573320717"/>
          <c:w val="0.86394847351228021"/>
          <c:h val="0.518206150785289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Россия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0.00</c:formatCode>
                <c:ptCount val="3"/>
                <c:pt idx="0">
                  <c:v>1.59</c:v>
                </c:pt>
                <c:pt idx="1">
                  <c:v>-0.02</c:v>
                </c:pt>
                <c:pt idx="2">
                  <c:v>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ЦФО</c:v>
                </c:pt>
              </c:strCache>
            </c:strRef>
          </c:tx>
          <c:spPr>
            <a:solidFill>
              <a:srgbClr val="33CC33"/>
            </a:solidFill>
            <a:ln>
              <a:solidFill>
                <a:srgbClr val="FF0000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Лист1!$C$2:$C$4</c:f>
              <c:numCache>
                <c:formatCode>0.00</c:formatCode>
                <c:ptCount val="3"/>
                <c:pt idx="0">
                  <c:v>0.65</c:v>
                </c:pt>
                <c:pt idx="1">
                  <c:v>-0.08</c:v>
                </c:pt>
                <c:pt idx="2">
                  <c:v>2.73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СЗФО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Лист1!$D$2:$D$4</c:f>
              <c:numCache>
                <c:formatCode>0.00</c:formatCode>
                <c:ptCount val="3"/>
                <c:pt idx="0">
                  <c:v>0.02</c:v>
                </c:pt>
                <c:pt idx="1">
                  <c:v>-0.14000000000000001</c:v>
                </c:pt>
                <c:pt idx="2">
                  <c:v>2.31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Ярославская обл.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Лист1!$E$2:$E$4</c:f>
              <c:numCache>
                <c:formatCode>0.00</c:formatCode>
                <c:ptCount val="3"/>
                <c:pt idx="0">
                  <c:v>0.03</c:v>
                </c:pt>
                <c:pt idx="1">
                  <c:v>-0.15</c:v>
                </c:pt>
                <c:pt idx="2">
                  <c:v>2.5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Вологодская обл.</c:v>
                </c:pt>
              </c:strCache>
            </c:strRef>
          </c:tx>
          <c:spPr>
            <a:solidFill>
              <a:srgbClr val="000000">
                <a:lumMod val="65000"/>
                <a:lumOff val="35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Лист1!$F$2:$F$4</c:f>
              <c:numCache>
                <c:formatCode>0.00</c:formatCode>
                <c:ptCount val="3"/>
                <c:pt idx="0">
                  <c:v>1.38</c:v>
                </c:pt>
                <c:pt idx="1">
                  <c:v>-2.27</c:v>
                </c:pt>
                <c:pt idx="2">
                  <c:v>2.41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1644160"/>
        <c:axId val="121646080"/>
      </c:barChart>
      <c:catAx>
        <c:axId val="121644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crossAx val="121646080"/>
        <c:crosses val="autoZero"/>
        <c:auto val="1"/>
        <c:lblAlgn val="ctr"/>
        <c:lblOffset val="100"/>
        <c:noMultiLvlLbl val="0"/>
      </c:catAx>
      <c:valAx>
        <c:axId val="121646080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16441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6248894847351227E-2"/>
          <c:y val="0.83927232861738221"/>
          <c:w val="0.96556556741127741"/>
          <c:h val="5.2523378628428256E-2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600"/>
      </a:pPr>
      <a:endParaRPr lang="ru-RU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B9506B-6FB0-41AD-BC47-475C76643D9F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1968CF-BAD0-4473-BAC1-C910195913CA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финансовые возможности предприятия</a:t>
          </a:r>
          <a:endParaRPr lang="ru-RU" sz="2000" dirty="0"/>
        </a:p>
      </dgm:t>
    </dgm:pt>
    <dgm:pt modelId="{F5DDC81E-B21F-4193-92E2-6A6684DBDF16}" type="parTrans" cxnId="{C7B4BA4B-38EB-473B-B0EB-65BCD1AEEB79}">
      <dgm:prSet/>
      <dgm:spPr/>
      <dgm:t>
        <a:bodyPr/>
        <a:lstStyle/>
        <a:p>
          <a:endParaRPr lang="ru-RU" sz="2000"/>
        </a:p>
      </dgm:t>
    </dgm:pt>
    <dgm:pt modelId="{D0F71E6C-888F-4C0F-A8CF-339D9AAB5F5A}" type="sibTrans" cxnId="{C7B4BA4B-38EB-473B-B0EB-65BCD1AEEB79}">
      <dgm:prSet/>
      <dgm:spPr/>
      <dgm:t>
        <a:bodyPr/>
        <a:lstStyle/>
        <a:p>
          <a:endParaRPr lang="ru-RU" sz="2000"/>
        </a:p>
      </dgm:t>
    </dgm:pt>
    <dgm:pt modelId="{1013EE2D-07F4-43D7-903D-03534DD6534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состояние и технологическое оснащение имеющихся помещений</a:t>
          </a:r>
          <a:endParaRPr lang="ru-RU" sz="2000" dirty="0"/>
        </a:p>
      </dgm:t>
    </dgm:pt>
    <dgm:pt modelId="{7A50D062-A3EA-4095-971B-48161B3C6BAF}" type="parTrans" cxnId="{8900C6E0-0B82-4D97-8989-EB6E949CCA91}">
      <dgm:prSet/>
      <dgm:spPr/>
      <dgm:t>
        <a:bodyPr/>
        <a:lstStyle/>
        <a:p>
          <a:endParaRPr lang="ru-RU" sz="2000"/>
        </a:p>
      </dgm:t>
    </dgm:pt>
    <dgm:pt modelId="{A7F7920A-6AE0-4B51-A350-030F40F1F5FD}" type="sibTrans" cxnId="{8900C6E0-0B82-4D97-8989-EB6E949CCA91}">
      <dgm:prSet/>
      <dgm:spPr/>
      <dgm:t>
        <a:bodyPr/>
        <a:lstStyle/>
        <a:p>
          <a:endParaRPr lang="ru-RU" sz="2000"/>
        </a:p>
      </dgm:t>
    </dgm:pt>
    <dgm:pt modelId="{8CF1893E-C00F-4B56-9FF4-6DCA253892A5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возможность привлечения заемных средств и средств государственной поддержки</a:t>
          </a:r>
          <a:endParaRPr lang="ru-RU" sz="2000" dirty="0"/>
        </a:p>
      </dgm:t>
    </dgm:pt>
    <dgm:pt modelId="{FAEAF535-E0A8-4F04-9D7A-8D2FEC859655}" type="parTrans" cxnId="{C8D124A1-06D8-4696-AE09-03FA5B8D3134}">
      <dgm:prSet/>
      <dgm:spPr/>
      <dgm:t>
        <a:bodyPr/>
        <a:lstStyle/>
        <a:p>
          <a:endParaRPr lang="ru-RU" sz="2000"/>
        </a:p>
      </dgm:t>
    </dgm:pt>
    <dgm:pt modelId="{5D55AAAA-5045-4040-AA80-928596D0C267}" type="sibTrans" cxnId="{C8D124A1-06D8-4696-AE09-03FA5B8D3134}">
      <dgm:prSet/>
      <dgm:spPr/>
      <dgm:t>
        <a:bodyPr/>
        <a:lstStyle/>
        <a:p>
          <a:endParaRPr lang="ru-RU" sz="2000"/>
        </a:p>
      </dgm:t>
    </dgm:pt>
    <dgm:pt modelId="{0068CB1A-4DB0-4D30-9BD3-B3E47FD80B6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кадровое обеспечение </a:t>
          </a:r>
          <a:endParaRPr lang="ru-RU" sz="2000" dirty="0"/>
        </a:p>
      </dgm:t>
    </dgm:pt>
    <dgm:pt modelId="{36D4C8FC-E650-4B81-847A-4993C0616CD0}" type="parTrans" cxnId="{367E9B0B-090F-4CA2-9764-9A94BA02F482}">
      <dgm:prSet/>
      <dgm:spPr/>
      <dgm:t>
        <a:bodyPr/>
        <a:lstStyle/>
        <a:p>
          <a:endParaRPr lang="ru-RU" sz="2000"/>
        </a:p>
      </dgm:t>
    </dgm:pt>
    <dgm:pt modelId="{00180A97-07D9-4AA2-A3CA-6616B1CFAFB9}" type="sibTrans" cxnId="{367E9B0B-090F-4CA2-9764-9A94BA02F482}">
      <dgm:prSet/>
      <dgm:spPr/>
      <dgm:t>
        <a:bodyPr/>
        <a:lstStyle/>
        <a:p>
          <a:endParaRPr lang="ru-RU" sz="2000"/>
        </a:p>
      </dgm:t>
    </dgm:pt>
    <dgm:pt modelId="{A2A51A8A-B329-4845-B867-07C881D0F013}" type="pres">
      <dgm:prSet presAssocID="{EAB9506B-6FB0-41AD-BC47-475C76643D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FCE5FA-1D8F-4B95-B7DC-885054AFD171}" type="pres">
      <dgm:prSet presAssocID="{171968CF-BAD0-4473-BAC1-C910195913CA}" presName="parentLin" presStyleCnt="0"/>
      <dgm:spPr/>
    </dgm:pt>
    <dgm:pt modelId="{F71053E5-4DA5-4439-BE11-71EC584F4F1F}" type="pres">
      <dgm:prSet presAssocID="{171968CF-BAD0-4473-BAC1-C910195913C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0B7E8A9-45DC-43B6-B3AB-221C41C152FE}" type="pres">
      <dgm:prSet presAssocID="{171968CF-BAD0-4473-BAC1-C910195913C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8FDB3C-344D-4285-8467-A2DC581348E3}" type="pres">
      <dgm:prSet presAssocID="{171968CF-BAD0-4473-BAC1-C910195913CA}" presName="negativeSpace" presStyleCnt="0"/>
      <dgm:spPr/>
    </dgm:pt>
    <dgm:pt modelId="{D0B09991-1D37-4CE2-A2D1-AE459EDC37A9}" type="pres">
      <dgm:prSet presAssocID="{171968CF-BAD0-4473-BAC1-C910195913CA}" presName="childText" presStyleLbl="conFgAcc1" presStyleIdx="0" presStyleCnt="4">
        <dgm:presLayoutVars>
          <dgm:bulletEnabled val="1"/>
        </dgm:presLayoutVars>
      </dgm:prSet>
      <dgm:spPr/>
    </dgm:pt>
    <dgm:pt modelId="{40614623-00EB-49C6-B280-4ACED25BCF4B}" type="pres">
      <dgm:prSet presAssocID="{D0F71E6C-888F-4C0F-A8CF-339D9AAB5F5A}" presName="spaceBetweenRectangles" presStyleCnt="0"/>
      <dgm:spPr/>
    </dgm:pt>
    <dgm:pt modelId="{2486E643-C0C0-4204-B223-B79C7C78E376}" type="pres">
      <dgm:prSet presAssocID="{1013EE2D-07F4-43D7-903D-03534DD6534C}" presName="parentLin" presStyleCnt="0"/>
      <dgm:spPr/>
    </dgm:pt>
    <dgm:pt modelId="{F49E9A3B-B37B-49BB-845E-5CD1424B039C}" type="pres">
      <dgm:prSet presAssocID="{1013EE2D-07F4-43D7-903D-03534DD6534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F7CF6FD-823F-4CFF-80C8-8A857A8B5081}" type="pres">
      <dgm:prSet presAssocID="{1013EE2D-07F4-43D7-903D-03534DD6534C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89EE6-48A0-476E-947D-F21528298873}" type="pres">
      <dgm:prSet presAssocID="{1013EE2D-07F4-43D7-903D-03534DD6534C}" presName="negativeSpace" presStyleCnt="0"/>
      <dgm:spPr/>
    </dgm:pt>
    <dgm:pt modelId="{2A4A097C-4C70-4642-976E-6E064BBCE005}" type="pres">
      <dgm:prSet presAssocID="{1013EE2D-07F4-43D7-903D-03534DD6534C}" presName="childText" presStyleLbl="conFgAcc1" presStyleIdx="1" presStyleCnt="4">
        <dgm:presLayoutVars>
          <dgm:bulletEnabled val="1"/>
        </dgm:presLayoutVars>
      </dgm:prSet>
      <dgm:spPr/>
    </dgm:pt>
    <dgm:pt modelId="{AD516B08-E8E7-4062-A2A1-EBEDC6501B42}" type="pres">
      <dgm:prSet presAssocID="{A7F7920A-6AE0-4B51-A350-030F40F1F5FD}" presName="spaceBetweenRectangles" presStyleCnt="0"/>
      <dgm:spPr/>
    </dgm:pt>
    <dgm:pt modelId="{BE047146-B4E7-4C52-90DA-F7B786098FA7}" type="pres">
      <dgm:prSet presAssocID="{8CF1893E-C00F-4B56-9FF4-6DCA253892A5}" presName="parentLin" presStyleCnt="0"/>
      <dgm:spPr/>
    </dgm:pt>
    <dgm:pt modelId="{F6949C6D-A295-4C3A-B5D3-3E84F3EC2D17}" type="pres">
      <dgm:prSet presAssocID="{8CF1893E-C00F-4B56-9FF4-6DCA253892A5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9AC0188-86EA-4B75-A6FF-5388C0B4F72C}" type="pres">
      <dgm:prSet presAssocID="{8CF1893E-C00F-4B56-9FF4-6DCA253892A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B752D-84EE-4450-B7C4-66BDB7D2DFFB}" type="pres">
      <dgm:prSet presAssocID="{8CF1893E-C00F-4B56-9FF4-6DCA253892A5}" presName="negativeSpace" presStyleCnt="0"/>
      <dgm:spPr/>
    </dgm:pt>
    <dgm:pt modelId="{8BBDB4C7-6AD2-4AA4-B314-04A2B208BCB6}" type="pres">
      <dgm:prSet presAssocID="{8CF1893E-C00F-4B56-9FF4-6DCA253892A5}" presName="childText" presStyleLbl="conFgAcc1" presStyleIdx="2" presStyleCnt="4">
        <dgm:presLayoutVars>
          <dgm:bulletEnabled val="1"/>
        </dgm:presLayoutVars>
      </dgm:prSet>
      <dgm:spPr/>
    </dgm:pt>
    <dgm:pt modelId="{EA74AEA2-2231-402A-BE73-D69752E4C609}" type="pres">
      <dgm:prSet presAssocID="{5D55AAAA-5045-4040-AA80-928596D0C267}" presName="spaceBetweenRectangles" presStyleCnt="0"/>
      <dgm:spPr/>
    </dgm:pt>
    <dgm:pt modelId="{830C7136-28C2-46FE-86EC-D5AA17D9D7B0}" type="pres">
      <dgm:prSet presAssocID="{0068CB1A-4DB0-4D30-9BD3-B3E47FD80B6C}" presName="parentLin" presStyleCnt="0"/>
      <dgm:spPr/>
    </dgm:pt>
    <dgm:pt modelId="{0240D5FD-50F1-419C-86AA-90E4C8BE7EE8}" type="pres">
      <dgm:prSet presAssocID="{0068CB1A-4DB0-4D30-9BD3-B3E47FD80B6C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71FB0925-5B50-4E80-BA33-2CFEB2AA6141}" type="pres">
      <dgm:prSet presAssocID="{0068CB1A-4DB0-4D30-9BD3-B3E47FD80B6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EAD79-65CC-4761-AD5A-BD5AD3F0B25A}" type="pres">
      <dgm:prSet presAssocID="{0068CB1A-4DB0-4D30-9BD3-B3E47FD80B6C}" presName="negativeSpace" presStyleCnt="0"/>
      <dgm:spPr/>
    </dgm:pt>
    <dgm:pt modelId="{F4207430-34FB-4103-9545-0107175A9246}" type="pres">
      <dgm:prSet presAssocID="{0068CB1A-4DB0-4D30-9BD3-B3E47FD80B6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B6005D8-FE42-4515-B675-A6F989BD0BB2}" type="presOf" srcId="{0068CB1A-4DB0-4D30-9BD3-B3E47FD80B6C}" destId="{0240D5FD-50F1-419C-86AA-90E4C8BE7EE8}" srcOrd="0" destOrd="0" presId="urn:microsoft.com/office/officeart/2005/8/layout/list1"/>
    <dgm:cxn modelId="{926807A7-D128-430A-978C-970A5DD2F64A}" type="presOf" srcId="{1013EE2D-07F4-43D7-903D-03534DD6534C}" destId="{AF7CF6FD-823F-4CFF-80C8-8A857A8B5081}" srcOrd="1" destOrd="0" presId="urn:microsoft.com/office/officeart/2005/8/layout/list1"/>
    <dgm:cxn modelId="{AEB2E9A5-7487-457C-960C-F6DE772637A7}" type="presOf" srcId="{8CF1893E-C00F-4B56-9FF4-6DCA253892A5}" destId="{99AC0188-86EA-4B75-A6FF-5388C0B4F72C}" srcOrd="1" destOrd="0" presId="urn:microsoft.com/office/officeart/2005/8/layout/list1"/>
    <dgm:cxn modelId="{C8D124A1-06D8-4696-AE09-03FA5B8D3134}" srcId="{EAB9506B-6FB0-41AD-BC47-475C76643D9F}" destId="{8CF1893E-C00F-4B56-9FF4-6DCA253892A5}" srcOrd="2" destOrd="0" parTransId="{FAEAF535-E0A8-4F04-9D7A-8D2FEC859655}" sibTransId="{5D55AAAA-5045-4040-AA80-928596D0C267}"/>
    <dgm:cxn modelId="{D3B4CA8B-D35B-46D5-9FCB-531423A9B1C3}" type="presOf" srcId="{1013EE2D-07F4-43D7-903D-03534DD6534C}" destId="{F49E9A3B-B37B-49BB-845E-5CD1424B039C}" srcOrd="0" destOrd="0" presId="urn:microsoft.com/office/officeart/2005/8/layout/list1"/>
    <dgm:cxn modelId="{8900C6E0-0B82-4D97-8989-EB6E949CCA91}" srcId="{EAB9506B-6FB0-41AD-BC47-475C76643D9F}" destId="{1013EE2D-07F4-43D7-903D-03534DD6534C}" srcOrd="1" destOrd="0" parTransId="{7A50D062-A3EA-4095-971B-48161B3C6BAF}" sibTransId="{A7F7920A-6AE0-4B51-A350-030F40F1F5FD}"/>
    <dgm:cxn modelId="{BF1022B3-44BC-4799-AA25-17E42889BFDC}" type="presOf" srcId="{0068CB1A-4DB0-4D30-9BD3-B3E47FD80B6C}" destId="{71FB0925-5B50-4E80-BA33-2CFEB2AA6141}" srcOrd="1" destOrd="0" presId="urn:microsoft.com/office/officeart/2005/8/layout/list1"/>
    <dgm:cxn modelId="{FC561DA4-BDD2-4E5A-8256-10FD9DCBC14E}" type="presOf" srcId="{8CF1893E-C00F-4B56-9FF4-6DCA253892A5}" destId="{F6949C6D-A295-4C3A-B5D3-3E84F3EC2D17}" srcOrd="0" destOrd="0" presId="urn:microsoft.com/office/officeart/2005/8/layout/list1"/>
    <dgm:cxn modelId="{745635F3-ACB9-4A73-9F88-708D4B3D173A}" type="presOf" srcId="{171968CF-BAD0-4473-BAC1-C910195913CA}" destId="{F71053E5-4DA5-4439-BE11-71EC584F4F1F}" srcOrd="0" destOrd="0" presId="urn:microsoft.com/office/officeart/2005/8/layout/list1"/>
    <dgm:cxn modelId="{EEA2725E-ACF4-45E3-BD6D-B0550C71F0F9}" type="presOf" srcId="{EAB9506B-6FB0-41AD-BC47-475C76643D9F}" destId="{A2A51A8A-B329-4845-B867-07C881D0F013}" srcOrd="0" destOrd="0" presId="urn:microsoft.com/office/officeart/2005/8/layout/list1"/>
    <dgm:cxn modelId="{367E9B0B-090F-4CA2-9764-9A94BA02F482}" srcId="{EAB9506B-6FB0-41AD-BC47-475C76643D9F}" destId="{0068CB1A-4DB0-4D30-9BD3-B3E47FD80B6C}" srcOrd="3" destOrd="0" parTransId="{36D4C8FC-E650-4B81-847A-4993C0616CD0}" sibTransId="{00180A97-07D9-4AA2-A3CA-6616B1CFAFB9}"/>
    <dgm:cxn modelId="{C7B4BA4B-38EB-473B-B0EB-65BCD1AEEB79}" srcId="{EAB9506B-6FB0-41AD-BC47-475C76643D9F}" destId="{171968CF-BAD0-4473-BAC1-C910195913CA}" srcOrd="0" destOrd="0" parTransId="{F5DDC81E-B21F-4193-92E2-6A6684DBDF16}" sibTransId="{D0F71E6C-888F-4C0F-A8CF-339D9AAB5F5A}"/>
    <dgm:cxn modelId="{8D2F31AC-0766-437B-ADAC-F6E88579788C}" type="presOf" srcId="{171968CF-BAD0-4473-BAC1-C910195913CA}" destId="{A0B7E8A9-45DC-43B6-B3AB-221C41C152FE}" srcOrd="1" destOrd="0" presId="urn:microsoft.com/office/officeart/2005/8/layout/list1"/>
    <dgm:cxn modelId="{5D372AFF-2932-444B-B0DF-3464C79156F6}" type="presParOf" srcId="{A2A51A8A-B329-4845-B867-07C881D0F013}" destId="{89FCE5FA-1D8F-4B95-B7DC-885054AFD171}" srcOrd="0" destOrd="0" presId="urn:microsoft.com/office/officeart/2005/8/layout/list1"/>
    <dgm:cxn modelId="{8C2D389F-5992-4C9D-9160-E7A45F6E8255}" type="presParOf" srcId="{89FCE5FA-1D8F-4B95-B7DC-885054AFD171}" destId="{F71053E5-4DA5-4439-BE11-71EC584F4F1F}" srcOrd="0" destOrd="0" presId="urn:microsoft.com/office/officeart/2005/8/layout/list1"/>
    <dgm:cxn modelId="{5C83668B-C9BC-48F6-AE20-E217195B5178}" type="presParOf" srcId="{89FCE5FA-1D8F-4B95-B7DC-885054AFD171}" destId="{A0B7E8A9-45DC-43B6-B3AB-221C41C152FE}" srcOrd="1" destOrd="0" presId="urn:microsoft.com/office/officeart/2005/8/layout/list1"/>
    <dgm:cxn modelId="{80BFA969-6D48-4C21-99A5-E0EB67457972}" type="presParOf" srcId="{A2A51A8A-B329-4845-B867-07C881D0F013}" destId="{AC8FDB3C-344D-4285-8467-A2DC581348E3}" srcOrd="1" destOrd="0" presId="urn:microsoft.com/office/officeart/2005/8/layout/list1"/>
    <dgm:cxn modelId="{5CCAB231-B00A-424E-B767-E689C78F1F60}" type="presParOf" srcId="{A2A51A8A-B329-4845-B867-07C881D0F013}" destId="{D0B09991-1D37-4CE2-A2D1-AE459EDC37A9}" srcOrd="2" destOrd="0" presId="urn:microsoft.com/office/officeart/2005/8/layout/list1"/>
    <dgm:cxn modelId="{D67F564F-045A-4D59-9793-3B8AE1189DBD}" type="presParOf" srcId="{A2A51A8A-B329-4845-B867-07C881D0F013}" destId="{40614623-00EB-49C6-B280-4ACED25BCF4B}" srcOrd="3" destOrd="0" presId="urn:microsoft.com/office/officeart/2005/8/layout/list1"/>
    <dgm:cxn modelId="{4F4892B3-4D5B-43D8-A298-E667450AAC1E}" type="presParOf" srcId="{A2A51A8A-B329-4845-B867-07C881D0F013}" destId="{2486E643-C0C0-4204-B223-B79C7C78E376}" srcOrd="4" destOrd="0" presId="urn:microsoft.com/office/officeart/2005/8/layout/list1"/>
    <dgm:cxn modelId="{64955900-7D50-4D5D-AE24-7BFFC21E9B91}" type="presParOf" srcId="{2486E643-C0C0-4204-B223-B79C7C78E376}" destId="{F49E9A3B-B37B-49BB-845E-5CD1424B039C}" srcOrd="0" destOrd="0" presId="urn:microsoft.com/office/officeart/2005/8/layout/list1"/>
    <dgm:cxn modelId="{83B2F5B6-FD8D-41FA-B64D-53881201453E}" type="presParOf" srcId="{2486E643-C0C0-4204-B223-B79C7C78E376}" destId="{AF7CF6FD-823F-4CFF-80C8-8A857A8B5081}" srcOrd="1" destOrd="0" presId="urn:microsoft.com/office/officeart/2005/8/layout/list1"/>
    <dgm:cxn modelId="{3E801B1F-68A9-4830-910E-5B189DDAFFB5}" type="presParOf" srcId="{A2A51A8A-B329-4845-B867-07C881D0F013}" destId="{2BE89EE6-48A0-476E-947D-F21528298873}" srcOrd="5" destOrd="0" presId="urn:microsoft.com/office/officeart/2005/8/layout/list1"/>
    <dgm:cxn modelId="{E8647F91-9162-49E6-871D-530F16E9C002}" type="presParOf" srcId="{A2A51A8A-B329-4845-B867-07C881D0F013}" destId="{2A4A097C-4C70-4642-976E-6E064BBCE005}" srcOrd="6" destOrd="0" presId="urn:microsoft.com/office/officeart/2005/8/layout/list1"/>
    <dgm:cxn modelId="{0A59FA72-E068-4E40-8105-D42344133CB6}" type="presParOf" srcId="{A2A51A8A-B329-4845-B867-07C881D0F013}" destId="{AD516B08-E8E7-4062-A2A1-EBEDC6501B42}" srcOrd="7" destOrd="0" presId="urn:microsoft.com/office/officeart/2005/8/layout/list1"/>
    <dgm:cxn modelId="{7E18CE8F-1AB7-44D6-8B06-49EE0A5DC7F1}" type="presParOf" srcId="{A2A51A8A-B329-4845-B867-07C881D0F013}" destId="{BE047146-B4E7-4C52-90DA-F7B786098FA7}" srcOrd="8" destOrd="0" presId="urn:microsoft.com/office/officeart/2005/8/layout/list1"/>
    <dgm:cxn modelId="{7C830886-9543-407D-866D-20F30D531158}" type="presParOf" srcId="{BE047146-B4E7-4C52-90DA-F7B786098FA7}" destId="{F6949C6D-A295-4C3A-B5D3-3E84F3EC2D17}" srcOrd="0" destOrd="0" presId="urn:microsoft.com/office/officeart/2005/8/layout/list1"/>
    <dgm:cxn modelId="{B98EDA13-9563-4724-8217-47290A118E92}" type="presParOf" srcId="{BE047146-B4E7-4C52-90DA-F7B786098FA7}" destId="{99AC0188-86EA-4B75-A6FF-5388C0B4F72C}" srcOrd="1" destOrd="0" presId="urn:microsoft.com/office/officeart/2005/8/layout/list1"/>
    <dgm:cxn modelId="{4D528C81-37C6-40CE-B513-CC45262E9C8D}" type="presParOf" srcId="{A2A51A8A-B329-4845-B867-07C881D0F013}" destId="{34DB752D-84EE-4450-B7C4-66BDB7D2DFFB}" srcOrd="9" destOrd="0" presId="urn:microsoft.com/office/officeart/2005/8/layout/list1"/>
    <dgm:cxn modelId="{05F7878B-C0A0-4690-B2AC-943059E525BA}" type="presParOf" srcId="{A2A51A8A-B329-4845-B867-07C881D0F013}" destId="{8BBDB4C7-6AD2-4AA4-B314-04A2B208BCB6}" srcOrd="10" destOrd="0" presId="urn:microsoft.com/office/officeart/2005/8/layout/list1"/>
    <dgm:cxn modelId="{32119B94-5A06-44DC-85DC-E3F0DF3FDC5D}" type="presParOf" srcId="{A2A51A8A-B329-4845-B867-07C881D0F013}" destId="{EA74AEA2-2231-402A-BE73-D69752E4C609}" srcOrd="11" destOrd="0" presId="urn:microsoft.com/office/officeart/2005/8/layout/list1"/>
    <dgm:cxn modelId="{B35B8501-5DB5-480C-80DD-32E73C2909B2}" type="presParOf" srcId="{A2A51A8A-B329-4845-B867-07C881D0F013}" destId="{830C7136-28C2-46FE-86EC-D5AA17D9D7B0}" srcOrd="12" destOrd="0" presId="urn:microsoft.com/office/officeart/2005/8/layout/list1"/>
    <dgm:cxn modelId="{07115025-74CE-4A41-ADA7-CEE3E62F0C3C}" type="presParOf" srcId="{830C7136-28C2-46FE-86EC-D5AA17D9D7B0}" destId="{0240D5FD-50F1-419C-86AA-90E4C8BE7EE8}" srcOrd="0" destOrd="0" presId="urn:microsoft.com/office/officeart/2005/8/layout/list1"/>
    <dgm:cxn modelId="{D1199218-63F2-4DAA-8767-70749614EE04}" type="presParOf" srcId="{830C7136-28C2-46FE-86EC-D5AA17D9D7B0}" destId="{71FB0925-5B50-4E80-BA33-2CFEB2AA6141}" srcOrd="1" destOrd="0" presId="urn:microsoft.com/office/officeart/2005/8/layout/list1"/>
    <dgm:cxn modelId="{031C5C10-C18C-426D-938A-9FCDE770F7BC}" type="presParOf" srcId="{A2A51A8A-B329-4845-B867-07C881D0F013}" destId="{ACFEAD79-65CC-4761-AD5A-BD5AD3F0B25A}" srcOrd="13" destOrd="0" presId="urn:microsoft.com/office/officeart/2005/8/layout/list1"/>
    <dgm:cxn modelId="{0BB68DE0-F2A7-486B-9A20-EF6C3590D030}" type="presParOf" srcId="{A2A51A8A-B329-4845-B867-07C881D0F013}" destId="{F4207430-34FB-4103-9545-0107175A924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B9506B-6FB0-41AD-BC47-475C76643D9F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1968CF-BAD0-4473-BAC1-C910195913CA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длительный срок между начальной стадией проекта и получением продукции</a:t>
          </a:r>
          <a:endParaRPr lang="ru-RU" sz="2000" dirty="0"/>
        </a:p>
      </dgm:t>
    </dgm:pt>
    <dgm:pt modelId="{F5DDC81E-B21F-4193-92E2-6A6684DBDF16}" type="parTrans" cxnId="{C7B4BA4B-38EB-473B-B0EB-65BCD1AEEB79}">
      <dgm:prSet/>
      <dgm:spPr/>
      <dgm:t>
        <a:bodyPr/>
        <a:lstStyle/>
        <a:p>
          <a:endParaRPr lang="ru-RU" sz="2000"/>
        </a:p>
      </dgm:t>
    </dgm:pt>
    <dgm:pt modelId="{D0F71E6C-888F-4C0F-A8CF-339D9AAB5F5A}" type="sibTrans" cxnId="{C7B4BA4B-38EB-473B-B0EB-65BCD1AEEB79}">
      <dgm:prSet/>
      <dgm:spPr/>
      <dgm:t>
        <a:bodyPr/>
        <a:lstStyle/>
        <a:p>
          <a:endParaRPr lang="ru-RU" sz="2000"/>
        </a:p>
      </dgm:t>
    </dgm:pt>
    <dgm:pt modelId="{1013EE2D-07F4-43D7-903D-03534DD6534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разрыв между производством кормов и молочным производством</a:t>
          </a:r>
          <a:endParaRPr lang="ru-RU" sz="2000" dirty="0"/>
        </a:p>
      </dgm:t>
    </dgm:pt>
    <dgm:pt modelId="{7A50D062-A3EA-4095-971B-48161B3C6BAF}" type="parTrans" cxnId="{8900C6E0-0B82-4D97-8989-EB6E949CCA91}">
      <dgm:prSet/>
      <dgm:spPr/>
      <dgm:t>
        <a:bodyPr/>
        <a:lstStyle/>
        <a:p>
          <a:endParaRPr lang="ru-RU" sz="2000"/>
        </a:p>
      </dgm:t>
    </dgm:pt>
    <dgm:pt modelId="{A7F7920A-6AE0-4B51-A350-030F40F1F5FD}" type="sibTrans" cxnId="{8900C6E0-0B82-4D97-8989-EB6E949CCA91}">
      <dgm:prSet/>
      <dgm:spPr/>
      <dgm:t>
        <a:bodyPr/>
        <a:lstStyle/>
        <a:p>
          <a:endParaRPr lang="ru-RU" sz="2000"/>
        </a:p>
      </dgm:t>
    </dgm:pt>
    <dgm:pt modelId="{8CF1893E-C00F-4B56-9FF4-6DCA253892A5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низкая </a:t>
          </a:r>
          <a:r>
            <a:rPr lang="ru-RU" sz="2000" dirty="0" err="1" smtClean="0"/>
            <a:t>адаптированность</a:t>
          </a:r>
          <a:r>
            <a:rPr lang="ru-RU" sz="2000" dirty="0" smtClean="0"/>
            <a:t> приобретаемого скота</a:t>
          </a:r>
          <a:endParaRPr lang="ru-RU" sz="2000" dirty="0"/>
        </a:p>
      </dgm:t>
    </dgm:pt>
    <dgm:pt modelId="{FAEAF535-E0A8-4F04-9D7A-8D2FEC859655}" type="parTrans" cxnId="{C8D124A1-06D8-4696-AE09-03FA5B8D3134}">
      <dgm:prSet/>
      <dgm:spPr/>
      <dgm:t>
        <a:bodyPr/>
        <a:lstStyle/>
        <a:p>
          <a:endParaRPr lang="ru-RU" sz="2000"/>
        </a:p>
      </dgm:t>
    </dgm:pt>
    <dgm:pt modelId="{5D55AAAA-5045-4040-AA80-928596D0C267}" type="sibTrans" cxnId="{C8D124A1-06D8-4696-AE09-03FA5B8D3134}">
      <dgm:prSet/>
      <dgm:spPr/>
      <dgm:t>
        <a:bodyPr/>
        <a:lstStyle/>
        <a:p>
          <a:endParaRPr lang="ru-RU" sz="2000"/>
        </a:p>
      </dgm:t>
    </dgm:pt>
    <dgm:pt modelId="{0068CB1A-4DB0-4D30-9BD3-B3E47FD80B6C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недостаточное инвестирование во все элементы технологического цикла</a:t>
          </a:r>
          <a:endParaRPr lang="ru-RU" sz="2000" dirty="0"/>
        </a:p>
      </dgm:t>
    </dgm:pt>
    <dgm:pt modelId="{36D4C8FC-E650-4B81-847A-4993C0616CD0}" type="parTrans" cxnId="{367E9B0B-090F-4CA2-9764-9A94BA02F482}">
      <dgm:prSet/>
      <dgm:spPr/>
      <dgm:t>
        <a:bodyPr/>
        <a:lstStyle/>
        <a:p>
          <a:endParaRPr lang="ru-RU" sz="2000"/>
        </a:p>
      </dgm:t>
    </dgm:pt>
    <dgm:pt modelId="{00180A97-07D9-4AA2-A3CA-6616B1CFAFB9}" type="sibTrans" cxnId="{367E9B0B-090F-4CA2-9764-9A94BA02F482}">
      <dgm:prSet/>
      <dgm:spPr/>
      <dgm:t>
        <a:bodyPr/>
        <a:lstStyle/>
        <a:p>
          <a:endParaRPr lang="ru-RU" sz="2000"/>
        </a:p>
      </dgm:t>
    </dgm:pt>
    <dgm:pt modelId="{A5318EAE-887F-4697-9786-5851FBA0CF37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smtClean="0"/>
            <a:t>высокая себестоимость молока и диспаритет цен</a:t>
          </a:r>
          <a:endParaRPr lang="ru-RU" sz="2000" dirty="0"/>
        </a:p>
      </dgm:t>
    </dgm:pt>
    <dgm:pt modelId="{18D92CF4-DDC2-4A79-87E9-C6799EB0E151}" type="parTrans" cxnId="{344BD81C-F723-433D-830F-611389022977}">
      <dgm:prSet/>
      <dgm:spPr/>
      <dgm:t>
        <a:bodyPr/>
        <a:lstStyle/>
        <a:p>
          <a:endParaRPr lang="ru-RU"/>
        </a:p>
      </dgm:t>
    </dgm:pt>
    <dgm:pt modelId="{45F7C4D1-74B1-4254-8E41-52AAB0EE548C}" type="sibTrans" cxnId="{344BD81C-F723-433D-830F-611389022977}">
      <dgm:prSet/>
      <dgm:spPr/>
      <dgm:t>
        <a:bodyPr/>
        <a:lstStyle/>
        <a:p>
          <a:endParaRPr lang="ru-RU"/>
        </a:p>
      </dgm:t>
    </dgm:pt>
    <dgm:pt modelId="{DC8A552B-7B11-47D9-9DA0-228EE0F1A734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2000" dirty="0" smtClean="0"/>
            <a:t>проблемы кадрового обеспечения</a:t>
          </a:r>
          <a:endParaRPr lang="ru-RU" sz="2000" dirty="0"/>
        </a:p>
      </dgm:t>
    </dgm:pt>
    <dgm:pt modelId="{59F0C482-B4BA-482C-B9F1-B97413DC6BAA}" type="parTrans" cxnId="{6B04F6EE-A5AA-4F29-9B26-D9B25A77EDCA}">
      <dgm:prSet/>
      <dgm:spPr/>
      <dgm:t>
        <a:bodyPr/>
        <a:lstStyle/>
        <a:p>
          <a:endParaRPr lang="ru-RU"/>
        </a:p>
      </dgm:t>
    </dgm:pt>
    <dgm:pt modelId="{1BD12E8C-E712-4CF9-8D17-0F7E0EE4DFAA}" type="sibTrans" cxnId="{6B04F6EE-A5AA-4F29-9B26-D9B25A77EDCA}">
      <dgm:prSet/>
      <dgm:spPr/>
      <dgm:t>
        <a:bodyPr/>
        <a:lstStyle/>
        <a:p>
          <a:endParaRPr lang="ru-RU"/>
        </a:p>
      </dgm:t>
    </dgm:pt>
    <dgm:pt modelId="{A2A51A8A-B329-4845-B867-07C881D0F013}" type="pres">
      <dgm:prSet presAssocID="{EAB9506B-6FB0-41AD-BC47-475C76643D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FCE5FA-1D8F-4B95-B7DC-885054AFD171}" type="pres">
      <dgm:prSet presAssocID="{171968CF-BAD0-4473-BAC1-C910195913CA}" presName="parentLin" presStyleCnt="0"/>
      <dgm:spPr/>
    </dgm:pt>
    <dgm:pt modelId="{F71053E5-4DA5-4439-BE11-71EC584F4F1F}" type="pres">
      <dgm:prSet presAssocID="{171968CF-BAD0-4473-BAC1-C910195913C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0B7E8A9-45DC-43B6-B3AB-221C41C152FE}" type="pres">
      <dgm:prSet presAssocID="{171968CF-BAD0-4473-BAC1-C910195913CA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8FDB3C-344D-4285-8467-A2DC581348E3}" type="pres">
      <dgm:prSet presAssocID="{171968CF-BAD0-4473-BAC1-C910195913CA}" presName="negativeSpace" presStyleCnt="0"/>
      <dgm:spPr/>
    </dgm:pt>
    <dgm:pt modelId="{D0B09991-1D37-4CE2-A2D1-AE459EDC37A9}" type="pres">
      <dgm:prSet presAssocID="{171968CF-BAD0-4473-BAC1-C910195913CA}" presName="childText" presStyleLbl="conFgAcc1" presStyleIdx="0" presStyleCnt="6">
        <dgm:presLayoutVars>
          <dgm:bulletEnabled val="1"/>
        </dgm:presLayoutVars>
      </dgm:prSet>
      <dgm:spPr/>
    </dgm:pt>
    <dgm:pt modelId="{40614623-00EB-49C6-B280-4ACED25BCF4B}" type="pres">
      <dgm:prSet presAssocID="{D0F71E6C-888F-4C0F-A8CF-339D9AAB5F5A}" presName="spaceBetweenRectangles" presStyleCnt="0"/>
      <dgm:spPr/>
    </dgm:pt>
    <dgm:pt modelId="{2486E643-C0C0-4204-B223-B79C7C78E376}" type="pres">
      <dgm:prSet presAssocID="{1013EE2D-07F4-43D7-903D-03534DD6534C}" presName="parentLin" presStyleCnt="0"/>
      <dgm:spPr/>
    </dgm:pt>
    <dgm:pt modelId="{F49E9A3B-B37B-49BB-845E-5CD1424B039C}" type="pres">
      <dgm:prSet presAssocID="{1013EE2D-07F4-43D7-903D-03534DD6534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AF7CF6FD-823F-4CFF-80C8-8A857A8B5081}" type="pres">
      <dgm:prSet presAssocID="{1013EE2D-07F4-43D7-903D-03534DD6534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89EE6-48A0-476E-947D-F21528298873}" type="pres">
      <dgm:prSet presAssocID="{1013EE2D-07F4-43D7-903D-03534DD6534C}" presName="negativeSpace" presStyleCnt="0"/>
      <dgm:spPr/>
    </dgm:pt>
    <dgm:pt modelId="{2A4A097C-4C70-4642-976E-6E064BBCE005}" type="pres">
      <dgm:prSet presAssocID="{1013EE2D-07F4-43D7-903D-03534DD6534C}" presName="childText" presStyleLbl="conFgAcc1" presStyleIdx="1" presStyleCnt="6">
        <dgm:presLayoutVars>
          <dgm:bulletEnabled val="1"/>
        </dgm:presLayoutVars>
      </dgm:prSet>
      <dgm:spPr/>
    </dgm:pt>
    <dgm:pt modelId="{AD516B08-E8E7-4062-A2A1-EBEDC6501B42}" type="pres">
      <dgm:prSet presAssocID="{A7F7920A-6AE0-4B51-A350-030F40F1F5FD}" presName="spaceBetweenRectangles" presStyleCnt="0"/>
      <dgm:spPr/>
    </dgm:pt>
    <dgm:pt modelId="{BE047146-B4E7-4C52-90DA-F7B786098FA7}" type="pres">
      <dgm:prSet presAssocID="{8CF1893E-C00F-4B56-9FF4-6DCA253892A5}" presName="parentLin" presStyleCnt="0"/>
      <dgm:spPr/>
    </dgm:pt>
    <dgm:pt modelId="{F6949C6D-A295-4C3A-B5D3-3E84F3EC2D17}" type="pres">
      <dgm:prSet presAssocID="{8CF1893E-C00F-4B56-9FF4-6DCA253892A5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99AC0188-86EA-4B75-A6FF-5388C0B4F72C}" type="pres">
      <dgm:prSet presAssocID="{8CF1893E-C00F-4B56-9FF4-6DCA253892A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B752D-84EE-4450-B7C4-66BDB7D2DFFB}" type="pres">
      <dgm:prSet presAssocID="{8CF1893E-C00F-4B56-9FF4-6DCA253892A5}" presName="negativeSpace" presStyleCnt="0"/>
      <dgm:spPr/>
    </dgm:pt>
    <dgm:pt modelId="{8BBDB4C7-6AD2-4AA4-B314-04A2B208BCB6}" type="pres">
      <dgm:prSet presAssocID="{8CF1893E-C00F-4B56-9FF4-6DCA253892A5}" presName="childText" presStyleLbl="conFgAcc1" presStyleIdx="2" presStyleCnt="6">
        <dgm:presLayoutVars>
          <dgm:bulletEnabled val="1"/>
        </dgm:presLayoutVars>
      </dgm:prSet>
      <dgm:spPr/>
    </dgm:pt>
    <dgm:pt modelId="{EA74AEA2-2231-402A-BE73-D69752E4C609}" type="pres">
      <dgm:prSet presAssocID="{5D55AAAA-5045-4040-AA80-928596D0C267}" presName="spaceBetweenRectangles" presStyleCnt="0"/>
      <dgm:spPr/>
    </dgm:pt>
    <dgm:pt modelId="{830C7136-28C2-46FE-86EC-D5AA17D9D7B0}" type="pres">
      <dgm:prSet presAssocID="{0068CB1A-4DB0-4D30-9BD3-B3E47FD80B6C}" presName="parentLin" presStyleCnt="0"/>
      <dgm:spPr/>
    </dgm:pt>
    <dgm:pt modelId="{0240D5FD-50F1-419C-86AA-90E4C8BE7EE8}" type="pres">
      <dgm:prSet presAssocID="{0068CB1A-4DB0-4D30-9BD3-B3E47FD80B6C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71FB0925-5B50-4E80-BA33-2CFEB2AA6141}" type="pres">
      <dgm:prSet presAssocID="{0068CB1A-4DB0-4D30-9BD3-B3E47FD80B6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EAD79-65CC-4761-AD5A-BD5AD3F0B25A}" type="pres">
      <dgm:prSet presAssocID="{0068CB1A-4DB0-4D30-9BD3-B3E47FD80B6C}" presName="negativeSpace" presStyleCnt="0"/>
      <dgm:spPr/>
    </dgm:pt>
    <dgm:pt modelId="{F4207430-34FB-4103-9545-0107175A9246}" type="pres">
      <dgm:prSet presAssocID="{0068CB1A-4DB0-4D30-9BD3-B3E47FD80B6C}" presName="childText" presStyleLbl="conFgAcc1" presStyleIdx="3" presStyleCnt="6">
        <dgm:presLayoutVars>
          <dgm:bulletEnabled val="1"/>
        </dgm:presLayoutVars>
      </dgm:prSet>
      <dgm:spPr/>
    </dgm:pt>
    <dgm:pt modelId="{3FFD0058-747E-4971-B057-F356DB6256A4}" type="pres">
      <dgm:prSet presAssocID="{00180A97-07D9-4AA2-A3CA-6616B1CFAFB9}" presName="spaceBetweenRectangles" presStyleCnt="0"/>
      <dgm:spPr/>
    </dgm:pt>
    <dgm:pt modelId="{38F95A22-8575-4EE7-8564-77E3C825DF56}" type="pres">
      <dgm:prSet presAssocID="{A5318EAE-887F-4697-9786-5851FBA0CF37}" presName="parentLin" presStyleCnt="0"/>
      <dgm:spPr/>
    </dgm:pt>
    <dgm:pt modelId="{32717E60-DE92-4F9C-9EB3-F923377A4205}" type="pres">
      <dgm:prSet presAssocID="{A5318EAE-887F-4697-9786-5851FBA0CF37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EB03A578-66B3-4B3F-99FC-BA918935DD86}" type="pres">
      <dgm:prSet presAssocID="{A5318EAE-887F-4697-9786-5851FBA0CF3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70A67B-3C0B-44D9-AE97-7F203D81F574}" type="pres">
      <dgm:prSet presAssocID="{A5318EAE-887F-4697-9786-5851FBA0CF37}" presName="negativeSpace" presStyleCnt="0"/>
      <dgm:spPr/>
    </dgm:pt>
    <dgm:pt modelId="{BD5673C4-6D3B-4200-A23E-5B857DC0B194}" type="pres">
      <dgm:prSet presAssocID="{A5318EAE-887F-4697-9786-5851FBA0CF37}" presName="childText" presStyleLbl="conFgAcc1" presStyleIdx="4" presStyleCnt="6">
        <dgm:presLayoutVars>
          <dgm:bulletEnabled val="1"/>
        </dgm:presLayoutVars>
      </dgm:prSet>
      <dgm:spPr/>
    </dgm:pt>
    <dgm:pt modelId="{B4DFABBA-DCF7-4741-98B6-E48217928305}" type="pres">
      <dgm:prSet presAssocID="{45F7C4D1-74B1-4254-8E41-52AAB0EE548C}" presName="spaceBetweenRectangles" presStyleCnt="0"/>
      <dgm:spPr/>
    </dgm:pt>
    <dgm:pt modelId="{E91A5A66-5E6C-4B98-98DF-F4F5DC557C7A}" type="pres">
      <dgm:prSet presAssocID="{DC8A552B-7B11-47D9-9DA0-228EE0F1A734}" presName="parentLin" presStyleCnt="0"/>
      <dgm:spPr/>
    </dgm:pt>
    <dgm:pt modelId="{149970A3-A207-4F28-A7CB-3B3EB4A67D6D}" type="pres">
      <dgm:prSet presAssocID="{DC8A552B-7B11-47D9-9DA0-228EE0F1A73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B50263D8-D210-4208-91D2-52498345436F}" type="pres">
      <dgm:prSet presAssocID="{DC8A552B-7B11-47D9-9DA0-228EE0F1A73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FF8ECA-88B0-47AD-9A90-61037BE46043}" type="pres">
      <dgm:prSet presAssocID="{DC8A552B-7B11-47D9-9DA0-228EE0F1A734}" presName="negativeSpace" presStyleCnt="0"/>
      <dgm:spPr/>
    </dgm:pt>
    <dgm:pt modelId="{6BC65C28-E671-4C37-9B26-FF11AB4D317A}" type="pres">
      <dgm:prSet presAssocID="{DC8A552B-7B11-47D9-9DA0-228EE0F1A73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62F5D71D-A2E8-4B9B-8386-6720511CB224}" type="presOf" srcId="{1013EE2D-07F4-43D7-903D-03534DD6534C}" destId="{F49E9A3B-B37B-49BB-845E-5CD1424B039C}" srcOrd="0" destOrd="0" presId="urn:microsoft.com/office/officeart/2005/8/layout/list1"/>
    <dgm:cxn modelId="{A3E2A1CF-29A4-43F9-A884-373A3035866F}" type="presOf" srcId="{0068CB1A-4DB0-4D30-9BD3-B3E47FD80B6C}" destId="{0240D5FD-50F1-419C-86AA-90E4C8BE7EE8}" srcOrd="0" destOrd="0" presId="urn:microsoft.com/office/officeart/2005/8/layout/list1"/>
    <dgm:cxn modelId="{BA9FF2CE-9235-4E90-A349-074A2BBC9A75}" type="presOf" srcId="{DC8A552B-7B11-47D9-9DA0-228EE0F1A734}" destId="{B50263D8-D210-4208-91D2-52498345436F}" srcOrd="1" destOrd="0" presId="urn:microsoft.com/office/officeart/2005/8/layout/list1"/>
    <dgm:cxn modelId="{6CA182B3-677B-4AC9-AEB1-A66E5525A149}" type="presOf" srcId="{EAB9506B-6FB0-41AD-BC47-475C76643D9F}" destId="{A2A51A8A-B329-4845-B867-07C881D0F013}" srcOrd="0" destOrd="0" presId="urn:microsoft.com/office/officeart/2005/8/layout/list1"/>
    <dgm:cxn modelId="{C8D124A1-06D8-4696-AE09-03FA5B8D3134}" srcId="{EAB9506B-6FB0-41AD-BC47-475C76643D9F}" destId="{8CF1893E-C00F-4B56-9FF4-6DCA253892A5}" srcOrd="2" destOrd="0" parTransId="{FAEAF535-E0A8-4F04-9D7A-8D2FEC859655}" sibTransId="{5D55AAAA-5045-4040-AA80-928596D0C267}"/>
    <dgm:cxn modelId="{2C983EAA-1A26-4313-B182-061B203F142E}" type="presOf" srcId="{A5318EAE-887F-4697-9786-5851FBA0CF37}" destId="{EB03A578-66B3-4B3F-99FC-BA918935DD86}" srcOrd="1" destOrd="0" presId="urn:microsoft.com/office/officeart/2005/8/layout/list1"/>
    <dgm:cxn modelId="{F2299E56-9C25-405E-BB9C-D5706F584A79}" type="presOf" srcId="{DC8A552B-7B11-47D9-9DA0-228EE0F1A734}" destId="{149970A3-A207-4F28-A7CB-3B3EB4A67D6D}" srcOrd="0" destOrd="0" presId="urn:microsoft.com/office/officeart/2005/8/layout/list1"/>
    <dgm:cxn modelId="{D0197146-C9AD-426E-A171-AE150CB71F5D}" type="presOf" srcId="{8CF1893E-C00F-4B56-9FF4-6DCA253892A5}" destId="{F6949C6D-A295-4C3A-B5D3-3E84F3EC2D17}" srcOrd="0" destOrd="0" presId="urn:microsoft.com/office/officeart/2005/8/layout/list1"/>
    <dgm:cxn modelId="{367E9B0B-090F-4CA2-9764-9A94BA02F482}" srcId="{EAB9506B-6FB0-41AD-BC47-475C76643D9F}" destId="{0068CB1A-4DB0-4D30-9BD3-B3E47FD80B6C}" srcOrd="3" destOrd="0" parTransId="{36D4C8FC-E650-4B81-847A-4993C0616CD0}" sibTransId="{00180A97-07D9-4AA2-A3CA-6616B1CFAFB9}"/>
    <dgm:cxn modelId="{E3A56C75-5FC5-4167-942B-030F17084DA6}" type="presOf" srcId="{1013EE2D-07F4-43D7-903D-03534DD6534C}" destId="{AF7CF6FD-823F-4CFF-80C8-8A857A8B5081}" srcOrd="1" destOrd="0" presId="urn:microsoft.com/office/officeart/2005/8/layout/list1"/>
    <dgm:cxn modelId="{47DC0CD2-23DC-42DD-BC38-18BECD1B6638}" type="presOf" srcId="{0068CB1A-4DB0-4D30-9BD3-B3E47FD80B6C}" destId="{71FB0925-5B50-4E80-BA33-2CFEB2AA6141}" srcOrd="1" destOrd="0" presId="urn:microsoft.com/office/officeart/2005/8/layout/list1"/>
    <dgm:cxn modelId="{61D14CAF-B4D9-4B5F-9CE6-F0B1E404E7ED}" type="presOf" srcId="{A5318EAE-887F-4697-9786-5851FBA0CF37}" destId="{32717E60-DE92-4F9C-9EB3-F923377A4205}" srcOrd="0" destOrd="0" presId="urn:microsoft.com/office/officeart/2005/8/layout/list1"/>
    <dgm:cxn modelId="{59B8A7D3-C743-4F3A-82BB-FBF4D202CF4B}" type="presOf" srcId="{171968CF-BAD0-4473-BAC1-C910195913CA}" destId="{F71053E5-4DA5-4439-BE11-71EC584F4F1F}" srcOrd="0" destOrd="0" presId="urn:microsoft.com/office/officeart/2005/8/layout/list1"/>
    <dgm:cxn modelId="{646DED39-A15E-49B1-A48E-F6EF9E0FA5DB}" type="presOf" srcId="{171968CF-BAD0-4473-BAC1-C910195913CA}" destId="{A0B7E8A9-45DC-43B6-B3AB-221C41C152FE}" srcOrd="1" destOrd="0" presId="urn:microsoft.com/office/officeart/2005/8/layout/list1"/>
    <dgm:cxn modelId="{A86047F7-6F77-43D9-8E7E-B6D259D42D62}" type="presOf" srcId="{8CF1893E-C00F-4B56-9FF4-6DCA253892A5}" destId="{99AC0188-86EA-4B75-A6FF-5388C0B4F72C}" srcOrd="1" destOrd="0" presId="urn:microsoft.com/office/officeart/2005/8/layout/list1"/>
    <dgm:cxn modelId="{344BD81C-F723-433D-830F-611389022977}" srcId="{EAB9506B-6FB0-41AD-BC47-475C76643D9F}" destId="{A5318EAE-887F-4697-9786-5851FBA0CF37}" srcOrd="4" destOrd="0" parTransId="{18D92CF4-DDC2-4A79-87E9-C6799EB0E151}" sibTransId="{45F7C4D1-74B1-4254-8E41-52AAB0EE548C}"/>
    <dgm:cxn modelId="{C7B4BA4B-38EB-473B-B0EB-65BCD1AEEB79}" srcId="{EAB9506B-6FB0-41AD-BC47-475C76643D9F}" destId="{171968CF-BAD0-4473-BAC1-C910195913CA}" srcOrd="0" destOrd="0" parTransId="{F5DDC81E-B21F-4193-92E2-6A6684DBDF16}" sibTransId="{D0F71E6C-888F-4C0F-A8CF-339D9AAB5F5A}"/>
    <dgm:cxn modelId="{6B04F6EE-A5AA-4F29-9B26-D9B25A77EDCA}" srcId="{EAB9506B-6FB0-41AD-BC47-475C76643D9F}" destId="{DC8A552B-7B11-47D9-9DA0-228EE0F1A734}" srcOrd="5" destOrd="0" parTransId="{59F0C482-B4BA-482C-B9F1-B97413DC6BAA}" sibTransId="{1BD12E8C-E712-4CF9-8D17-0F7E0EE4DFAA}"/>
    <dgm:cxn modelId="{8900C6E0-0B82-4D97-8989-EB6E949CCA91}" srcId="{EAB9506B-6FB0-41AD-BC47-475C76643D9F}" destId="{1013EE2D-07F4-43D7-903D-03534DD6534C}" srcOrd="1" destOrd="0" parTransId="{7A50D062-A3EA-4095-971B-48161B3C6BAF}" sibTransId="{A7F7920A-6AE0-4B51-A350-030F40F1F5FD}"/>
    <dgm:cxn modelId="{B61F9492-E2FE-4BC8-BFE9-ACFA4B46D1F9}" type="presParOf" srcId="{A2A51A8A-B329-4845-B867-07C881D0F013}" destId="{89FCE5FA-1D8F-4B95-B7DC-885054AFD171}" srcOrd="0" destOrd="0" presId="urn:microsoft.com/office/officeart/2005/8/layout/list1"/>
    <dgm:cxn modelId="{4DD75833-1D78-4862-BBF6-CD64616215B6}" type="presParOf" srcId="{89FCE5FA-1D8F-4B95-B7DC-885054AFD171}" destId="{F71053E5-4DA5-4439-BE11-71EC584F4F1F}" srcOrd="0" destOrd="0" presId="urn:microsoft.com/office/officeart/2005/8/layout/list1"/>
    <dgm:cxn modelId="{FBF67963-A345-4302-9E53-3864A91C4B6A}" type="presParOf" srcId="{89FCE5FA-1D8F-4B95-B7DC-885054AFD171}" destId="{A0B7E8A9-45DC-43B6-B3AB-221C41C152FE}" srcOrd="1" destOrd="0" presId="urn:microsoft.com/office/officeart/2005/8/layout/list1"/>
    <dgm:cxn modelId="{417EF1B7-793C-40CB-8331-28B87425168C}" type="presParOf" srcId="{A2A51A8A-B329-4845-B867-07C881D0F013}" destId="{AC8FDB3C-344D-4285-8467-A2DC581348E3}" srcOrd="1" destOrd="0" presId="urn:microsoft.com/office/officeart/2005/8/layout/list1"/>
    <dgm:cxn modelId="{5ACCA2B3-A388-4FD8-97EE-CE57C8301A43}" type="presParOf" srcId="{A2A51A8A-B329-4845-B867-07C881D0F013}" destId="{D0B09991-1D37-4CE2-A2D1-AE459EDC37A9}" srcOrd="2" destOrd="0" presId="urn:microsoft.com/office/officeart/2005/8/layout/list1"/>
    <dgm:cxn modelId="{CB35B84A-98AD-4EF9-BEB9-0404E149E11C}" type="presParOf" srcId="{A2A51A8A-B329-4845-B867-07C881D0F013}" destId="{40614623-00EB-49C6-B280-4ACED25BCF4B}" srcOrd="3" destOrd="0" presId="urn:microsoft.com/office/officeart/2005/8/layout/list1"/>
    <dgm:cxn modelId="{095AA743-5FFD-4B23-8ED2-3A21C108C6FF}" type="presParOf" srcId="{A2A51A8A-B329-4845-B867-07C881D0F013}" destId="{2486E643-C0C0-4204-B223-B79C7C78E376}" srcOrd="4" destOrd="0" presId="urn:microsoft.com/office/officeart/2005/8/layout/list1"/>
    <dgm:cxn modelId="{E9D5B4CD-3409-41F7-BDFA-E82A81913CD1}" type="presParOf" srcId="{2486E643-C0C0-4204-B223-B79C7C78E376}" destId="{F49E9A3B-B37B-49BB-845E-5CD1424B039C}" srcOrd="0" destOrd="0" presId="urn:microsoft.com/office/officeart/2005/8/layout/list1"/>
    <dgm:cxn modelId="{0EB8436D-7DBF-4240-B0A0-0DE1BEF1F19E}" type="presParOf" srcId="{2486E643-C0C0-4204-B223-B79C7C78E376}" destId="{AF7CF6FD-823F-4CFF-80C8-8A857A8B5081}" srcOrd="1" destOrd="0" presId="urn:microsoft.com/office/officeart/2005/8/layout/list1"/>
    <dgm:cxn modelId="{174C3FBF-33FF-44C7-93AD-BCB3A784E6EF}" type="presParOf" srcId="{A2A51A8A-B329-4845-B867-07C881D0F013}" destId="{2BE89EE6-48A0-476E-947D-F21528298873}" srcOrd="5" destOrd="0" presId="urn:microsoft.com/office/officeart/2005/8/layout/list1"/>
    <dgm:cxn modelId="{A55689D8-04B6-4E84-B7CC-75BEA04F5F2F}" type="presParOf" srcId="{A2A51A8A-B329-4845-B867-07C881D0F013}" destId="{2A4A097C-4C70-4642-976E-6E064BBCE005}" srcOrd="6" destOrd="0" presId="urn:microsoft.com/office/officeart/2005/8/layout/list1"/>
    <dgm:cxn modelId="{45279E49-6F2A-476D-8F06-1E58F839F479}" type="presParOf" srcId="{A2A51A8A-B329-4845-B867-07C881D0F013}" destId="{AD516B08-E8E7-4062-A2A1-EBEDC6501B42}" srcOrd="7" destOrd="0" presId="urn:microsoft.com/office/officeart/2005/8/layout/list1"/>
    <dgm:cxn modelId="{D0CC2F6F-B6D9-470F-8C1A-43583A5DB8B7}" type="presParOf" srcId="{A2A51A8A-B329-4845-B867-07C881D0F013}" destId="{BE047146-B4E7-4C52-90DA-F7B786098FA7}" srcOrd="8" destOrd="0" presId="urn:microsoft.com/office/officeart/2005/8/layout/list1"/>
    <dgm:cxn modelId="{EADCF373-83FF-49FA-99F8-548D9282465B}" type="presParOf" srcId="{BE047146-B4E7-4C52-90DA-F7B786098FA7}" destId="{F6949C6D-A295-4C3A-B5D3-3E84F3EC2D17}" srcOrd="0" destOrd="0" presId="urn:microsoft.com/office/officeart/2005/8/layout/list1"/>
    <dgm:cxn modelId="{2EB37ED0-BCD1-47AC-9D0F-660A47791E98}" type="presParOf" srcId="{BE047146-B4E7-4C52-90DA-F7B786098FA7}" destId="{99AC0188-86EA-4B75-A6FF-5388C0B4F72C}" srcOrd="1" destOrd="0" presId="urn:microsoft.com/office/officeart/2005/8/layout/list1"/>
    <dgm:cxn modelId="{FB439327-3B4C-4930-AEC8-1DAD78095108}" type="presParOf" srcId="{A2A51A8A-B329-4845-B867-07C881D0F013}" destId="{34DB752D-84EE-4450-B7C4-66BDB7D2DFFB}" srcOrd="9" destOrd="0" presId="urn:microsoft.com/office/officeart/2005/8/layout/list1"/>
    <dgm:cxn modelId="{F3078534-4E6E-4C44-96CC-94E35192AEF5}" type="presParOf" srcId="{A2A51A8A-B329-4845-B867-07C881D0F013}" destId="{8BBDB4C7-6AD2-4AA4-B314-04A2B208BCB6}" srcOrd="10" destOrd="0" presId="urn:microsoft.com/office/officeart/2005/8/layout/list1"/>
    <dgm:cxn modelId="{6A88B012-E948-48B9-A7A8-0C3BFE61A104}" type="presParOf" srcId="{A2A51A8A-B329-4845-B867-07C881D0F013}" destId="{EA74AEA2-2231-402A-BE73-D69752E4C609}" srcOrd="11" destOrd="0" presId="urn:microsoft.com/office/officeart/2005/8/layout/list1"/>
    <dgm:cxn modelId="{E5595E3D-1507-40E7-ABA4-9976B7755431}" type="presParOf" srcId="{A2A51A8A-B329-4845-B867-07C881D0F013}" destId="{830C7136-28C2-46FE-86EC-D5AA17D9D7B0}" srcOrd="12" destOrd="0" presId="urn:microsoft.com/office/officeart/2005/8/layout/list1"/>
    <dgm:cxn modelId="{76D96D85-5B5C-4CD7-8C25-C251155244D9}" type="presParOf" srcId="{830C7136-28C2-46FE-86EC-D5AA17D9D7B0}" destId="{0240D5FD-50F1-419C-86AA-90E4C8BE7EE8}" srcOrd="0" destOrd="0" presId="urn:microsoft.com/office/officeart/2005/8/layout/list1"/>
    <dgm:cxn modelId="{8E7682DE-7465-4B21-8777-C63D54A38ED4}" type="presParOf" srcId="{830C7136-28C2-46FE-86EC-D5AA17D9D7B0}" destId="{71FB0925-5B50-4E80-BA33-2CFEB2AA6141}" srcOrd="1" destOrd="0" presId="urn:microsoft.com/office/officeart/2005/8/layout/list1"/>
    <dgm:cxn modelId="{2A08AE11-905B-48A5-904F-085D130902A4}" type="presParOf" srcId="{A2A51A8A-B329-4845-B867-07C881D0F013}" destId="{ACFEAD79-65CC-4761-AD5A-BD5AD3F0B25A}" srcOrd="13" destOrd="0" presId="urn:microsoft.com/office/officeart/2005/8/layout/list1"/>
    <dgm:cxn modelId="{49F6794D-F864-4EB0-AE61-5F503932BDE8}" type="presParOf" srcId="{A2A51A8A-B329-4845-B867-07C881D0F013}" destId="{F4207430-34FB-4103-9545-0107175A9246}" srcOrd="14" destOrd="0" presId="urn:microsoft.com/office/officeart/2005/8/layout/list1"/>
    <dgm:cxn modelId="{37E1C5EB-F852-4765-AF8C-48F0C4158E06}" type="presParOf" srcId="{A2A51A8A-B329-4845-B867-07C881D0F013}" destId="{3FFD0058-747E-4971-B057-F356DB6256A4}" srcOrd="15" destOrd="0" presId="urn:microsoft.com/office/officeart/2005/8/layout/list1"/>
    <dgm:cxn modelId="{07841096-6031-4AD7-845D-EB6F01004B12}" type="presParOf" srcId="{A2A51A8A-B329-4845-B867-07C881D0F013}" destId="{38F95A22-8575-4EE7-8564-77E3C825DF56}" srcOrd="16" destOrd="0" presId="urn:microsoft.com/office/officeart/2005/8/layout/list1"/>
    <dgm:cxn modelId="{AC684184-A596-4D42-B393-0797A14F6374}" type="presParOf" srcId="{38F95A22-8575-4EE7-8564-77E3C825DF56}" destId="{32717E60-DE92-4F9C-9EB3-F923377A4205}" srcOrd="0" destOrd="0" presId="urn:microsoft.com/office/officeart/2005/8/layout/list1"/>
    <dgm:cxn modelId="{65824AFB-0EE1-469E-84AA-94CE4BCDF87D}" type="presParOf" srcId="{38F95A22-8575-4EE7-8564-77E3C825DF56}" destId="{EB03A578-66B3-4B3F-99FC-BA918935DD86}" srcOrd="1" destOrd="0" presId="urn:microsoft.com/office/officeart/2005/8/layout/list1"/>
    <dgm:cxn modelId="{94FC2012-92A9-4575-B2C1-C4CAF96AFA76}" type="presParOf" srcId="{A2A51A8A-B329-4845-B867-07C881D0F013}" destId="{3570A67B-3C0B-44D9-AE97-7F203D81F574}" srcOrd="17" destOrd="0" presId="urn:microsoft.com/office/officeart/2005/8/layout/list1"/>
    <dgm:cxn modelId="{9F01A94D-C7F3-4478-9C43-FAB6E2C5590F}" type="presParOf" srcId="{A2A51A8A-B329-4845-B867-07C881D0F013}" destId="{BD5673C4-6D3B-4200-A23E-5B857DC0B194}" srcOrd="18" destOrd="0" presId="urn:microsoft.com/office/officeart/2005/8/layout/list1"/>
    <dgm:cxn modelId="{7A6AB5FD-166D-4015-840A-0E8B7DEFD1A0}" type="presParOf" srcId="{A2A51A8A-B329-4845-B867-07C881D0F013}" destId="{B4DFABBA-DCF7-4741-98B6-E48217928305}" srcOrd="19" destOrd="0" presId="urn:microsoft.com/office/officeart/2005/8/layout/list1"/>
    <dgm:cxn modelId="{033FCC13-EFF3-402C-B9C8-018F21A6FE5B}" type="presParOf" srcId="{A2A51A8A-B329-4845-B867-07C881D0F013}" destId="{E91A5A66-5E6C-4B98-98DF-F4F5DC557C7A}" srcOrd="20" destOrd="0" presId="urn:microsoft.com/office/officeart/2005/8/layout/list1"/>
    <dgm:cxn modelId="{C4FF34C7-7C17-4A69-8993-4A49E37F42A2}" type="presParOf" srcId="{E91A5A66-5E6C-4B98-98DF-F4F5DC557C7A}" destId="{149970A3-A207-4F28-A7CB-3B3EB4A67D6D}" srcOrd="0" destOrd="0" presId="urn:microsoft.com/office/officeart/2005/8/layout/list1"/>
    <dgm:cxn modelId="{A4C52763-4A29-4623-B3F7-854FA3AF789B}" type="presParOf" srcId="{E91A5A66-5E6C-4B98-98DF-F4F5DC557C7A}" destId="{B50263D8-D210-4208-91D2-52498345436F}" srcOrd="1" destOrd="0" presId="urn:microsoft.com/office/officeart/2005/8/layout/list1"/>
    <dgm:cxn modelId="{19BDBC29-A256-47D0-AB02-3C54F16EF4B3}" type="presParOf" srcId="{A2A51A8A-B329-4845-B867-07C881D0F013}" destId="{19FF8ECA-88B0-47AD-9A90-61037BE46043}" srcOrd="21" destOrd="0" presId="urn:microsoft.com/office/officeart/2005/8/layout/list1"/>
    <dgm:cxn modelId="{72447728-B6F7-4933-91E3-FB095C6B48A8}" type="presParOf" srcId="{A2A51A8A-B329-4845-B867-07C881D0F013}" destId="{6BC65C28-E671-4C37-9B26-FF11AB4D317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EFC411-9F9C-49A2-9C44-BCF914B1C50E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92B2CD-37BE-45D1-825D-D2BCC8E89633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Финансовая</a:t>
          </a:r>
          <a:endParaRPr lang="ru-RU" sz="2400" dirty="0" smtClean="0">
            <a:solidFill>
              <a:schemeClr val="bg1"/>
            </a:solidFill>
          </a:endParaRPr>
        </a:p>
        <a:p>
          <a:r>
            <a:rPr lang="ru-RU" sz="2400" b="1" dirty="0" smtClean="0">
              <a:solidFill>
                <a:schemeClr val="bg1"/>
              </a:solidFill>
            </a:rPr>
            <a:t>устойчивость</a:t>
          </a:r>
          <a:endParaRPr lang="ru-RU" sz="2400" dirty="0">
            <a:solidFill>
              <a:schemeClr val="bg1"/>
            </a:solidFill>
          </a:endParaRPr>
        </a:p>
      </dgm:t>
    </dgm:pt>
    <dgm:pt modelId="{4A8D1508-A031-4F13-A936-822687C33B3F}" type="parTrans" cxnId="{5F4AD7F0-A1F8-419B-8D5A-E8EB8B5CC5E9}">
      <dgm:prSet/>
      <dgm:spPr/>
      <dgm:t>
        <a:bodyPr/>
        <a:lstStyle/>
        <a:p>
          <a:endParaRPr lang="ru-RU" sz="1800"/>
        </a:p>
      </dgm:t>
    </dgm:pt>
    <dgm:pt modelId="{ECEB72A9-6288-46AE-989E-22470743A4E6}" type="sibTrans" cxnId="{5F4AD7F0-A1F8-419B-8D5A-E8EB8B5CC5E9}">
      <dgm:prSet/>
      <dgm:spPr/>
      <dgm:t>
        <a:bodyPr/>
        <a:lstStyle/>
        <a:p>
          <a:endParaRPr lang="ru-RU" sz="1800"/>
        </a:p>
      </dgm:t>
    </dgm:pt>
    <dgm:pt modelId="{F31B1029-2805-4948-AF3E-AB22B2A1FFD5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К</a:t>
          </a:r>
          <a:r>
            <a:rPr lang="ru-RU" sz="1800" baseline="-25000" dirty="0" smtClean="0">
              <a:solidFill>
                <a:schemeClr val="tx1"/>
              </a:solidFill>
            </a:rPr>
            <a:t>а</a:t>
          </a:r>
          <a:r>
            <a:rPr lang="ru-RU" sz="1800" dirty="0" smtClean="0">
              <a:solidFill>
                <a:schemeClr val="tx1"/>
              </a:solidFill>
            </a:rPr>
            <a:t> – </a:t>
          </a:r>
        </a:p>
        <a:p>
          <a:r>
            <a:rPr lang="ru-RU" sz="1800" dirty="0" smtClean="0">
              <a:solidFill>
                <a:schemeClr val="tx1"/>
              </a:solidFill>
            </a:rPr>
            <a:t>коэффициент автономии</a:t>
          </a:r>
          <a:endParaRPr lang="ru-RU" sz="1800" dirty="0">
            <a:solidFill>
              <a:schemeClr val="tx1"/>
            </a:solidFill>
          </a:endParaRPr>
        </a:p>
      </dgm:t>
    </dgm:pt>
    <dgm:pt modelId="{5A86B2AE-321D-4459-8157-6BA6E21415C8}" type="parTrans" cxnId="{4644A977-9B81-4EA7-A81F-C1BDBAB570FB}">
      <dgm:prSet/>
      <dgm:spPr/>
      <dgm:t>
        <a:bodyPr/>
        <a:lstStyle/>
        <a:p>
          <a:endParaRPr lang="ru-RU" sz="1800"/>
        </a:p>
      </dgm:t>
    </dgm:pt>
    <dgm:pt modelId="{CFE91D97-9109-48A9-8ACF-F7A628CFCE0E}" type="sibTrans" cxnId="{4644A977-9B81-4EA7-A81F-C1BDBAB570FB}">
      <dgm:prSet/>
      <dgm:spPr/>
      <dgm:t>
        <a:bodyPr/>
        <a:lstStyle/>
        <a:p>
          <a:endParaRPr lang="ru-RU" sz="1800"/>
        </a:p>
      </dgm:t>
    </dgm:pt>
    <dgm:pt modelId="{CD062B5F-DC4D-4B8E-88C7-FD47FD6F03C8}">
      <dgm:prSet phldrT="[Текст]" custT="1"/>
      <dgm:spPr/>
      <dgm:t>
        <a:bodyPr/>
        <a:lstStyle/>
        <a:p>
          <a:r>
            <a:rPr lang="ru-RU" sz="1600" dirty="0" err="1" smtClean="0">
              <a:solidFill>
                <a:schemeClr val="tx1"/>
              </a:solidFill>
            </a:rPr>
            <a:t>К</a:t>
          </a:r>
          <a:r>
            <a:rPr lang="ru-RU" sz="1600" baseline="-25000" dirty="0" err="1" smtClean="0">
              <a:solidFill>
                <a:schemeClr val="tx1"/>
              </a:solidFill>
            </a:rPr>
            <a:t>сос</a:t>
          </a:r>
          <a:r>
            <a:rPr lang="ru-RU" sz="1600" dirty="0" smtClean="0">
              <a:solidFill>
                <a:schemeClr val="tx1"/>
              </a:solidFill>
            </a:rPr>
            <a:t> – коэффициент обеспеченности собственными оборотными средствами</a:t>
          </a:r>
          <a:endParaRPr lang="ru-RU" sz="1600" dirty="0">
            <a:solidFill>
              <a:schemeClr val="tx1"/>
            </a:solidFill>
          </a:endParaRPr>
        </a:p>
      </dgm:t>
    </dgm:pt>
    <dgm:pt modelId="{79BACD99-932A-4549-9B8F-A45C9B6A8D68}" type="parTrans" cxnId="{E6CD52D6-399F-4E4F-A8C4-94B37AE0B77C}">
      <dgm:prSet/>
      <dgm:spPr/>
      <dgm:t>
        <a:bodyPr/>
        <a:lstStyle/>
        <a:p>
          <a:endParaRPr lang="ru-RU" sz="1800"/>
        </a:p>
      </dgm:t>
    </dgm:pt>
    <dgm:pt modelId="{467FBB13-0233-4706-B304-14A64585C076}" type="sibTrans" cxnId="{E6CD52D6-399F-4E4F-A8C4-94B37AE0B77C}">
      <dgm:prSet/>
      <dgm:spPr/>
      <dgm:t>
        <a:bodyPr/>
        <a:lstStyle/>
        <a:p>
          <a:endParaRPr lang="ru-RU" sz="1800"/>
        </a:p>
      </dgm:t>
    </dgm:pt>
    <dgm:pt modelId="{7D5D1434-1A5B-47FB-AFAD-B09EA74E1A27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Платеже-способность</a:t>
          </a:r>
          <a:endParaRPr lang="ru-RU" sz="2400" dirty="0">
            <a:solidFill>
              <a:schemeClr val="bg1"/>
            </a:solidFill>
          </a:endParaRPr>
        </a:p>
      </dgm:t>
    </dgm:pt>
    <dgm:pt modelId="{4AD26B47-DD95-4E62-B4D0-83F39AF7A139}" type="parTrans" cxnId="{AB3C0506-60BF-49C3-A4E3-4937D5806E1F}">
      <dgm:prSet/>
      <dgm:spPr/>
      <dgm:t>
        <a:bodyPr/>
        <a:lstStyle/>
        <a:p>
          <a:endParaRPr lang="ru-RU" sz="1800"/>
        </a:p>
      </dgm:t>
    </dgm:pt>
    <dgm:pt modelId="{733647F0-79B8-4F41-B9E2-CC04F2231D93}" type="sibTrans" cxnId="{AB3C0506-60BF-49C3-A4E3-4937D5806E1F}">
      <dgm:prSet/>
      <dgm:spPr/>
      <dgm:t>
        <a:bodyPr/>
        <a:lstStyle/>
        <a:p>
          <a:endParaRPr lang="ru-RU" sz="1800"/>
        </a:p>
      </dgm:t>
    </dgm:pt>
    <dgm:pt modelId="{EC63FC3C-5A09-46A7-BE68-A368041B1A77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</a:rPr>
            <a:t>К</a:t>
          </a:r>
          <a:r>
            <a:rPr lang="ru-RU" sz="1800" baseline="-25000" dirty="0" err="1" smtClean="0">
              <a:solidFill>
                <a:schemeClr val="tx1"/>
              </a:solidFill>
            </a:rPr>
            <a:t>тл</a:t>
          </a:r>
          <a:r>
            <a:rPr lang="ru-RU" sz="1800" dirty="0" smtClean="0">
              <a:solidFill>
                <a:schemeClr val="tx1"/>
              </a:solidFill>
            </a:rPr>
            <a:t> – </a:t>
          </a:r>
        </a:p>
        <a:p>
          <a:r>
            <a:rPr lang="ru-RU" sz="1800" dirty="0" smtClean="0">
              <a:solidFill>
                <a:schemeClr val="tx1"/>
              </a:solidFill>
            </a:rPr>
            <a:t>коэффициент текущей ликвидности</a:t>
          </a:r>
          <a:endParaRPr lang="ru-RU" sz="1800" dirty="0">
            <a:solidFill>
              <a:schemeClr val="tx1"/>
            </a:solidFill>
          </a:endParaRPr>
        </a:p>
      </dgm:t>
    </dgm:pt>
    <dgm:pt modelId="{9340AFDB-18F4-4849-91F8-BAF9BE648227}" type="parTrans" cxnId="{FA756977-3612-48E1-B770-9696BCAE849D}">
      <dgm:prSet/>
      <dgm:spPr/>
      <dgm:t>
        <a:bodyPr/>
        <a:lstStyle/>
        <a:p>
          <a:endParaRPr lang="ru-RU" sz="1800"/>
        </a:p>
      </dgm:t>
    </dgm:pt>
    <dgm:pt modelId="{10D21659-FAF4-42DA-A1C2-BFBD4412A2C6}" type="sibTrans" cxnId="{FA756977-3612-48E1-B770-9696BCAE849D}">
      <dgm:prSet/>
      <dgm:spPr/>
      <dgm:t>
        <a:bodyPr/>
        <a:lstStyle/>
        <a:p>
          <a:endParaRPr lang="ru-RU" sz="1800"/>
        </a:p>
      </dgm:t>
    </dgm:pt>
    <dgm:pt modelId="{916CB674-CEC9-4BAE-95AF-4066889FF511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</a:rPr>
            <a:t>К</a:t>
          </a:r>
          <a:r>
            <a:rPr lang="ru-RU" sz="1800" baseline="-25000" dirty="0" err="1" smtClean="0">
              <a:solidFill>
                <a:schemeClr val="tx1"/>
              </a:solidFill>
            </a:rPr>
            <a:t>бл</a:t>
          </a:r>
          <a:r>
            <a:rPr lang="ru-RU" sz="1800" dirty="0" smtClean="0">
              <a:solidFill>
                <a:schemeClr val="tx1"/>
              </a:solidFill>
            </a:rPr>
            <a:t> – коэффициент быстрой ликвидности</a:t>
          </a:r>
          <a:endParaRPr lang="ru-RU" sz="1800" dirty="0">
            <a:solidFill>
              <a:schemeClr val="tx1"/>
            </a:solidFill>
          </a:endParaRPr>
        </a:p>
      </dgm:t>
    </dgm:pt>
    <dgm:pt modelId="{5574FE42-0FE6-4ED1-B8C1-F2547E978A80}" type="parTrans" cxnId="{2A175B14-37C9-4ED8-A126-89A3502435BE}">
      <dgm:prSet/>
      <dgm:spPr/>
      <dgm:t>
        <a:bodyPr/>
        <a:lstStyle/>
        <a:p>
          <a:endParaRPr lang="ru-RU" sz="1800"/>
        </a:p>
      </dgm:t>
    </dgm:pt>
    <dgm:pt modelId="{D5516098-732A-46A8-82EA-8648801E0201}" type="sibTrans" cxnId="{2A175B14-37C9-4ED8-A126-89A3502435BE}">
      <dgm:prSet/>
      <dgm:spPr/>
      <dgm:t>
        <a:bodyPr/>
        <a:lstStyle/>
        <a:p>
          <a:endParaRPr lang="ru-RU" sz="1800"/>
        </a:p>
      </dgm:t>
    </dgm:pt>
    <dgm:pt modelId="{B755F025-70A2-4F61-80C6-2E67670F730F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Эффективность</a:t>
          </a:r>
          <a:endParaRPr lang="ru-RU" sz="2400" dirty="0" smtClean="0">
            <a:solidFill>
              <a:schemeClr val="bg1"/>
            </a:solidFill>
          </a:endParaRPr>
        </a:p>
        <a:p>
          <a:r>
            <a:rPr lang="ru-RU" sz="2400" b="1" dirty="0" smtClean="0">
              <a:solidFill>
                <a:schemeClr val="bg1"/>
              </a:solidFill>
            </a:rPr>
            <a:t>деятельности</a:t>
          </a:r>
          <a:endParaRPr lang="ru-RU" sz="2400" dirty="0">
            <a:solidFill>
              <a:schemeClr val="bg1"/>
            </a:solidFill>
          </a:endParaRPr>
        </a:p>
      </dgm:t>
    </dgm:pt>
    <dgm:pt modelId="{64830253-96F1-4B20-9F68-B968CCE4E863}" type="parTrans" cxnId="{19DADDC2-DD67-44D5-B5CC-6E2D53C6D290}">
      <dgm:prSet/>
      <dgm:spPr/>
      <dgm:t>
        <a:bodyPr/>
        <a:lstStyle/>
        <a:p>
          <a:endParaRPr lang="ru-RU" sz="1800"/>
        </a:p>
      </dgm:t>
    </dgm:pt>
    <dgm:pt modelId="{71AA36D4-B16A-4140-9C7D-25ADAFF01B86}" type="sibTrans" cxnId="{19DADDC2-DD67-44D5-B5CC-6E2D53C6D290}">
      <dgm:prSet/>
      <dgm:spPr/>
      <dgm:t>
        <a:bodyPr/>
        <a:lstStyle/>
        <a:p>
          <a:endParaRPr lang="ru-RU" sz="1800"/>
        </a:p>
      </dgm:t>
    </dgm:pt>
    <dgm:pt modelId="{BA2989D1-F4EF-4CE0-9527-CB516E35787D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</a:rPr>
            <a:t>Р</a:t>
          </a:r>
          <a:r>
            <a:rPr lang="ru-RU" sz="1800" baseline="-25000" dirty="0" err="1" smtClean="0">
              <a:solidFill>
                <a:schemeClr val="tx1"/>
              </a:solidFill>
            </a:rPr>
            <a:t>п</a:t>
          </a:r>
          <a:r>
            <a:rPr lang="ru-RU" sz="1800" dirty="0" smtClean="0">
              <a:solidFill>
                <a:schemeClr val="tx1"/>
              </a:solidFill>
            </a:rPr>
            <a:t> – рентабельность продаж</a:t>
          </a:r>
          <a:endParaRPr lang="ru-RU" sz="1800" dirty="0">
            <a:solidFill>
              <a:schemeClr val="tx1"/>
            </a:solidFill>
          </a:endParaRPr>
        </a:p>
      </dgm:t>
    </dgm:pt>
    <dgm:pt modelId="{7068D413-28BF-4783-A822-E3D7A9088EE6}" type="parTrans" cxnId="{9DE9C968-E315-4E74-9CB9-D25D2118CEF8}">
      <dgm:prSet/>
      <dgm:spPr/>
      <dgm:t>
        <a:bodyPr/>
        <a:lstStyle/>
        <a:p>
          <a:endParaRPr lang="ru-RU" sz="1800"/>
        </a:p>
      </dgm:t>
    </dgm:pt>
    <dgm:pt modelId="{29C44472-2A5F-4DC4-9F6B-889EFD795338}" type="sibTrans" cxnId="{9DE9C968-E315-4E74-9CB9-D25D2118CEF8}">
      <dgm:prSet/>
      <dgm:spPr/>
      <dgm:t>
        <a:bodyPr/>
        <a:lstStyle/>
        <a:p>
          <a:endParaRPr lang="ru-RU" sz="1800"/>
        </a:p>
      </dgm:t>
    </dgm:pt>
    <dgm:pt modelId="{39852340-34D8-4AE4-A923-0F06D8C1BC44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</a:rPr>
            <a:t>Н</a:t>
          </a:r>
          <a:r>
            <a:rPr lang="ru-RU" sz="1800" baseline="-25000" dirty="0" err="1" smtClean="0">
              <a:solidFill>
                <a:schemeClr val="tx1"/>
              </a:solidFill>
            </a:rPr>
            <a:t>чп</a:t>
          </a:r>
          <a:r>
            <a:rPr lang="ru-RU" sz="1800" dirty="0" smtClean="0">
              <a:solidFill>
                <a:schemeClr val="tx1"/>
              </a:solidFill>
            </a:rPr>
            <a:t> – </a:t>
          </a:r>
        </a:p>
        <a:p>
          <a:r>
            <a:rPr lang="ru-RU" sz="1800" dirty="0" smtClean="0">
              <a:solidFill>
                <a:schemeClr val="tx1"/>
              </a:solidFill>
            </a:rPr>
            <a:t>норма чистой прибыли</a:t>
          </a:r>
          <a:endParaRPr lang="ru-RU" sz="1800" dirty="0">
            <a:solidFill>
              <a:schemeClr val="tx1"/>
            </a:solidFill>
          </a:endParaRPr>
        </a:p>
      </dgm:t>
    </dgm:pt>
    <dgm:pt modelId="{CC30A27D-3F80-42EA-9F23-56EFE926B3D6}" type="parTrans" cxnId="{7B886C89-E818-4723-ABE7-EC75BA658D2D}">
      <dgm:prSet/>
      <dgm:spPr/>
      <dgm:t>
        <a:bodyPr/>
        <a:lstStyle/>
        <a:p>
          <a:endParaRPr lang="ru-RU" sz="1800"/>
        </a:p>
      </dgm:t>
    </dgm:pt>
    <dgm:pt modelId="{10C6397F-6EEF-4157-ACD4-7146444C6137}" type="sibTrans" cxnId="{7B886C89-E818-4723-ABE7-EC75BA658D2D}">
      <dgm:prSet/>
      <dgm:spPr/>
      <dgm:t>
        <a:bodyPr/>
        <a:lstStyle/>
        <a:p>
          <a:endParaRPr lang="ru-RU" sz="1800"/>
        </a:p>
      </dgm:t>
    </dgm:pt>
    <dgm:pt modelId="{D4B64047-97B1-4DE8-99A4-C7B569194502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</a:rPr>
            <a:t>К</a:t>
          </a:r>
          <a:r>
            <a:rPr lang="ru-RU" sz="1800" baseline="-25000" dirty="0" err="1" smtClean="0">
              <a:solidFill>
                <a:schemeClr val="tx1"/>
              </a:solidFill>
            </a:rPr>
            <a:t>пи</a:t>
          </a:r>
          <a:r>
            <a:rPr lang="ru-RU" sz="1800" dirty="0" smtClean="0">
              <a:solidFill>
                <a:schemeClr val="tx1"/>
              </a:solidFill>
            </a:rPr>
            <a:t> – коэффициент покрытия инвестиций</a:t>
          </a:r>
          <a:endParaRPr lang="ru-RU" sz="1800" dirty="0">
            <a:solidFill>
              <a:schemeClr val="tx1"/>
            </a:solidFill>
          </a:endParaRPr>
        </a:p>
      </dgm:t>
    </dgm:pt>
    <dgm:pt modelId="{20377BCD-D0AC-43D1-AB60-9A0A1BDCCB92}" type="parTrans" cxnId="{9E8F7A27-E5FF-47BC-BA7C-2E4E7EBB3A0C}">
      <dgm:prSet/>
      <dgm:spPr/>
      <dgm:t>
        <a:bodyPr/>
        <a:lstStyle/>
        <a:p>
          <a:endParaRPr lang="ru-RU" sz="1800"/>
        </a:p>
      </dgm:t>
    </dgm:pt>
    <dgm:pt modelId="{1036CBB3-651D-4ECE-9CE3-128312E29F15}" type="sibTrans" cxnId="{9E8F7A27-E5FF-47BC-BA7C-2E4E7EBB3A0C}">
      <dgm:prSet/>
      <dgm:spPr/>
      <dgm:t>
        <a:bodyPr/>
        <a:lstStyle/>
        <a:p>
          <a:endParaRPr lang="ru-RU" sz="1800"/>
        </a:p>
      </dgm:t>
    </dgm:pt>
    <dgm:pt modelId="{C3AA6FF1-A5A6-4190-A828-2E1DA8E64EF4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К</a:t>
          </a:r>
          <a:r>
            <a:rPr lang="ru-RU" sz="1800" baseline="-25000" dirty="0" smtClean="0">
              <a:solidFill>
                <a:schemeClr val="tx1"/>
              </a:solidFill>
            </a:rPr>
            <a:t>ал</a:t>
          </a:r>
          <a:r>
            <a:rPr lang="ru-RU" sz="1800" dirty="0" smtClean="0">
              <a:solidFill>
                <a:schemeClr val="tx1"/>
              </a:solidFill>
            </a:rPr>
            <a:t> – коэффициент абсолютной ликвидности</a:t>
          </a:r>
          <a:endParaRPr lang="ru-RU" sz="1800" dirty="0">
            <a:solidFill>
              <a:schemeClr val="tx1"/>
            </a:solidFill>
          </a:endParaRPr>
        </a:p>
      </dgm:t>
    </dgm:pt>
    <dgm:pt modelId="{3063158B-D168-4D3F-8B3F-74EEE485B192}" type="parTrans" cxnId="{F316BC01-341F-42DD-932C-E978D6B01589}">
      <dgm:prSet/>
      <dgm:spPr/>
      <dgm:t>
        <a:bodyPr/>
        <a:lstStyle/>
        <a:p>
          <a:endParaRPr lang="ru-RU" sz="1800"/>
        </a:p>
      </dgm:t>
    </dgm:pt>
    <dgm:pt modelId="{0A415255-8382-45EB-901F-7D2FBA0EBDE5}" type="sibTrans" cxnId="{F316BC01-341F-42DD-932C-E978D6B01589}">
      <dgm:prSet/>
      <dgm:spPr/>
      <dgm:t>
        <a:bodyPr/>
        <a:lstStyle/>
        <a:p>
          <a:endParaRPr lang="ru-RU" sz="1800"/>
        </a:p>
      </dgm:t>
    </dgm:pt>
    <dgm:pt modelId="{03F76FD1-F187-490E-AEE4-8D3E543AAA6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Р</a:t>
          </a:r>
          <a:r>
            <a:rPr lang="ru-RU" sz="1800" baseline="-25000" dirty="0" smtClean="0">
              <a:solidFill>
                <a:schemeClr val="tx1"/>
              </a:solidFill>
            </a:rPr>
            <a:t>а</a:t>
          </a:r>
          <a:r>
            <a:rPr lang="ru-RU" sz="1800" dirty="0" smtClean="0">
              <a:solidFill>
                <a:schemeClr val="tx1"/>
              </a:solidFill>
            </a:rPr>
            <a:t> – рентабельность активов</a:t>
          </a:r>
          <a:endParaRPr lang="ru-RU" sz="1800" dirty="0">
            <a:solidFill>
              <a:schemeClr val="tx1"/>
            </a:solidFill>
          </a:endParaRPr>
        </a:p>
      </dgm:t>
    </dgm:pt>
    <dgm:pt modelId="{AECD966A-046E-4314-ABD0-D377BDAEE66B}" type="parTrans" cxnId="{2C1C39FF-DB5A-4034-B59F-C7B54D2933C5}">
      <dgm:prSet/>
      <dgm:spPr/>
      <dgm:t>
        <a:bodyPr/>
        <a:lstStyle/>
        <a:p>
          <a:endParaRPr lang="ru-RU" sz="1800"/>
        </a:p>
      </dgm:t>
    </dgm:pt>
    <dgm:pt modelId="{E0DAEF05-9751-4A5F-AD54-8B9A3CC1FD42}" type="sibTrans" cxnId="{2C1C39FF-DB5A-4034-B59F-C7B54D2933C5}">
      <dgm:prSet/>
      <dgm:spPr/>
      <dgm:t>
        <a:bodyPr/>
        <a:lstStyle/>
        <a:p>
          <a:endParaRPr lang="ru-RU" sz="1800"/>
        </a:p>
      </dgm:t>
    </dgm:pt>
    <dgm:pt modelId="{017D2DC8-CB5E-49DB-97CD-CF2B083651F1}" type="pres">
      <dgm:prSet presAssocID="{7AEFC411-9F9C-49A2-9C44-BCF914B1C50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7291FD-C072-472A-82A0-2ED213646856}" type="pres">
      <dgm:prSet presAssocID="{1092B2CD-37BE-45D1-825D-D2BCC8E89633}" presName="compNode" presStyleCnt="0"/>
      <dgm:spPr/>
    </dgm:pt>
    <dgm:pt modelId="{A8A98BD6-0907-4713-8840-12233066796A}" type="pres">
      <dgm:prSet presAssocID="{1092B2CD-37BE-45D1-825D-D2BCC8E89633}" presName="aNode" presStyleLbl="bgShp" presStyleIdx="0" presStyleCnt="3"/>
      <dgm:spPr/>
      <dgm:t>
        <a:bodyPr/>
        <a:lstStyle/>
        <a:p>
          <a:endParaRPr lang="ru-RU"/>
        </a:p>
      </dgm:t>
    </dgm:pt>
    <dgm:pt modelId="{2D2E2791-10C5-4E0A-8642-21035C85C4E5}" type="pres">
      <dgm:prSet presAssocID="{1092B2CD-37BE-45D1-825D-D2BCC8E89633}" presName="textNode" presStyleLbl="bgShp" presStyleIdx="0" presStyleCnt="3"/>
      <dgm:spPr/>
      <dgm:t>
        <a:bodyPr/>
        <a:lstStyle/>
        <a:p>
          <a:endParaRPr lang="ru-RU"/>
        </a:p>
      </dgm:t>
    </dgm:pt>
    <dgm:pt modelId="{23CC6716-5695-4522-A62E-D7EEDC74F238}" type="pres">
      <dgm:prSet presAssocID="{1092B2CD-37BE-45D1-825D-D2BCC8E89633}" presName="compChildNode" presStyleCnt="0"/>
      <dgm:spPr/>
    </dgm:pt>
    <dgm:pt modelId="{9C505D99-380B-4A33-8D02-81B860D8CF69}" type="pres">
      <dgm:prSet presAssocID="{1092B2CD-37BE-45D1-825D-D2BCC8E89633}" presName="theInnerList" presStyleCnt="0"/>
      <dgm:spPr/>
    </dgm:pt>
    <dgm:pt modelId="{A74F8CC1-7E6E-4AEE-9F3B-9EDDB7466F3F}" type="pres">
      <dgm:prSet presAssocID="{F31B1029-2805-4948-AF3E-AB22B2A1FFD5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CD3BC-F4B3-481E-9711-23F0210F173D}" type="pres">
      <dgm:prSet presAssocID="{F31B1029-2805-4948-AF3E-AB22B2A1FFD5}" presName="aSpace2" presStyleCnt="0"/>
      <dgm:spPr/>
    </dgm:pt>
    <dgm:pt modelId="{99802637-C396-4CEC-AFE1-9F755FF17C04}" type="pres">
      <dgm:prSet presAssocID="{CD062B5F-DC4D-4B8E-88C7-FD47FD6F03C8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D16A3-0DA9-4475-87F3-020E8CDA284D}" type="pres">
      <dgm:prSet presAssocID="{CD062B5F-DC4D-4B8E-88C7-FD47FD6F03C8}" presName="aSpace2" presStyleCnt="0"/>
      <dgm:spPr/>
    </dgm:pt>
    <dgm:pt modelId="{379B4B7B-DDA3-4A0F-AB6F-1B4600B3896E}" type="pres">
      <dgm:prSet presAssocID="{D4B64047-97B1-4DE8-99A4-C7B569194502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9113F-A04C-464F-8C36-B96B24A8B3DB}" type="pres">
      <dgm:prSet presAssocID="{1092B2CD-37BE-45D1-825D-D2BCC8E89633}" presName="aSpace" presStyleCnt="0"/>
      <dgm:spPr/>
    </dgm:pt>
    <dgm:pt modelId="{F5428390-DD3F-4C58-8C37-70D9E7509141}" type="pres">
      <dgm:prSet presAssocID="{7D5D1434-1A5B-47FB-AFAD-B09EA74E1A27}" presName="compNode" presStyleCnt="0"/>
      <dgm:spPr/>
    </dgm:pt>
    <dgm:pt modelId="{89DD990C-08E0-4CC8-A0EE-F01F3D91B2D1}" type="pres">
      <dgm:prSet presAssocID="{7D5D1434-1A5B-47FB-AFAD-B09EA74E1A27}" presName="aNode" presStyleLbl="bgShp" presStyleIdx="1" presStyleCnt="3"/>
      <dgm:spPr/>
      <dgm:t>
        <a:bodyPr/>
        <a:lstStyle/>
        <a:p>
          <a:endParaRPr lang="ru-RU"/>
        </a:p>
      </dgm:t>
    </dgm:pt>
    <dgm:pt modelId="{D710A0A0-6EAF-4654-BD46-05640229BC0E}" type="pres">
      <dgm:prSet presAssocID="{7D5D1434-1A5B-47FB-AFAD-B09EA74E1A27}" presName="textNode" presStyleLbl="bgShp" presStyleIdx="1" presStyleCnt="3"/>
      <dgm:spPr/>
      <dgm:t>
        <a:bodyPr/>
        <a:lstStyle/>
        <a:p>
          <a:endParaRPr lang="ru-RU"/>
        </a:p>
      </dgm:t>
    </dgm:pt>
    <dgm:pt modelId="{8A59E670-F266-4B08-ADDF-03C6EAC8C7B5}" type="pres">
      <dgm:prSet presAssocID="{7D5D1434-1A5B-47FB-AFAD-B09EA74E1A27}" presName="compChildNode" presStyleCnt="0"/>
      <dgm:spPr/>
    </dgm:pt>
    <dgm:pt modelId="{2DF98BC3-808E-42B7-B576-45548036C9C8}" type="pres">
      <dgm:prSet presAssocID="{7D5D1434-1A5B-47FB-AFAD-B09EA74E1A27}" presName="theInnerList" presStyleCnt="0"/>
      <dgm:spPr/>
    </dgm:pt>
    <dgm:pt modelId="{0AE26C2B-3F66-4F5D-BBE3-4BDBF72980F7}" type="pres">
      <dgm:prSet presAssocID="{EC63FC3C-5A09-46A7-BE68-A368041B1A77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BD519-56DD-49C9-AF70-39DF67E36C2E}" type="pres">
      <dgm:prSet presAssocID="{EC63FC3C-5A09-46A7-BE68-A368041B1A77}" presName="aSpace2" presStyleCnt="0"/>
      <dgm:spPr/>
    </dgm:pt>
    <dgm:pt modelId="{FBFC1E0F-9786-4EF2-B0A7-B47D40E8CBFC}" type="pres">
      <dgm:prSet presAssocID="{916CB674-CEC9-4BAE-95AF-4066889FF511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77D9F1-44BC-4A27-B639-CA6A325E7D05}" type="pres">
      <dgm:prSet presAssocID="{916CB674-CEC9-4BAE-95AF-4066889FF511}" presName="aSpace2" presStyleCnt="0"/>
      <dgm:spPr/>
    </dgm:pt>
    <dgm:pt modelId="{7A348B33-CBFD-40FD-A8D8-444FA7CCB2EF}" type="pres">
      <dgm:prSet presAssocID="{C3AA6FF1-A5A6-4190-A828-2E1DA8E64EF4}" presName="child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76268-0CD4-4042-816E-EF95B8E3D0AF}" type="pres">
      <dgm:prSet presAssocID="{7D5D1434-1A5B-47FB-AFAD-B09EA74E1A27}" presName="aSpace" presStyleCnt="0"/>
      <dgm:spPr/>
    </dgm:pt>
    <dgm:pt modelId="{0550759C-BF5F-4CFB-B5BA-39209004AB0D}" type="pres">
      <dgm:prSet presAssocID="{B755F025-70A2-4F61-80C6-2E67670F730F}" presName="compNode" presStyleCnt="0"/>
      <dgm:spPr/>
    </dgm:pt>
    <dgm:pt modelId="{3BA5A184-FF75-4475-B281-FEE0052564D3}" type="pres">
      <dgm:prSet presAssocID="{B755F025-70A2-4F61-80C6-2E67670F730F}" presName="aNode" presStyleLbl="bgShp" presStyleIdx="2" presStyleCnt="3"/>
      <dgm:spPr/>
      <dgm:t>
        <a:bodyPr/>
        <a:lstStyle/>
        <a:p>
          <a:endParaRPr lang="ru-RU"/>
        </a:p>
      </dgm:t>
    </dgm:pt>
    <dgm:pt modelId="{E6DEF97C-F1F7-40CE-BC18-B45AA58C070E}" type="pres">
      <dgm:prSet presAssocID="{B755F025-70A2-4F61-80C6-2E67670F730F}" presName="textNode" presStyleLbl="bgShp" presStyleIdx="2" presStyleCnt="3"/>
      <dgm:spPr/>
      <dgm:t>
        <a:bodyPr/>
        <a:lstStyle/>
        <a:p>
          <a:endParaRPr lang="ru-RU"/>
        </a:p>
      </dgm:t>
    </dgm:pt>
    <dgm:pt modelId="{A931B26E-9803-42AC-9601-9DD3CD1D302C}" type="pres">
      <dgm:prSet presAssocID="{B755F025-70A2-4F61-80C6-2E67670F730F}" presName="compChildNode" presStyleCnt="0"/>
      <dgm:spPr/>
    </dgm:pt>
    <dgm:pt modelId="{4D972F0C-96DC-4610-A6BF-526429452631}" type="pres">
      <dgm:prSet presAssocID="{B755F025-70A2-4F61-80C6-2E67670F730F}" presName="theInnerList" presStyleCnt="0"/>
      <dgm:spPr/>
    </dgm:pt>
    <dgm:pt modelId="{063FF11F-6746-4000-862A-3AEF52CFEF92}" type="pres">
      <dgm:prSet presAssocID="{BA2989D1-F4EF-4CE0-9527-CB516E35787D}" presName="child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F143B-34B3-4801-BF88-C5C6202579CA}" type="pres">
      <dgm:prSet presAssocID="{BA2989D1-F4EF-4CE0-9527-CB516E35787D}" presName="aSpace2" presStyleCnt="0"/>
      <dgm:spPr/>
    </dgm:pt>
    <dgm:pt modelId="{7B0C54FF-8232-43E2-A511-908DDD55AB5C}" type="pres">
      <dgm:prSet presAssocID="{39852340-34D8-4AE4-A923-0F06D8C1BC44}" presName="child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67F30B-2803-42C6-82C2-7635750AE9F0}" type="pres">
      <dgm:prSet presAssocID="{39852340-34D8-4AE4-A923-0F06D8C1BC44}" presName="aSpace2" presStyleCnt="0"/>
      <dgm:spPr/>
    </dgm:pt>
    <dgm:pt modelId="{CE4466B6-05F6-4DC5-9BE3-F4CB2F98274E}" type="pres">
      <dgm:prSet presAssocID="{03F76FD1-F187-490E-AEE4-8D3E543AAA61}" presName="child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3DA4BD-3D0E-46E9-9935-A556AF054B7B}" type="presOf" srcId="{B755F025-70A2-4F61-80C6-2E67670F730F}" destId="{3BA5A184-FF75-4475-B281-FEE0052564D3}" srcOrd="0" destOrd="0" presId="urn:microsoft.com/office/officeart/2005/8/layout/lProcess2"/>
    <dgm:cxn modelId="{9B91D632-FCDC-4400-AF46-F13629C1C705}" type="presOf" srcId="{03F76FD1-F187-490E-AEE4-8D3E543AAA61}" destId="{CE4466B6-05F6-4DC5-9BE3-F4CB2F98274E}" srcOrd="0" destOrd="0" presId="urn:microsoft.com/office/officeart/2005/8/layout/lProcess2"/>
    <dgm:cxn modelId="{4644A977-9B81-4EA7-A81F-C1BDBAB570FB}" srcId="{1092B2CD-37BE-45D1-825D-D2BCC8E89633}" destId="{F31B1029-2805-4948-AF3E-AB22B2A1FFD5}" srcOrd="0" destOrd="0" parTransId="{5A86B2AE-321D-4459-8157-6BA6E21415C8}" sibTransId="{CFE91D97-9109-48A9-8ACF-F7A628CFCE0E}"/>
    <dgm:cxn modelId="{94E2387F-D6C2-4E98-B8CD-47FD70C468D2}" type="presOf" srcId="{1092B2CD-37BE-45D1-825D-D2BCC8E89633}" destId="{A8A98BD6-0907-4713-8840-12233066796A}" srcOrd="0" destOrd="0" presId="urn:microsoft.com/office/officeart/2005/8/layout/lProcess2"/>
    <dgm:cxn modelId="{CEFCC4FD-BEF8-4EAB-A8B2-6DF9FA8AD75B}" type="presOf" srcId="{7D5D1434-1A5B-47FB-AFAD-B09EA74E1A27}" destId="{D710A0A0-6EAF-4654-BD46-05640229BC0E}" srcOrd="1" destOrd="0" presId="urn:microsoft.com/office/officeart/2005/8/layout/lProcess2"/>
    <dgm:cxn modelId="{19DADDC2-DD67-44D5-B5CC-6E2D53C6D290}" srcId="{7AEFC411-9F9C-49A2-9C44-BCF914B1C50E}" destId="{B755F025-70A2-4F61-80C6-2E67670F730F}" srcOrd="2" destOrd="0" parTransId="{64830253-96F1-4B20-9F68-B968CCE4E863}" sibTransId="{71AA36D4-B16A-4140-9C7D-25ADAFF01B86}"/>
    <dgm:cxn modelId="{E6CD52D6-399F-4E4F-A8C4-94B37AE0B77C}" srcId="{1092B2CD-37BE-45D1-825D-D2BCC8E89633}" destId="{CD062B5F-DC4D-4B8E-88C7-FD47FD6F03C8}" srcOrd="1" destOrd="0" parTransId="{79BACD99-932A-4549-9B8F-A45C9B6A8D68}" sibTransId="{467FBB13-0233-4706-B304-14A64585C076}"/>
    <dgm:cxn modelId="{2C1C39FF-DB5A-4034-B59F-C7B54D2933C5}" srcId="{B755F025-70A2-4F61-80C6-2E67670F730F}" destId="{03F76FD1-F187-490E-AEE4-8D3E543AAA61}" srcOrd="2" destOrd="0" parTransId="{AECD966A-046E-4314-ABD0-D377BDAEE66B}" sibTransId="{E0DAEF05-9751-4A5F-AD54-8B9A3CC1FD42}"/>
    <dgm:cxn modelId="{9DE9C968-E315-4E74-9CB9-D25D2118CEF8}" srcId="{B755F025-70A2-4F61-80C6-2E67670F730F}" destId="{BA2989D1-F4EF-4CE0-9527-CB516E35787D}" srcOrd="0" destOrd="0" parTransId="{7068D413-28BF-4783-A822-E3D7A9088EE6}" sibTransId="{29C44472-2A5F-4DC4-9F6B-889EFD795338}"/>
    <dgm:cxn modelId="{F316BC01-341F-42DD-932C-E978D6B01589}" srcId="{7D5D1434-1A5B-47FB-AFAD-B09EA74E1A27}" destId="{C3AA6FF1-A5A6-4190-A828-2E1DA8E64EF4}" srcOrd="2" destOrd="0" parTransId="{3063158B-D168-4D3F-8B3F-74EEE485B192}" sibTransId="{0A415255-8382-45EB-901F-7D2FBA0EBDE5}"/>
    <dgm:cxn modelId="{16B29D34-A6DA-463E-B3B1-9A6046F23F2E}" type="presOf" srcId="{916CB674-CEC9-4BAE-95AF-4066889FF511}" destId="{FBFC1E0F-9786-4EF2-B0A7-B47D40E8CBFC}" srcOrd="0" destOrd="0" presId="urn:microsoft.com/office/officeart/2005/8/layout/lProcess2"/>
    <dgm:cxn modelId="{5F4AD7F0-A1F8-419B-8D5A-E8EB8B5CC5E9}" srcId="{7AEFC411-9F9C-49A2-9C44-BCF914B1C50E}" destId="{1092B2CD-37BE-45D1-825D-D2BCC8E89633}" srcOrd="0" destOrd="0" parTransId="{4A8D1508-A031-4F13-A936-822687C33B3F}" sibTransId="{ECEB72A9-6288-46AE-989E-22470743A4E6}"/>
    <dgm:cxn modelId="{AB3C0506-60BF-49C3-A4E3-4937D5806E1F}" srcId="{7AEFC411-9F9C-49A2-9C44-BCF914B1C50E}" destId="{7D5D1434-1A5B-47FB-AFAD-B09EA74E1A27}" srcOrd="1" destOrd="0" parTransId="{4AD26B47-DD95-4E62-B4D0-83F39AF7A139}" sibTransId="{733647F0-79B8-4F41-B9E2-CC04F2231D93}"/>
    <dgm:cxn modelId="{FA756977-3612-48E1-B770-9696BCAE849D}" srcId="{7D5D1434-1A5B-47FB-AFAD-B09EA74E1A27}" destId="{EC63FC3C-5A09-46A7-BE68-A368041B1A77}" srcOrd="0" destOrd="0" parTransId="{9340AFDB-18F4-4849-91F8-BAF9BE648227}" sibTransId="{10D21659-FAF4-42DA-A1C2-BFBD4412A2C6}"/>
    <dgm:cxn modelId="{3952F781-314E-4C5C-995E-056D4808D3C4}" type="presOf" srcId="{1092B2CD-37BE-45D1-825D-D2BCC8E89633}" destId="{2D2E2791-10C5-4E0A-8642-21035C85C4E5}" srcOrd="1" destOrd="0" presId="urn:microsoft.com/office/officeart/2005/8/layout/lProcess2"/>
    <dgm:cxn modelId="{9E8F7A27-E5FF-47BC-BA7C-2E4E7EBB3A0C}" srcId="{1092B2CD-37BE-45D1-825D-D2BCC8E89633}" destId="{D4B64047-97B1-4DE8-99A4-C7B569194502}" srcOrd="2" destOrd="0" parTransId="{20377BCD-D0AC-43D1-AB60-9A0A1BDCCB92}" sibTransId="{1036CBB3-651D-4ECE-9CE3-128312E29F15}"/>
    <dgm:cxn modelId="{7B886C89-E818-4723-ABE7-EC75BA658D2D}" srcId="{B755F025-70A2-4F61-80C6-2E67670F730F}" destId="{39852340-34D8-4AE4-A923-0F06D8C1BC44}" srcOrd="1" destOrd="0" parTransId="{CC30A27D-3F80-42EA-9F23-56EFE926B3D6}" sibTransId="{10C6397F-6EEF-4157-ACD4-7146444C6137}"/>
    <dgm:cxn modelId="{5BC72212-E990-4358-89E4-48680B5A6CBF}" type="presOf" srcId="{7AEFC411-9F9C-49A2-9C44-BCF914B1C50E}" destId="{017D2DC8-CB5E-49DB-97CD-CF2B083651F1}" srcOrd="0" destOrd="0" presId="urn:microsoft.com/office/officeart/2005/8/layout/lProcess2"/>
    <dgm:cxn modelId="{C1A2DA06-CD37-4C95-BB91-3145A6E0154F}" type="presOf" srcId="{BA2989D1-F4EF-4CE0-9527-CB516E35787D}" destId="{063FF11F-6746-4000-862A-3AEF52CFEF92}" srcOrd="0" destOrd="0" presId="urn:microsoft.com/office/officeart/2005/8/layout/lProcess2"/>
    <dgm:cxn modelId="{D0AEBB4F-5717-4377-BA0F-E039123B4351}" type="presOf" srcId="{7D5D1434-1A5B-47FB-AFAD-B09EA74E1A27}" destId="{89DD990C-08E0-4CC8-A0EE-F01F3D91B2D1}" srcOrd="0" destOrd="0" presId="urn:microsoft.com/office/officeart/2005/8/layout/lProcess2"/>
    <dgm:cxn modelId="{E2EB004F-7A08-46B2-B6EE-462A0A5089D7}" type="presOf" srcId="{EC63FC3C-5A09-46A7-BE68-A368041B1A77}" destId="{0AE26C2B-3F66-4F5D-BBE3-4BDBF72980F7}" srcOrd="0" destOrd="0" presId="urn:microsoft.com/office/officeart/2005/8/layout/lProcess2"/>
    <dgm:cxn modelId="{2A175B14-37C9-4ED8-A126-89A3502435BE}" srcId="{7D5D1434-1A5B-47FB-AFAD-B09EA74E1A27}" destId="{916CB674-CEC9-4BAE-95AF-4066889FF511}" srcOrd="1" destOrd="0" parTransId="{5574FE42-0FE6-4ED1-B8C1-F2547E978A80}" sibTransId="{D5516098-732A-46A8-82EA-8648801E0201}"/>
    <dgm:cxn modelId="{4BDC066A-C0B4-474A-A491-AD40D747DD8D}" type="presOf" srcId="{C3AA6FF1-A5A6-4190-A828-2E1DA8E64EF4}" destId="{7A348B33-CBFD-40FD-A8D8-444FA7CCB2EF}" srcOrd="0" destOrd="0" presId="urn:microsoft.com/office/officeart/2005/8/layout/lProcess2"/>
    <dgm:cxn modelId="{972627E3-960A-4613-B054-10D860930521}" type="presOf" srcId="{39852340-34D8-4AE4-A923-0F06D8C1BC44}" destId="{7B0C54FF-8232-43E2-A511-908DDD55AB5C}" srcOrd="0" destOrd="0" presId="urn:microsoft.com/office/officeart/2005/8/layout/lProcess2"/>
    <dgm:cxn modelId="{198D2359-9804-44C3-B8A2-E77E1716B59B}" type="presOf" srcId="{D4B64047-97B1-4DE8-99A4-C7B569194502}" destId="{379B4B7B-DDA3-4A0F-AB6F-1B4600B3896E}" srcOrd="0" destOrd="0" presId="urn:microsoft.com/office/officeart/2005/8/layout/lProcess2"/>
    <dgm:cxn modelId="{E3C7728E-9842-4C31-8C8D-A4AC1AF2D3C3}" type="presOf" srcId="{F31B1029-2805-4948-AF3E-AB22B2A1FFD5}" destId="{A74F8CC1-7E6E-4AEE-9F3B-9EDDB7466F3F}" srcOrd="0" destOrd="0" presId="urn:microsoft.com/office/officeart/2005/8/layout/lProcess2"/>
    <dgm:cxn modelId="{A2242CF4-243B-4833-9E0B-774F26B84BC1}" type="presOf" srcId="{B755F025-70A2-4F61-80C6-2E67670F730F}" destId="{E6DEF97C-F1F7-40CE-BC18-B45AA58C070E}" srcOrd="1" destOrd="0" presId="urn:microsoft.com/office/officeart/2005/8/layout/lProcess2"/>
    <dgm:cxn modelId="{70F17AF0-C549-41E7-AB40-2BF28C18D773}" type="presOf" srcId="{CD062B5F-DC4D-4B8E-88C7-FD47FD6F03C8}" destId="{99802637-C396-4CEC-AFE1-9F755FF17C04}" srcOrd="0" destOrd="0" presId="urn:microsoft.com/office/officeart/2005/8/layout/lProcess2"/>
    <dgm:cxn modelId="{93583782-397B-491F-83E3-96BAE5A09E6F}" type="presParOf" srcId="{017D2DC8-CB5E-49DB-97CD-CF2B083651F1}" destId="{037291FD-C072-472A-82A0-2ED213646856}" srcOrd="0" destOrd="0" presId="urn:microsoft.com/office/officeart/2005/8/layout/lProcess2"/>
    <dgm:cxn modelId="{3E8B6FCC-C4E8-4D08-82C0-97E794E3A3A1}" type="presParOf" srcId="{037291FD-C072-472A-82A0-2ED213646856}" destId="{A8A98BD6-0907-4713-8840-12233066796A}" srcOrd="0" destOrd="0" presId="urn:microsoft.com/office/officeart/2005/8/layout/lProcess2"/>
    <dgm:cxn modelId="{34E60F34-93BE-460C-8E19-E08FE94CE2BF}" type="presParOf" srcId="{037291FD-C072-472A-82A0-2ED213646856}" destId="{2D2E2791-10C5-4E0A-8642-21035C85C4E5}" srcOrd="1" destOrd="0" presId="urn:microsoft.com/office/officeart/2005/8/layout/lProcess2"/>
    <dgm:cxn modelId="{BD0B7F97-911F-4094-945A-9126EFA4B7F7}" type="presParOf" srcId="{037291FD-C072-472A-82A0-2ED213646856}" destId="{23CC6716-5695-4522-A62E-D7EEDC74F238}" srcOrd="2" destOrd="0" presId="urn:microsoft.com/office/officeart/2005/8/layout/lProcess2"/>
    <dgm:cxn modelId="{6C92D3D0-D45F-4962-889B-7651E07E4C96}" type="presParOf" srcId="{23CC6716-5695-4522-A62E-D7EEDC74F238}" destId="{9C505D99-380B-4A33-8D02-81B860D8CF69}" srcOrd="0" destOrd="0" presId="urn:microsoft.com/office/officeart/2005/8/layout/lProcess2"/>
    <dgm:cxn modelId="{31311153-7FE0-4BC1-91A9-E0232E777E6E}" type="presParOf" srcId="{9C505D99-380B-4A33-8D02-81B860D8CF69}" destId="{A74F8CC1-7E6E-4AEE-9F3B-9EDDB7466F3F}" srcOrd="0" destOrd="0" presId="urn:microsoft.com/office/officeart/2005/8/layout/lProcess2"/>
    <dgm:cxn modelId="{AAE30B25-734B-406F-9E17-AA4537CF7597}" type="presParOf" srcId="{9C505D99-380B-4A33-8D02-81B860D8CF69}" destId="{33DCD3BC-F4B3-481E-9711-23F0210F173D}" srcOrd="1" destOrd="0" presId="urn:microsoft.com/office/officeart/2005/8/layout/lProcess2"/>
    <dgm:cxn modelId="{15FA24C6-9D73-4102-9BED-F849F237081D}" type="presParOf" srcId="{9C505D99-380B-4A33-8D02-81B860D8CF69}" destId="{99802637-C396-4CEC-AFE1-9F755FF17C04}" srcOrd="2" destOrd="0" presId="urn:microsoft.com/office/officeart/2005/8/layout/lProcess2"/>
    <dgm:cxn modelId="{589BE413-DF4D-4C92-BEF0-D40EBE53E22E}" type="presParOf" srcId="{9C505D99-380B-4A33-8D02-81B860D8CF69}" destId="{CB4D16A3-0DA9-4475-87F3-020E8CDA284D}" srcOrd="3" destOrd="0" presId="urn:microsoft.com/office/officeart/2005/8/layout/lProcess2"/>
    <dgm:cxn modelId="{540BA6EA-0F35-4EEA-B80F-2F079233A401}" type="presParOf" srcId="{9C505D99-380B-4A33-8D02-81B860D8CF69}" destId="{379B4B7B-DDA3-4A0F-AB6F-1B4600B3896E}" srcOrd="4" destOrd="0" presId="urn:microsoft.com/office/officeart/2005/8/layout/lProcess2"/>
    <dgm:cxn modelId="{3F3B1B5B-6B8E-45F0-9899-16512F03C3B2}" type="presParOf" srcId="{017D2DC8-CB5E-49DB-97CD-CF2B083651F1}" destId="{3F69113F-A04C-464F-8C36-B96B24A8B3DB}" srcOrd="1" destOrd="0" presId="urn:microsoft.com/office/officeart/2005/8/layout/lProcess2"/>
    <dgm:cxn modelId="{F4550B88-7D56-4D14-B447-6460791CB5B0}" type="presParOf" srcId="{017D2DC8-CB5E-49DB-97CD-CF2B083651F1}" destId="{F5428390-DD3F-4C58-8C37-70D9E7509141}" srcOrd="2" destOrd="0" presId="urn:microsoft.com/office/officeart/2005/8/layout/lProcess2"/>
    <dgm:cxn modelId="{6E7EFD2C-269F-4E6A-8662-6A52DB36C48E}" type="presParOf" srcId="{F5428390-DD3F-4C58-8C37-70D9E7509141}" destId="{89DD990C-08E0-4CC8-A0EE-F01F3D91B2D1}" srcOrd="0" destOrd="0" presId="urn:microsoft.com/office/officeart/2005/8/layout/lProcess2"/>
    <dgm:cxn modelId="{1AB3913A-3EE4-430F-BF44-6A3C77FBDEA4}" type="presParOf" srcId="{F5428390-DD3F-4C58-8C37-70D9E7509141}" destId="{D710A0A0-6EAF-4654-BD46-05640229BC0E}" srcOrd="1" destOrd="0" presId="urn:microsoft.com/office/officeart/2005/8/layout/lProcess2"/>
    <dgm:cxn modelId="{7BB941B0-FDF1-4A66-8DAC-626BBC75CC3B}" type="presParOf" srcId="{F5428390-DD3F-4C58-8C37-70D9E7509141}" destId="{8A59E670-F266-4B08-ADDF-03C6EAC8C7B5}" srcOrd="2" destOrd="0" presId="urn:microsoft.com/office/officeart/2005/8/layout/lProcess2"/>
    <dgm:cxn modelId="{F7DDF8D0-8870-4538-AB37-4C8F6D6887DB}" type="presParOf" srcId="{8A59E670-F266-4B08-ADDF-03C6EAC8C7B5}" destId="{2DF98BC3-808E-42B7-B576-45548036C9C8}" srcOrd="0" destOrd="0" presId="urn:microsoft.com/office/officeart/2005/8/layout/lProcess2"/>
    <dgm:cxn modelId="{CFC7BFF7-882F-4D48-BEE5-D581087D02B1}" type="presParOf" srcId="{2DF98BC3-808E-42B7-B576-45548036C9C8}" destId="{0AE26C2B-3F66-4F5D-BBE3-4BDBF72980F7}" srcOrd="0" destOrd="0" presId="urn:microsoft.com/office/officeart/2005/8/layout/lProcess2"/>
    <dgm:cxn modelId="{E7FCC9FA-85A7-445C-95AF-318FB68429BD}" type="presParOf" srcId="{2DF98BC3-808E-42B7-B576-45548036C9C8}" destId="{3AEBD519-56DD-49C9-AF70-39DF67E36C2E}" srcOrd="1" destOrd="0" presId="urn:microsoft.com/office/officeart/2005/8/layout/lProcess2"/>
    <dgm:cxn modelId="{1CB6B9E8-50D6-4DA3-8DDA-74EA5761382E}" type="presParOf" srcId="{2DF98BC3-808E-42B7-B576-45548036C9C8}" destId="{FBFC1E0F-9786-4EF2-B0A7-B47D40E8CBFC}" srcOrd="2" destOrd="0" presId="urn:microsoft.com/office/officeart/2005/8/layout/lProcess2"/>
    <dgm:cxn modelId="{4A35C3A5-E273-409C-A628-72DA5F756C68}" type="presParOf" srcId="{2DF98BC3-808E-42B7-B576-45548036C9C8}" destId="{1E77D9F1-44BC-4A27-B639-CA6A325E7D05}" srcOrd="3" destOrd="0" presId="urn:microsoft.com/office/officeart/2005/8/layout/lProcess2"/>
    <dgm:cxn modelId="{D805F320-152F-4B99-AC84-0B283044920E}" type="presParOf" srcId="{2DF98BC3-808E-42B7-B576-45548036C9C8}" destId="{7A348B33-CBFD-40FD-A8D8-444FA7CCB2EF}" srcOrd="4" destOrd="0" presId="urn:microsoft.com/office/officeart/2005/8/layout/lProcess2"/>
    <dgm:cxn modelId="{0EEC6A1B-3AB3-459C-B394-4EDD5E48C130}" type="presParOf" srcId="{017D2DC8-CB5E-49DB-97CD-CF2B083651F1}" destId="{0FF76268-0CD4-4042-816E-EF95B8E3D0AF}" srcOrd="3" destOrd="0" presId="urn:microsoft.com/office/officeart/2005/8/layout/lProcess2"/>
    <dgm:cxn modelId="{B268F4D1-E4C5-4ADE-B94B-6498AFC5EB5A}" type="presParOf" srcId="{017D2DC8-CB5E-49DB-97CD-CF2B083651F1}" destId="{0550759C-BF5F-4CFB-B5BA-39209004AB0D}" srcOrd="4" destOrd="0" presId="urn:microsoft.com/office/officeart/2005/8/layout/lProcess2"/>
    <dgm:cxn modelId="{CCCF6714-4B94-41FE-A096-EE4E75101A4F}" type="presParOf" srcId="{0550759C-BF5F-4CFB-B5BA-39209004AB0D}" destId="{3BA5A184-FF75-4475-B281-FEE0052564D3}" srcOrd="0" destOrd="0" presId="urn:microsoft.com/office/officeart/2005/8/layout/lProcess2"/>
    <dgm:cxn modelId="{19D9B9E8-40D7-4AD5-B10B-AD4E7D36B4D2}" type="presParOf" srcId="{0550759C-BF5F-4CFB-B5BA-39209004AB0D}" destId="{E6DEF97C-F1F7-40CE-BC18-B45AA58C070E}" srcOrd="1" destOrd="0" presId="urn:microsoft.com/office/officeart/2005/8/layout/lProcess2"/>
    <dgm:cxn modelId="{7C11A570-B116-45D0-A633-C97398ACCB54}" type="presParOf" srcId="{0550759C-BF5F-4CFB-B5BA-39209004AB0D}" destId="{A931B26E-9803-42AC-9601-9DD3CD1D302C}" srcOrd="2" destOrd="0" presId="urn:microsoft.com/office/officeart/2005/8/layout/lProcess2"/>
    <dgm:cxn modelId="{14E2E9E3-D266-4A35-BA9D-7CD72575A2B4}" type="presParOf" srcId="{A931B26E-9803-42AC-9601-9DD3CD1D302C}" destId="{4D972F0C-96DC-4610-A6BF-526429452631}" srcOrd="0" destOrd="0" presId="urn:microsoft.com/office/officeart/2005/8/layout/lProcess2"/>
    <dgm:cxn modelId="{5A7C0AC4-362E-43B0-A4D6-D8E8CE146E16}" type="presParOf" srcId="{4D972F0C-96DC-4610-A6BF-526429452631}" destId="{063FF11F-6746-4000-862A-3AEF52CFEF92}" srcOrd="0" destOrd="0" presId="urn:microsoft.com/office/officeart/2005/8/layout/lProcess2"/>
    <dgm:cxn modelId="{0180057C-46CE-4EB2-B36C-34AC6AC8C0A7}" type="presParOf" srcId="{4D972F0C-96DC-4610-A6BF-526429452631}" destId="{CE8F143B-34B3-4801-BF88-C5C6202579CA}" srcOrd="1" destOrd="0" presId="urn:microsoft.com/office/officeart/2005/8/layout/lProcess2"/>
    <dgm:cxn modelId="{380895B4-40EB-4622-8775-C6AF8C5198EF}" type="presParOf" srcId="{4D972F0C-96DC-4610-A6BF-526429452631}" destId="{7B0C54FF-8232-43E2-A511-908DDD55AB5C}" srcOrd="2" destOrd="0" presId="urn:microsoft.com/office/officeart/2005/8/layout/lProcess2"/>
    <dgm:cxn modelId="{AD72AFA3-C03D-42B5-99B9-787C575821BE}" type="presParOf" srcId="{4D972F0C-96DC-4610-A6BF-526429452631}" destId="{DE67F30B-2803-42C6-82C2-7635750AE9F0}" srcOrd="3" destOrd="0" presId="urn:microsoft.com/office/officeart/2005/8/layout/lProcess2"/>
    <dgm:cxn modelId="{1D65E670-8681-4E81-81FD-2BDF00D3A9E1}" type="presParOf" srcId="{4D972F0C-96DC-4610-A6BF-526429452631}" destId="{CE4466B6-05F6-4DC5-9BE3-F4CB2F98274E}" srcOrd="4" destOrd="0" presId="urn:microsoft.com/office/officeart/2005/8/layout/lProcess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09991-1D37-4CE2-A2D1-AE459EDC37A9}">
      <dsp:nvSpPr>
        <dsp:cNvPr id="0" name=""/>
        <dsp:cNvSpPr/>
      </dsp:nvSpPr>
      <dsp:spPr>
        <a:xfrm>
          <a:off x="0" y="440883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B7E8A9-45DC-43B6-B3AB-221C41C152FE}">
      <dsp:nvSpPr>
        <dsp:cNvPr id="0" name=""/>
        <dsp:cNvSpPr/>
      </dsp:nvSpPr>
      <dsp:spPr>
        <a:xfrm>
          <a:off x="421246" y="27603"/>
          <a:ext cx="5897455" cy="82656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финансовые возможности предприятия</a:t>
          </a:r>
          <a:endParaRPr lang="ru-RU" sz="2000" kern="1200" dirty="0"/>
        </a:p>
      </dsp:txBody>
      <dsp:txXfrm>
        <a:off x="461595" y="67952"/>
        <a:ext cx="5816757" cy="745862"/>
      </dsp:txXfrm>
    </dsp:sp>
    <dsp:sp modelId="{2A4A097C-4C70-4642-976E-6E064BBCE005}">
      <dsp:nvSpPr>
        <dsp:cNvPr id="0" name=""/>
        <dsp:cNvSpPr/>
      </dsp:nvSpPr>
      <dsp:spPr>
        <a:xfrm>
          <a:off x="0" y="1710964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7CF6FD-823F-4CFF-80C8-8A857A8B5081}">
      <dsp:nvSpPr>
        <dsp:cNvPr id="0" name=""/>
        <dsp:cNvSpPr/>
      </dsp:nvSpPr>
      <dsp:spPr>
        <a:xfrm>
          <a:off x="421246" y="1297683"/>
          <a:ext cx="5897455" cy="82656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состояние и технологическое оснащение имеющихся помещений</a:t>
          </a:r>
          <a:endParaRPr lang="ru-RU" sz="2000" kern="1200" dirty="0"/>
        </a:p>
      </dsp:txBody>
      <dsp:txXfrm>
        <a:off x="461595" y="1338032"/>
        <a:ext cx="5816757" cy="745862"/>
      </dsp:txXfrm>
    </dsp:sp>
    <dsp:sp modelId="{8BBDB4C7-6AD2-4AA4-B314-04A2B208BCB6}">
      <dsp:nvSpPr>
        <dsp:cNvPr id="0" name=""/>
        <dsp:cNvSpPr/>
      </dsp:nvSpPr>
      <dsp:spPr>
        <a:xfrm>
          <a:off x="0" y="2981044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AC0188-86EA-4B75-A6FF-5388C0B4F72C}">
      <dsp:nvSpPr>
        <dsp:cNvPr id="0" name=""/>
        <dsp:cNvSpPr/>
      </dsp:nvSpPr>
      <dsp:spPr>
        <a:xfrm>
          <a:off x="421246" y="2567764"/>
          <a:ext cx="5897455" cy="82656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возможность привлечения заемных средств и средств государственной поддержки</a:t>
          </a:r>
          <a:endParaRPr lang="ru-RU" sz="2000" kern="1200" dirty="0"/>
        </a:p>
      </dsp:txBody>
      <dsp:txXfrm>
        <a:off x="461595" y="2608113"/>
        <a:ext cx="5816757" cy="745862"/>
      </dsp:txXfrm>
    </dsp:sp>
    <dsp:sp modelId="{F4207430-34FB-4103-9545-0107175A9246}">
      <dsp:nvSpPr>
        <dsp:cNvPr id="0" name=""/>
        <dsp:cNvSpPr/>
      </dsp:nvSpPr>
      <dsp:spPr>
        <a:xfrm>
          <a:off x="0" y="4251124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FB0925-5B50-4E80-BA33-2CFEB2AA6141}">
      <dsp:nvSpPr>
        <dsp:cNvPr id="0" name=""/>
        <dsp:cNvSpPr/>
      </dsp:nvSpPr>
      <dsp:spPr>
        <a:xfrm>
          <a:off x="421246" y="3837844"/>
          <a:ext cx="5897455" cy="82656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кадровое обеспечение </a:t>
          </a:r>
          <a:endParaRPr lang="ru-RU" sz="2000" kern="1200" dirty="0"/>
        </a:p>
      </dsp:txBody>
      <dsp:txXfrm>
        <a:off x="461595" y="3878193"/>
        <a:ext cx="5816757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B09991-1D37-4CE2-A2D1-AE459EDC37A9}">
      <dsp:nvSpPr>
        <dsp:cNvPr id="0" name=""/>
        <dsp:cNvSpPr/>
      </dsp:nvSpPr>
      <dsp:spPr>
        <a:xfrm>
          <a:off x="0" y="399907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B7E8A9-45DC-43B6-B3AB-221C41C152FE}">
      <dsp:nvSpPr>
        <dsp:cNvPr id="0" name=""/>
        <dsp:cNvSpPr/>
      </dsp:nvSpPr>
      <dsp:spPr>
        <a:xfrm>
          <a:off x="421246" y="104707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длительный срок между начальной стадией проекта и получением продукции</a:t>
          </a:r>
          <a:endParaRPr lang="ru-RU" sz="2000" kern="1200" dirty="0"/>
        </a:p>
      </dsp:txBody>
      <dsp:txXfrm>
        <a:off x="450067" y="133528"/>
        <a:ext cx="5839813" cy="532758"/>
      </dsp:txXfrm>
    </dsp:sp>
    <dsp:sp modelId="{2A4A097C-4C70-4642-976E-6E064BBCE005}">
      <dsp:nvSpPr>
        <dsp:cNvPr id="0" name=""/>
        <dsp:cNvSpPr/>
      </dsp:nvSpPr>
      <dsp:spPr>
        <a:xfrm>
          <a:off x="0" y="1307108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7CF6FD-823F-4CFF-80C8-8A857A8B5081}">
      <dsp:nvSpPr>
        <dsp:cNvPr id="0" name=""/>
        <dsp:cNvSpPr/>
      </dsp:nvSpPr>
      <dsp:spPr>
        <a:xfrm>
          <a:off x="421246" y="1011907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разрыв между производством кормов и молочным производством</a:t>
          </a:r>
          <a:endParaRPr lang="ru-RU" sz="2000" kern="1200" dirty="0"/>
        </a:p>
      </dsp:txBody>
      <dsp:txXfrm>
        <a:off x="450067" y="1040728"/>
        <a:ext cx="5839813" cy="532758"/>
      </dsp:txXfrm>
    </dsp:sp>
    <dsp:sp modelId="{8BBDB4C7-6AD2-4AA4-B314-04A2B208BCB6}">
      <dsp:nvSpPr>
        <dsp:cNvPr id="0" name=""/>
        <dsp:cNvSpPr/>
      </dsp:nvSpPr>
      <dsp:spPr>
        <a:xfrm>
          <a:off x="0" y="2214308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9AC0188-86EA-4B75-A6FF-5388C0B4F72C}">
      <dsp:nvSpPr>
        <dsp:cNvPr id="0" name=""/>
        <dsp:cNvSpPr/>
      </dsp:nvSpPr>
      <dsp:spPr>
        <a:xfrm>
          <a:off x="421246" y="1919108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низкая </a:t>
          </a:r>
          <a:r>
            <a:rPr lang="ru-RU" sz="2000" kern="1200" dirty="0" err="1" smtClean="0"/>
            <a:t>адаптированность</a:t>
          </a:r>
          <a:r>
            <a:rPr lang="ru-RU" sz="2000" kern="1200" dirty="0" smtClean="0"/>
            <a:t> приобретаемого скота</a:t>
          </a:r>
          <a:endParaRPr lang="ru-RU" sz="2000" kern="1200" dirty="0"/>
        </a:p>
      </dsp:txBody>
      <dsp:txXfrm>
        <a:off x="450067" y="1947929"/>
        <a:ext cx="5839813" cy="532758"/>
      </dsp:txXfrm>
    </dsp:sp>
    <dsp:sp modelId="{F4207430-34FB-4103-9545-0107175A9246}">
      <dsp:nvSpPr>
        <dsp:cNvPr id="0" name=""/>
        <dsp:cNvSpPr/>
      </dsp:nvSpPr>
      <dsp:spPr>
        <a:xfrm>
          <a:off x="0" y="3121508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FB0925-5B50-4E80-BA33-2CFEB2AA6141}">
      <dsp:nvSpPr>
        <dsp:cNvPr id="0" name=""/>
        <dsp:cNvSpPr/>
      </dsp:nvSpPr>
      <dsp:spPr>
        <a:xfrm>
          <a:off x="421246" y="2826308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недостаточное инвестирование во все элементы технологического цикла</a:t>
          </a:r>
          <a:endParaRPr lang="ru-RU" sz="2000" kern="1200" dirty="0"/>
        </a:p>
      </dsp:txBody>
      <dsp:txXfrm>
        <a:off x="450067" y="2855129"/>
        <a:ext cx="5839813" cy="532758"/>
      </dsp:txXfrm>
    </dsp:sp>
    <dsp:sp modelId="{BD5673C4-6D3B-4200-A23E-5B857DC0B194}">
      <dsp:nvSpPr>
        <dsp:cNvPr id="0" name=""/>
        <dsp:cNvSpPr/>
      </dsp:nvSpPr>
      <dsp:spPr>
        <a:xfrm>
          <a:off x="0" y="4028708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03A578-66B3-4B3F-99FC-BA918935DD86}">
      <dsp:nvSpPr>
        <dsp:cNvPr id="0" name=""/>
        <dsp:cNvSpPr/>
      </dsp:nvSpPr>
      <dsp:spPr>
        <a:xfrm>
          <a:off x="421246" y="3733508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высокая себестоимость молока и диспаритет цен</a:t>
          </a:r>
          <a:endParaRPr lang="ru-RU" sz="2000" kern="1200" dirty="0"/>
        </a:p>
      </dsp:txBody>
      <dsp:txXfrm>
        <a:off x="450067" y="3762329"/>
        <a:ext cx="5839813" cy="532758"/>
      </dsp:txXfrm>
    </dsp:sp>
    <dsp:sp modelId="{6BC65C28-E671-4C37-9B26-FF11AB4D317A}">
      <dsp:nvSpPr>
        <dsp:cNvPr id="0" name=""/>
        <dsp:cNvSpPr/>
      </dsp:nvSpPr>
      <dsp:spPr>
        <a:xfrm>
          <a:off x="0" y="4935908"/>
          <a:ext cx="8424936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0263D8-D210-4208-91D2-52498345436F}">
      <dsp:nvSpPr>
        <dsp:cNvPr id="0" name=""/>
        <dsp:cNvSpPr/>
      </dsp:nvSpPr>
      <dsp:spPr>
        <a:xfrm>
          <a:off x="421246" y="4640707"/>
          <a:ext cx="5897455" cy="590400"/>
        </a:xfrm>
        <a:prstGeom prst="roundRect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проблемы кадрового обеспечения</a:t>
          </a:r>
          <a:endParaRPr lang="ru-RU" sz="2000" kern="1200" dirty="0"/>
        </a:p>
      </dsp:txBody>
      <dsp:txXfrm>
        <a:off x="450067" y="4669528"/>
        <a:ext cx="5839813" cy="5327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98BD6-0907-4713-8840-12233066796A}">
      <dsp:nvSpPr>
        <dsp:cNvPr id="0" name=""/>
        <dsp:cNvSpPr/>
      </dsp:nvSpPr>
      <dsp:spPr>
        <a:xfrm>
          <a:off x="1046" y="0"/>
          <a:ext cx="2719638" cy="6336703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Финансовая</a:t>
          </a:r>
          <a:endParaRPr lang="ru-RU" sz="2400" kern="1200" dirty="0" smtClean="0">
            <a:solidFill>
              <a:schemeClr val="bg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устойчивость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1046" y="0"/>
        <a:ext cx="2719638" cy="1901011"/>
      </dsp:txXfrm>
    </dsp:sp>
    <dsp:sp modelId="{A74F8CC1-7E6E-4AEE-9F3B-9EDDB7466F3F}">
      <dsp:nvSpPr>
        <dsp:cNvPr id="0" name=""/>
        <dsp:cNvSpPr/>
      </dsp:nvSpPr>
      <dsp:spPr>
        <a:xfrm>
          <a:off x="273009" y="1901552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К</a:t>
          </a:r>
          <a:r>
            <a:rPr lang="ru-RU" sz="1800" kern="1200" baseline="-25000" dirty="0" smtClean="0">
              <a:solidFill>
                <a:schemeClr val="tx1"/>
              </a:solidFill>
            </a:rPr>
            <a:t>а</a:t>
          </a:r>
          <a:r>
            <a:rPr lang="ru-RU" sz="1800" kern="1200" dirty="0" smtClean="0">
              <a:solidFill>
                <a:schemeClr val="tx1"/>
              </a:solidFill>
            </a:rPr>
            <a:t> –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коэффициент автономии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09471" y="1938014"/>
        <a:ext cx="2102786" cy="1171984"/>
      </dsp:txXfrm>
    </dsp:sp>
    <dsp:sp modelId="{99802637-C396-4CEC-AFE1-9F755FF17C04}">
      <dsp:nvSpPr>
        <dsp:cNvPr id="0" name=""/>
        <dsp:cNvSpPr/>
      </dsp:nvSpPr>
      <dsp:spPr>
        <a:xfrm>
          <a:off x="273009" y="3337985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>
              <a:solidFill>
                <a:schemeClr val="tx1"/>
              </a:solidFill>
            </a:rPr>
            <a:t>К</a:t>
          </a:r>
          <a:r>
            <a:rPr lang="ru-RU" sz="1600" kern="1200" baseline="-25000" dirty="0" err="1" smtClean="0">
              <a:solidFill>
                <a:schemeClr val="tx1"/>
              </a:solidFill>
            </a:rPr>
            <a:t>сос</a:t>
          </a:r>
          <a:r>
            <a:rPr lang="ru-RU" sz="1600" kern="1200" dirty="0" smtClean="0">
              <a:solidFill>
                <a:schemeClr val="tx1"/>
              </a:solidFill>
            </a:rPr>
            <a:t> – коэффициент обеспеченности собственными оборотными средствами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09471" y="3374447"/>
        <a:ext cx="2102786" cy="1171984"/>
      </dsp:txXfrm>
    </dsp:sp>
    <dsp:sp modelId="{379B4B7B-DDA3-4A0F-AB6F-1B4600B3896E}">
      <dsp:nvSpPr>
        <dsp:cNvPr id="0" name=""/>
        <dsp:cNvSpPr/>
      </dsp:nvSpPr>
      <dsp:spPr>
        <a:xfrm>
          <a:off x="273009" y="4774418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К</a:t>
          </a:r>
          <a:r>
            <a:rPr lang="ru-RU" sz="1800" kern="1200" baseline="-25000" dirty="0" err="1" smtClean="0">
              <a:solidFill>
                <a:schemeClr val="tx1"/>
              </a:solidFill>
            </a:rPr>
            <a:t>пи</a:t>
          </a:r>
          <a:r>
            <a:rPr lang="ru-RU" sz="1800" kern="1200" dirty="0" smtClean="0">
              <a:solidFill>
                <a:schemeClr val="tx1"/>
              </a:solidFill>
            </a:rPr>
            <a:t> – коэффициент покрытия инвестиций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09471" y="4810880"/>
        <a:ext cx="2102786" cy="1171984"/>
      </dsp:txXfrm>
    </dsp:sp>
    <dsp:sp modelId="{89DD990C-08E0-4CC8-A0EE-F01F3D91B2D1}">
      <dsp:nvSpPr>
        <dsp:cNvPr id="0" name=""/>
        <dsp:cNvSpPr/>
      </dsp:nvSpPr>
      <dsp:spPr>
        <a:xfrm>
          <a:off x="2924656" y="0"/>
          <a:ext cx="2719638" cy="6336703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Платеже-способность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2924656" y="0"/>
        <a:ext cx="2719638" cy="1901011"/>
      </dsp:txXfrm>
    </dsp:sp>
    <dsp:sp modelId="{0AE26C2B-3F66-4F5D-BBE3-4BDBF72980F7}">
      <dsp:nvSpPr>
        <dsp:cNvPr id="0" name=""/>
        <dsp:cNvSpPr/>
      </dsp:nvSpPr>
      <dsp:spPr>
        <a:xfrm>
          <a:off x="3196620" y="1901552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К</a:t>
          </a:r>
          <a:r>
            <a:rPr lang="ru-RU" sz="1800" kern="1200" baseline="-25000" dirty="0" err="1" smtClean="0">
              <a:solidFill>
                <a:schemeClr val="tx1"/>
              </a:solidFill>
            </a:rPr>
            <a:t>тл</a:t>
          </a:r>
          <a:r>
            <a:rPr lang="ru-RU" sz="1800" kern="1200" dirty="0" smtClean="0">
              <a:solidFill>
                <a:schemeClr val="tx1"/>
              </a:solidFill>
            </a:rPr>
            <a:t> –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коэффициент текущей ликвидности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33082" y="1938014"/>
        <a:ext cx="2102786" cy="1171984"/>
      </dsp:txXfrm>
    </dsp:sp>
    <dsp:sp modelId="{FBFC1E0F-9786-4EF2-B0A7-B47D40E8CBFC}">
      <dsp:nvSpPr>
        <dsp:cNvPr id="0" name=""/>
        <dsp:cNvSpPr/>
      </dsp:nvSpPr>
      <dsp:spPr>
        <a:xfrm>
          <a:off x="3196620" y="3337985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К</a:t>
          </a:r>
          <a:r>
            <a:rPr lang="ru-RU" sz="1800" kern="1200" baseline="-25000" dirty="0" err="1" smtClean="0">
              <a:solidFill>
                <a:schemeClr val="tx1"/>
              </a:solidFill>
            </a:rPr>
            <a:t>бл</a:t>
          </a:r>
          <a:r>
            <a:rPr lang="ru-RU" sz="1800" kern="1200" dirty="0" smtClean="0">
              <a:solidFill>
                <a:schemeClr val="tx1"/>
              </a:solidFill>
            </a:rPr>
            <a:t> – коэффициент быстрой ликвидности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33082" y="3374447"/>
        <a:ext cx="2102786" cy="1171984"/>
      </dsp:txXfrm>
    </dsp:sp>
    <dsp:sp modelId="{7A348B33-CBFD-40FD-A8D8-444FA7CCB2EF}">
      <dsp:nvSpPr>
        <dsp:cNvPr id="0" name=""/>
        <dsp:cNvSpPr/>
      </dsp:nvSpPr>
      <dsp:spPr>
        <a:xfrm>
          <a:off x="3196620" y="4774418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К</a:t>
          </a:r>
          <a:r>
            <a:rPr lang="ru-RU" sz="1800" kern="1200" baseline="-25000" dirty="0" smtClean="0">
              <a:solidFill>
                <a:schemeClr val="tx1"/>
              </a:solidFill>
            </a:rPr>
            <a:t>ал</a:t>
          </a:r>
          <a:r>
            <a:rPr lang="ru-RU" sz="1800" kern="1200" dirty="0" smtClean="0">
              <a:solidFill>
                <a:schemeClr val="tx1"/>
              </a:solidFill>
            </a:rPr>
            <a:t> – коэффициент абсолютной ликвидности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33082" y="4810880"/>
        <a:ext cx="2102786" cy="1171984"/>
      </dsp:txXfrm>
    </dsp:sp>
    <dsp:sp modelId="{3BA5A184-FF75-4475-B281-FEE0052564D3}">
      <dsp:nvSpPr>
        <dsp:cNvPr id="0" name=""/>
        <dsp:cNvSpPr/>
      </dsp:nvSpPr>
      <dsp:spPr>
        <a:xfrm>
          <a:off x="5848267" y="0"/>
          <a:ext cx="2719638" cy="6336703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Эффективность</a:t>
          </a:r>
          <a:endParaRPr lang="ru-RU" sz="2400" kern="1200" dirty="0" smtClean="0">
            <a:solidFill>
              <a:schemeClr val="bg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деятельности</a:t>
          </a:r>
          <a:endParaRPr lang="ru-RU" sz="2400" kern="1200" dirty="0">
            <a:solidFill>
              <a:schemeClr val="bg1"/>
            </a:solidFill>
          </a:endParaRPr>
        </a:p>
      </dsp:txBody>
      <dsp:txXfrm>
        <a:off x="5848267" y="0"/>
        <a:ext cx="2719638" cy="1901011"/>
      </dsp:txXfrm>
    </dsp:sp>
    <dsp:sp modelId="{063FF11F-6746-4000-862A-3AEF52CFEF92}">
      <dsp:nvSpPr>
        <dsp:cNvPr id="0" name=""/>
        <dsp:cNvSpPr/>
      </dsp:nvSpPr>
      <dsp:spPr>
        <a:xfrm>
          <a:off x="6120231" y="1901552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Р</a:t>
          </a:r>
          <a:r>
            <a:rPr lang="ru-RU" sz="1800" kern="1200" baseline="-25000" dirty="0" err="1" smtClean="0">
              <a:solidFill>
                <a:schemeClr val="tx1"/>
              </a:solidFill>
            </a:rPr>
            <a:t>п</a:t>
          </a:r>
          <a:r>
            <a:rPr lang="ru-RU" sz="1800" kern="1200" dirty="0" smtClean="0">
              <a:solidFill>
                <a:schemeClr val="tx1"/>
              </a:solidFill>
            </a:rPr>
            <a:t> – рентабельность продаж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156693" y="1938014"/>
        <a:ext cx="2102786" cy="1171984"/>
      </dsp:txXfrm>
    </dsp:sp>
    <dsp:sp modelId="{7B0C54FF-8232-43E2-A511-908DDD55AB5C}">
      <dsp:nvSpPr>
        <dsp:cNvPr id="0" name=""/>
        <dsp:cNvSpPr/>
      </dsp:nvSpPr>
      <dsp:spPr>
        <a:xfrm>
          <a:off x="6120231" y="3337985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</a:rPr>
            <a:t>Н</a:t>
          </a:r>
          <a:r>
            <a:rPr lang="ru-RU" sz="1800" kern="1200" baseline="-25000" dirty="0" err="1" smtClean="0">
              <a:solidFill>
                <a:schemeClr val="tx1"/>
              </a:solidFill>
            </a:rPr>
            <a:t>чп</a:t>
          </a:r>
          <a:r>
            <a:rPr lang="ru-RU" sz="1800" kern="1200" dirty="0" smtClean="0">
              <a:solidFill>
                <a:schemeClr val="tx1"/>
              </a:solidFill>
            </a:rPr>
            <a:t> –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норма чистой прибыли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156693" y="3374447"/>
        <a:ext cx="2102786" cy="1171984"/>
      </dsp:txXfrm>
    </dsp:sp>
    <dsp:sp modelId="{CE4466B6-05F6-4DC5-9BE3-F4CB2F98274E}">
      <dsp:nvSpPr>
        <dsp:cNvPr id="0" name=""/>
        <dsp:cNvSpPr/>
      </dsp:nvSpPr>
      <dsp:spPr>
        <a:xfrm>
          <a:off x="6120231" y="4774418"/>
          <a:ext cx="2175710" cy="12449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Р</a:t>
          </a:r>
          <a:r>
            <a:rPr lang="ru-RU" sz="1800" kern="1200" baseline="-25000" dirty="0" smtClean="0">
              <a:solidFill>
                <a:schemeClr val="tx1"/>
              </a:solidFill>
            </a:rPr>
            <a:t>а</a:t>
          </a:r>
          <a:r>
            <a:rPr lang="ru-RU" sz="1800" kern="1200" dirty="0" smtClean="0">
              <a:solidFill>
                <a:schemeClr val="tx1"/>
              </a:solidFill>
            </a:rPr>
            <a:t> – рентабельность активов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156693" y="4810880"/>
        <a:ext cx="2102786" cy="1171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0.02564</cdr:x>
      <cdr:y>0.94048</cdr:y>
    </cdr:from>
    <cdr:to>
      <cdr:x>0.9807</cdr:x>
      <cdr:y>0.99024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216024" y="5688632"/>
          <a:ext cx="8046319" cy="3009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ct val="107000"/>
            </a:lnSpc>
            <a:spcAft>
              <a:spcPts val="0"/>
            </a:spcAft>
          </a:pPr>
          <a:r>
            <a:rPr lang="ru-RU" sz="1200" b="0" i="1" dirty="0" smtClean="0">
              <a:effectLst/>
            </a:rPr>
            <a:t>Данные Министерства сельского хозяйства РФ</a:t>
          </a:r>
          <a:endParaRPr lang="ru-RU" sz="1200" b="0" i="1" dirty="0">
            <a:effectLst/>
            <a:ea typeface="Calibri"/>
            <a:cs typeface="Times New Roman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0.04202</cdr:x>
      <cdr:y>0.08046</cdr:y>
    </cdr:from>
    <cdr:to>
      <cdr:x>0.48739</cdr:x>
      <cdr:y>0.2069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0040" y="504056"/>
          <a:ext cx="3816424" cy="79210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50000"/>
          </a:schemeClr>
        </a:solidFill>
      </cdr:spPr>
      <cdr:style>
        <a:lnRef xmlns:a="http://schemas.openxmlformats.org/drawingml/2006/main" idx="3">
          <a:schemeClr val="lt1"/>
        </a:lnRef>
        <a:fillRef xmlns:a="http://schemas.openxmlformats.org/drawingml/2006/main" idx="1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4000" dirty="0">
              <a:solidFill>
                <a:schemeClr val="lt1"/>
              </a:solidFill>
              <a:latin typeface="+mn-lt"/>
              <a:ea typeface="+mn-ea"/>
              <a:cs typeface="+mn-cs"/>
            </a:rPr>
            <a:t>ЭП= ΔВПП/ОП</a:t>
          </a:r>
          <a:endParaRPr lang="ru-RU" sz="40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0.03114</cdr:x>
      <cdr:y>0.91616</cdr:y>
    </cdr:from>
    <cdr:to>
      <cdr:x>0.97015</cdr:x>
      <cdr:y>0.9642</cdr:y>
    </cdr:to>
    <cdr:sp macro="" textlink="">
      <cdr:nvSpPr>
        <cdr:cNvPr id="3" name="Поле 1"/>
        <cdr:cNvSpPr txBox="1"/>
      </cdr:nvSpPr>
      <cdr:spPr>
        <a:xfrm xmlns:a="http://schemas.openxmlformats.org/drawingml/2006/main">
          <a:off x="266815" y="5739455"/>
          <a:ext cx="8046320" cy="3009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107000"/>
            </a:lnSpc>
            <a:spcAft>
              <a:spcPts val="0"/>
            </a:spcAft>
          </a:pPr>
          <a:r>
            <a:rPr lang="ru-RU" sz="1200" spc="10" dirty="0"/>
            <a:t>Источник: рассчитано по данным Федеральной службы статистики и Министерства сельского хозяйства</a:t>
          </a:r>
          <a:endParaRPr lang="ru-RU" sz="1200" b="0" i="1" dirty="0">
            <a:effectLst/>
            <a:ea typeface="Calibri"/>
            <a:cs typeface="Times New Roman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2BE4EF-DE17-493C-8EA3-5FC07E556C61}" type="datetimeFigureOut">
              <a:rPr lang="ru-RU"/>
              <a:pPr>
                <a:defRPr/>
              </a:pPr>
              <a:t>20.02.2020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9D0D7B-9B51-46B3-A420-BFD99C3D6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826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665A4-AD96-41CB-932D-2A8800914D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50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74E51-9EB5-4EBD-B470-BA10447B52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693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06236-B3CF-49F7-8FCA-34F1FB869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851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B7D03-B698-4806-9ED8-25B7C6927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67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1AB1A-0B89-4D77-8110-8C5B19D3D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76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D184C-D8AC-4CC9-85F7-1489C1669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78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7B5DE-31FF-49BB-A604-F5C69157B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94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8C04A-9105-4DB7-A3C9-B0BE5D131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7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C7422-B1C1-4099-9CBF-501BC1A42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40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2B947-BA01-4711-80E6-90E106B9F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66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8FC36-DEE8-450B-9091-68BC672F9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01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CB4B9-B2A3-4257-9570-EADFFEA72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06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90000"/>
              </a:schemeClr>
            </a:gs>
            <a:gs pos="54000">
              <a:schemeClr val="accent1">
                <a:shade val="67500"/>
                <a:satMod val="115000"/>
                <a:lumMod val="51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379FA01-E050-43A9-9C41-37984BB46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5247" y="260648"/>
            <a:ext cx="6604985" cy="3168352"/>
          </a:xfrm>
        </p:spPr>
        <p:txBody>
          <a:bodyPr/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Оценка финансовой устойчивости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предприятий в </a:t>
            </a:r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условиях технологической </a:t>
            </a: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модернизации молочного </a:t>
            </a:r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скотоводства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 Black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995936" y="5013325"/>
            <a:ext cx="514806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</a:rPr>
              <a:t>Старший научный сотрудник</a:t>
            </a:r>
            <a:endParaRPr lang="ru-RU" sz="1600" b="1" i="1" dirty="0">
              <a:solidFill>
                <a:srgbClr val="000066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</a:rPr>
              <a:t>Ярославского НИИЖК–филиала ФНЦ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600" b="1" i="1" dirty="0" smtClean="0">
                <a:solidFill>
                  <a:srgbClr val="000066"/>
                </a:solidFill>
              </a:rPr>
              <a:t> «ВИК им. </a:t>
            </a:r>
            <a:r>
              <a:rPr lang="ru-RU" sz="1600" b="1" i="1" dirty="0" err="1" smtClean="0">
                <a:solidFill>
                  <a:srgbClr val="000066"/>
                </a:solidFill>
              </a:rPr>
              <a:t>В.Р.Вильямса</a:t>
            </a:r>
            <a:r>
              <a:rPr lang="ru-RU" sz="1600" b="1" i="1" dirty="0" smtClean="0">
                <a:solidFill>
                  <a:srgbClr val="000066"/>
                </a:solidFill>
              </a:rPr>
              <a:t>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sz="1600" b="1" i="1" dirty="0">
              <a:solidFill>
                <a:srgbClr val="000066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 dirty="0" smtClean="0">
                <a:solidFill>
                  <a:srgbClr val="000066"/>
                </a:solidFill>
              </a:rPr>
              <a:t>Алексеев Андрей Александрович</a:t>
            </a:r>
            <a:endParaRPr lang="ru-RU" sz="2000" b="1" i="1" dirty="0">
              <a:solidFill>
                <a:srgbClr val="000066"/>
              </a:solidFill>
            </a:endParaRPr>
          </a:p>
        </p:txBody>
      </p:sp>
      <p:pic>
        <p:nvPicPr>
          <p:cNvPr id="2052" name="Picture 4" descr="https://media.istockphoto.com/vectors/cash-cow-vector-id150486380?k=6&amp;m=150486380&amp;s=612x612&amp;w=0&amp;h=HLmXHCA2XO2Xh_1QUi9zpdKWQc3NAZSU8fRo7w974cg=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301" y="116632"/>
            <a:ext cx="2993699" cy="380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3ca58b3c21b149e2b7ff5a9937b32213-l&amp;n=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5129741" cy="384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30145841"/>
              </p:ext>
            </p:extLst>
          </p:nvPr>
        </p:nvGraphicFramePr>
        <p:xfrm>
          <a:off x="323528" y="404664"/>
          <a:ext cx="8568952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026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35288" y="4941168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/>
              <a:t>Ярославский НИИЖК-филиал ФНЦ «ВИК им. </a:t>
            </a:r>
            <a:r>
              <a:rPr lang="ru-RU" sz="1600" i="1" dirty="0" err="1"/>
              <a:t>В.Р.Вильямса</a:t>
            </a:r>
            <a:r>
              <a:rPr lang="ru-RU" sz="1600" i="1" dirty="0"/>
              <a:t>»</a:t>
            </a:r>
          </a:p>
          <a:p>
            <a:pPr algn="ctr"/>
            <a:r>
              <a:rPr lang="ru-RU" sz="1600" i="1" dirty="0" smtClean="0"/>
              <a:t>отдел технологий животноводства</a:t>
            </a:r>
          </a:p>
          <a:p>
            <a:pPr algn="ctr"/>
            <a:endParaRPr lang="ru-RU" sz="1600" i="1" dirty="0" smtClean="0"/>
          </a:p>
          <a:p>
            <a:pPr algn="ctr"/>
            <a:r>
              <a:rPr lang="ru-RU" sz="1600" i="1" dirty="0" smtClean="0"/>
              <a:t>150517 </a:t>
            </a:r>
            <a:r>
              <a:rPr lang="ru-RU" sz="1600" i="1" dirty="0"/>
              <a:t>Российская </a:t>
            </a:r>
            <a:r>
              <a:rPr lang="ru-RU" sz="1600" i="1" dirty="0" smtClean="0"/>
              <a:t>Федерация,  </a:t>
            </a:r>
            <a:r>
              <a:rPr lang="ru-RU" sz="1600" i="1" dirty="0"/>
              <a:t>Ярославская область, Ярославский район, п. Михайловский, ул. Ленина </a:t>
            </a:r>
            <a:r>
              <a:rPr lang="ru-RU" sz="1600" i="1" dirty="0" smtClean="0"/>
              <a:t>д.1</a:t>
            </a:r>
          </a:p>
          <a:p>
            <a:pPr algn="ctr"/>
            <a:r>
              <a:rPr lang="ru-RU" sz="1600" i="1" dirty="0" smtClean="0"/>
              <a:t>Тел. +7 (4852) 43-73-53</a:t>
            </a:r>
          </a:p>
          <a:p>
            <a:pPr algn="ctr"/>
            <a:r>
              <a:rPr lang="en-US" sz="1600" i="1" dirty="0" smtClean="0"/>
              <a:t>E</a:t>
            </a:r>
            <a:r>
              <a:rPr lang="ru-RU" sz="1600" i="1" dirty="0"/>
              <a:t>-</a:t>
            </a:r>
            <a:r>
              <a:rPr lang="en-US" sz="1600" i="1" dirty="0"/>
              <a:t>mail</a:t>
            </a:r>
            <a:r>
              <a:rPr lang="ru-RU" sz="1600" i="1" dirty="0"/>
              <a:t>: </a:t>
            </a:r>
            <a:r>
              <a:rPr lang="en-US" sz="1600" i="1" dirty="0"/>
              <a:t>yartechmol@yandex.ru</a:t>
            </a:r>
            <a:endParaRPr lang="ru-RU" sz="1600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268760"/>
            <a:ext cx="8280846" cy="2217935"/>
          </a:xfrm>
          <a:prstGeom prst="rect">
            <a:avLst/>
          </a:prstGeo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Благодарю за внимание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0520"/>
            <a:ext cx="2962656" cy="26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7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427591"/>
              </p:ext>
            </p:extLst>
          </p:nvPr>
        </p:nvGraphicFramePr>
        <p:xfrm>
          <a:off x="179512" y="764704"/>
          <a:ext cx="8568951" cy="5485784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2821903"/>
                <a:gridCol w="718381"/>
                <a:gridCol w="718381"/>
                <a:gridCol w="718381"/>
                <a:gridCol w="718381"/>
                <a:gridCol w="718381"/>
                <a:gridCol w="718381"/>
                <a:gridCol w="718381"/>
                <a:gridCol w="718381"/>
              </a:tblGrid>
              <a:tr h="3137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</a:rPr>
                        <a:t>Показатели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2013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2014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2015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2016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</a:rPr>
                        <a:t>2017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2019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9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Число объектов, шт.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введенных новых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105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реконструируемых и модернизируемых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99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85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271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9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Объем производство молока, тыс. тонн  за счет: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введенных новых объектов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267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реконструируемых и модернизируемых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Всего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131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160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231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Доля дополнительно</a:t>
                      </a:r>
                      <a:r>
                        <a:rPr lang="ru-RU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го производства молока в общем объеме, %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0,42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0,60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0,78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0,78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0,53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0,95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0,74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9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Число созданных скотомест, шт. за счет:</a:t>
                      </a: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введенных новых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38669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47504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46351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47710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53682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65357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79126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60035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реконструируемых и модернизируемых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15624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25983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17071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21880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24957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49876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14731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12288</a:t>
                      </a:r>
                      <a:endParaRPr lang="ru-RU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3749"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0" i="1" dirty="0">
                          <a:effectLst/>
                        </a:rPr>
                        <a:t>Данные Министерства сельского хозяйства РФ</a:t>
                      </a:r>
                      <a:endParaRPr lang="ru-RU" sz="12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0" i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Таблица 1. </a:t>
            </a:r>
            <a:r>
              <a:rPr lang="ru-RU" dirty="0" smtClean="0"/>
              <a:t>Объемы строительства, реконструкции и модернизации</a:t>
            </a:r>
          </a:p>
          <a:p>
            <a:pPr algn="ctr"/>
            <a:r>
              <a:rPr lang="ru-RU" dirty="0" smtClean="0"/>
              <a:t>молочных ферм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083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30679305"/>
              </p:ext>
            </p:extLst>
          </p:nvPr>
        </p:nvGraphicFramePr>
        <p:xfrm>
          <a:off x="467544" y="620688"/>
          <a:ext cx="8424936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2681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848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моменты, определяющие выбор направления развития молочного скотоводства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84746351"/>
              </p:ext>
            </p:extLst>
          </p:nvPr>
        </p:nvGraphicFramePr>
        <p:xfrm>
          <a:off x="395536" y="1124744"/>
          <a:ext cx="842493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109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998536"/>
              </p:ext>
            </p:extLst>
          </p:nvPr>
        </p:nvGraphicFramePr>
        <p:xfrm>
          <a:off x="251522" y="908720"/>
          <a:ext cx="8640956" cy="570293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029520"/>
                <a:gridCol w="1123324"/>
                <a:gridCol w="1123324"/>
                <a:gridCol w="1123324"/>
                <a:gridCol w="1123324"/>
                <a:gridCol w="1118140"/>
              </a:tblGrid>
              <a:tr h="26790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сельхозпредприятия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Общая стоимость проекта, тыс. руб.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Проект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Факт 2018 г.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61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поголовье коров,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голов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надой на 1 корову, кг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поголовье коров,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голов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надой на 1 корову, кг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КХ «Имени Ленина»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370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200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3498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ЗАО СХП «Курдумовское»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42428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5309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«Русь»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16223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300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11301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(колхоз) «им. Дзержинского»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230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3403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колхоз «Россия»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7200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4057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«Красный Октябрь»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1525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8395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ЗАО «Имени В.И.Ленина»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141300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616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7472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«Красный маяк»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1329400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10848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ЗАО «Новый путь»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750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6531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«Татищевское»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46000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6300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565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7118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«Приволжье»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5200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360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5583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«Племзавод «Родина»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38000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12064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«Меленковский»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72000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851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8205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ОАО СП «Мир»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73150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290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3563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2679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«Племзавод Ярославка»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209000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6500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1150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7862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7907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Источник: составлено </a:t>
                      </a:r>
                      <a:r>
                        <a:rPr lang="ru-RU" sz="1200" dirty="0" smtClean="0">
                          <a:effectLst/>
                        </a:rPr>
                        <a:t>на </a:t>
                      </a:r>
                      <a:r>
                        <a:rPr lang="ru-RU" sz="1200" dirty="0">
                          <a:effectLst/>
                        </a:rPr>
                        <a:t>основе ведомственной статистической информации Департамента АПК и ПР Ярославской области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Таблица 1. Реализованные проекты в молочном скотоводстве</a:t>
            </a:r>
          </a:p>
          <a:p>
            <a:pPr algn="ctr"/>
            <a:r>
              <a:rPr lang="ru-RU" dirty="0"/>
              <a:t>Ярославской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898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8484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Основные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причины низкой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результативности реализации проектов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26947138"/>
              </p:ext>
            </p:extLst>
          </p:nvPr>
        </p:nvGraphicFramePr>
        <p:xfrm>
          <a:off x="395536" y="980728"/>
          <a:ext cx="842493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667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11795958"/>
              </p:ext>
            </p:extLst>
          </p:nvPr>
        </p:nvGraphicFramePr>
        <p:xfrm>
          <a:off x="323528" y="260648"/>
          <a:ext cx="8568952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1274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954" y="0"/>
            <a:ext cx="91569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Таблица 2. Показатели финансового состояния предприятий </a:t>
            </a:r>
          </a:p>
          <a:p>
            <a:pPr algn="ctr"/>
            <a:r>
              <a:rPr lang="ru-RU" dirty="0"/>
              <a:t>Ярославской области за 2018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941504"/>
              </p:ext>
            </p:extLst>
          </p:nvPr>
        </p:nvGraphicFramePr>
        <p:xfrm>
          <a:off x="251525" y="908725"/>
          <a:ext cx="8640954" cy="540379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31566"/>
                <a:gridCol w="689548"/>
                <a:gridCol w="691276"/>
                <a:gridCol w="691276"/>
                <a:gridCol w="691276"/>
                <a:gridCol w="691276"/>
                <a:gridCol w="691276"/>
                <a:gridCol w="691276"/>
                <a:gridCol w="689548"/>
                <a:gridCol w="682636"/>
              </a:tblGrid>
              <a:tr h="37352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сельхозпредприятия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устойчивость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Платежеспособность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Эффективность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деятельности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9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сос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пи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тл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бл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К</a:t>
                      </a:r>
                      <a:r>
                        <a:rPr lang="ru-RU" sz="1400" spc="10" baseline="-25000">
                          <a:effectLst/>
                        </a:rPr>
                        <a:t>ал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Р</a:t>
                      </a:r>
                      <a:r>
                        <a:rPr lang="ru-RU" sz="1400" spc="10" baseline="-25000">
                          <a:effectLst/>
                        </a:rPr>
                        <a:t>п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Н</a:t>
                      </a:r>
                      <a:r>
                        <a:rPr lang="ru-RU" sz="1400" spc="10" baseline="-25000">
                          <a:effectLst/>
                        </a:rPr>
                        <a:t>чп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</a:rPr>
                        <a:t>Р</a:t>
                      </a:r>
                      <a:r>
                        <a:rPr lang="ru-RU" sz="1400" spc="10" baseline="-25000">
                          <a:effectLst/>
                        </a:rPr>
                        <a:t>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норма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</a:rPr>
                        <a:t>0,5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>
                          <a:effectLst/>
                        </a:rPr>
                        <a:t>0,1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>
                          <a:effectLst/>
                        </a:rPr>
                        <a:t>1,0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>
                          <a:effectLst/>
                        </a:rPr>
                        <a:t>2,0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</a:rPr>
                        <a:t>1,0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10" dirty="0">
                          <a:effectLst/>
                        </a:rPr>
                        <a:t>0,2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spc="10" dirty="0">
                          <a:effectLst/>
                        </a:rPr>
                        <a:t>&gt;</a:t>
                      </a:r>
                      <a:r>
                        <a:rPr lang="ru-RU" sz="1400" b="1" spc="10" dirty="0">
                          <a:effectLst/>
                        </a:rPr>
                        <a:t>20,0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spc="10" dirty="0">
                          <a:effectLst/>
                        </a:rPr>
                        <a:t>&gt;0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spc="10" dirty="0">
                          <a:effectLst/>
                        </a:rPr>
                        <a:t>&gt;5.0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СПК КХ «Имени Ленина»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-13,1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-5,5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-2,1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ЗАО СХП «</a:t>
                      </a:r>
                      <a:r>
                        <a:rPr lang="ru-RU" sz="1400" dirty="0" err="1">
                          <a:effectLst/>
                        </a:rPr>
                        <a:t>Курдумовское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-2,4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0,8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0,02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5,6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-27,5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-10,6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«Русь»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(колхоз) «им. Дзержинского»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0,002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-6,2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колхоз «Россия»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0,02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СПК «Приволжье»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-0,7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0,006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-11,5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-2,3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-0,9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ОАО СП «Мир»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0,006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-44,5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-41,5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-8,6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«Красный Октябрь»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17,0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ЗАО «Имени </a:t>
                      </a:r>
                      <a:r>
                        <a:rPr lang="ru-RU" sz="1400" dirty="0" err="1">
                          <a:effectLst/>
                        </a:rPr>
                        <a:t>В.И.Ленина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-0,6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30,1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31,7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ЗАО «Новый путь»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АО «Татищевское»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ООО «Племзавод «Родина»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</a:t>
                      </a:r>
                      <a:r>
                        <a:rPr lang="ru-RU" sz="1400" dirty="0" err="1">
                          <a:effectLst/>
                        </a:rPr>
                        <a:t>Меленковский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22,2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26,3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23,7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АО «</a:t>
                      </a:r>
                      <a:r>
                        <a:rPr lang="ru-RU" sz="1400" dirty="0" err="1">
                          <a:effectLst/>
                        </a:rPr>
                        <a:t>Племзавод</a:t>
                      </a:r>
                      <a:r>
                        <a:rPr lang="ru-RU" sz="1400" dirty="0">
                          <a:effectLst/>
                        </a:rPr>
                        <a:t> Ярославка»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1,0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819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ООО «Красный маяк»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-0,5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0,01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25,3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25,6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11,1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3521"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Источник: составлено </a:t>
                      </a:r>
                      <a:r>
                        <a:rPr lang="ru-RU" sz="1200" dirty="0" smtClean="0">
                          <a:effectLst/>
                        </a:rPr>
                        <a:t>на </a:t>
                      </a:r>
                      <a:r>
                        <a:rPr lang="ru-RU" sz="1200" dirty="0">
                          <a:effectLst/>
                        </a:rPr>
                        <a:t>основе бухгалтерской отчетности по официальным данным Федеральной </a:t>
                      </a:r>
                      <a:r>
                        <a:rPr lang="ru-RU" sz="1200" dirty="0" smtClean="0">
                          <a:effectLst/>
                        </a:rPr>
                        <a:t>службы государственной </a:t>
                      </a:r>
                      <a:r>
                        <a:rPr lang="ru-RU" sz="1200" dirty="0">
                          <a:effectLst/>
                        </a:rPr>
                        <a:t>статистики Российской Федерации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783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Таблица </a:t>
            </a:r>
            <a:r>
              <a:rPr lang="ru-RU" dirty="0" smtClean="0"/>
              <a:t>3. </a:t>
            </a:r>
            <a:r>
              <a:rPr lang="ru-RU" dirty="0"/>
              <a:t>Эффективность бюджетной поддержки сельскохозяйственных</a:t>
            </a:r>
          </a:p>
          <a:p>
            <a:pPr algn="ctr"/>
            <a:r>
              <a:rPr lang="ru-RU" dirty="0"/>
              <a:t>предприятий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393146"/>
              </p:ext>
            </p:extLst>
          </p:nvPr>
        </p:nvGraphicFramePr>
        <p:xfrm>
          <a:off x="457200" y="836712"/>
          <a:ext cx="8229600" cy="587954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660526"/>
                <a:gridCol w="1524122"/>
                <a:gridCol w="1522476"/>
                <a:gridCol w="1522476"/>
              </a:tblGrid>
              <a:tr h="3605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</a:rPr>
                        <a:t>Показатели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2016 г.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2017 г.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2018 г.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566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Прирост валовой продукции, млн. руб.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5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Российская Федерация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316741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-2881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239302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Центральный федеральный округ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41709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-4565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165391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5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Ярославская область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44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-229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2247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94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Объем совокупной поддержки, млн. руб.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Российская Федерация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199161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171126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170585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Центральный федеральный округ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63900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58956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60686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Ярославская область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1392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1568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898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94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Эффективность поддержки, руб.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Российская Федерация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1,59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-0,02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1,40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9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Центральный федеральный округ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0,65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-0,08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2,73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49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spc="10">
                          <a:effectLst/>
                        </a:rPr>
                        <a:t>Ярославская область</a:t>
                      </a:r>
                      <a:endParaRPr lang="ru-RU" sz="180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0,03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-0,15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pc="10" dirty="0" smtClean="0">
                          <a:effectLst/>
                        </a:rPr>
                        <a:t>2,50</a:t>
                      </a:r>
                      <a:endParaRPr lang="ru-RU" sz="18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90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spc="10" dirty="0">
                          <a:effectLst/>
                        </a:rPr>
                        <a:t>Источник: рассчитано </a:t>
                      </a:r>
                      <a:r>
                        <a:rPr lang="ru-RU" sz="1200" spc="10" dirty="0" smtClean="0">
                          <a:effectLst/>
                        </a:rPr>
                        <a:t>по </a:t>
                      </a:r>
                      <a:r>
                        <a:rPr lang="ru-RU" sz="1200" spc="10" dirty="0">
                          <a:effectLst/>
                        </a:rPr>
                        <a:t>данным Федеральной службы статистики и Министерства сельского хозяйства</a:t>
                      </a:r>
                      <a:endParaRPr lang="ru-RU" sz="1200" dirty="0">
                        <a:effectLst/>
                        <a:latin typeface="Courier New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7437242" y="4797152"/>
            <a:ext cx="879174" cy="136815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4512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6276</TotalTime>
  <Words>976</Words>
  <Application>Microsoft Office PowerPoint</Application>
  <PresentationFormat>Экран (4:3)</PresentationFormat>
  <Paragraphs>476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Оценка финансовой устойчивости предприятий в условиях технологической модернизации молочного скотоводства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Участие Ярославского НИИ животноводства и кормопроизводства в реализации национального проекта «Развитие АПК»</dc:title>
  <dc:creator>1</dc:creator>
  <cp:lastModifiedBy>XTreme.ws</cp:lastModifiedBy>
  <cp:revision>361</cp:revision>
  <cp:lastPrinted>2015-11-16T07:45:20Z</cp:lastPrinted>
  <dcterms:created xsi:type="dcterms:W3CDTF">2007-02-14T08:45:20Z</dcterms:created>
  <dcterms:modified xsi:type="dcterms:W3CDTF">2020-02-20T13:17:50Z</dcterms:modified>
</cp:coreProperties>
</file>