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tiff" ContentType="image/tif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68" r:id="rId2"/>
  </p:sldMasterIdLst>
  <p:notesMasterIdLst>
    <p:notesMasterId r:id="rId30"/>
  </p:notesMasterIdLst>
  <p:sldIdLst>
    <p:sldId id="267" r:id="rId3"/>
    <p:sldId id="268" r:id="rId4"/>
    <p:sldId id="269" r:id="rId5"/>
    <p:sldId id="278" r:id="rId6"/>
    <p:sldId id="272" r:id="rId7"/>
    <p:sldId id="270" r:id="rId8"/>
    <p:sldId id="271" r:id="rId9"/>
    <p:sldId id="258" r:id="rId10"/>
    <p:sldId id="259" r:id="rId11"/>
    <p:sldId id="260" r:id="rId12"/>
    <p:sldId id="273" r:id="rId13"/>
    <p:sldId id="261" r:id="rId14"/>
    <p:sldId id="274" r:id="rId15"/>
    <p:sldId id="263" r:id="rId16"/>
    <p:sldId id="275" r:id="rId17"/>
    <p:sldId id="265" r:id="rId18"/>
    <p:sldId id="276" r:id="rId19"/>
    <p:sldId id="262" r:id="rId20"/>
    <p:sldId id="277" r:id="rId21"/>
    <p:sldId id="282" r:id="rId22"/>
    <p:sldId id="280" r:id="rId23"/>
    <p:sldId id="430" r:id="rId24"/>
    <p:sldId id="420" r:id="rId25"/>
    <p:sldId id="418" r:id="rId26"/>
    <p:sldId id="432" r:id="rId27"/>
    <p:sldId id="433" r:id="rId28"/>
    <p:sldId id="431" r:id="rId2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987" autoAdjust="0"/>
    <p:restoredTop sz="94660"/>
  </p:normalViewPr>
  <p:slideViewPr>
    <p:cSldViewPr snapToGrid="0">
      <p:cViewPr varScale="1">
        <p:scale>
          <a:sx n="88" d="100"/>
          <a:sy n="88" d="100"/>
        </p:scale>
        <p:origin x="-422" y="-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4E5CEB-5306-4AB6-8D28-14B4E26AD6EC}" type="datetimeFigureOut">
              <a:rPr lang="ru-RU" smtClean="0"/>
              <a:pPr/>
              <a:t>27.02.2020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6F3D29-BE7C-4C60-9E27-A3BC3E41E6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147408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Biomin Academy 2006   </a:t>
            </a:r>
          </a:p>
        </p:txBody>
      </p:sp>
      <p:sp>
        <p:nvSpPr>
          <p:cNvPr id="149507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SBU2 FZE: Mycotoxins</a:t>
            </a:r>
          </a:p>
        </p:txBody>
      </p:sp>
      <p:sp>
        <p:nvSpPr>
          <p:cNvPr id="14950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1E93003-DBBF-4EE7-901D-A8AB307C5C8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950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951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4760276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7643">
              <a:spcBef>
                <a:spcPct val="0"/>
              </a:spcBef>
              <a:defRPr/>
            </a:pPr>
            <a:endParaRPr lang="en-US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82C0A4-4310-4D78-AC53-F15E1D9C8222}" type="slidenum">
              <a:rPr lang="de-DE" smtClean="0"/>
              <a:pPr/>
              <a:t>22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13949789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18D518-EFAB-4077-8DDC-E28DFEE0ACD1}" type="slidenum">
              <a:rPr lang="de-DE" smtClean="0"/>
              <a:pPr/>
              <a:t>23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23223673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2469A8-C091-434F-9271-174DD0D8C8F8}" type="slidenum">
              <a:rPr lang="de-AT" smtClean="0"/>
              <a:pPr/>
              <a:t>24</a:t>
            </a:fld>
            <a:endParaRPr lang="de-AT"/>
          </a:p>
        </p:txBody>
      </p:sp>
    </p:spTree>
    <p:extLst>
      <p:ext uri="{BB962C8B-B14F-4D97-AF65-F5344CB8AC3E}">
        <p14:creationId xmlns="" xmlns:p14="http://schemas.microsoft.com/office/powerpoint/2010/main" val="18547978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2469A8-C091-434F-9271-174DD0D8C8F8}" type="slidenum">
              <a:rPr lang="de-AT" smtClean="0"/>
              <a:pPr/>
              <a:t>26</a:t>
            </a:fld>
            <a:endParaRPr lang="de-AT"/>
          </a:p>
        </p:txBody>
      </p:sp>
    </p:spTree>
    <p:extLst>
      <p:ext uri="{BB962C8B-B14F-4D97-AF65-F5344CB8AC3E}">
        <p14:creationId xmlns="" xmlns:p14="http://schemas.microsoft.com/office/powerpoint/2010/main" val="3238806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pPr/>
              <a:t>2/27/2020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143339" y="116632"/>
            <a:ext cx="11809312" cy="1080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="" xmlns:p14="http://schemas.microsoft.com/office/powerpoint/2010/main" val="28622248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9456" y="188640"/>
            <a:ext cx="10465163" cy="56207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7382" y="1268760"/>
            <a:ext cx="11137237" cy="446449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="" xmlns:p14="http://schemas.microsoft.com/office/powerpoint/2010/main" val="368791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sugges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19403" y="1153320"/>
            <a:ext cx="8544949" cy="1008111"/>
          </a:xfrm>
        </p:spPr>
        <p:txBody>
          <a:bodyPr/>
          <a:lstStyle>
            <a:lvl1pPr>
              <a:tabLst>
                <a:tab pos="985838" algn="l"/>
              </a:tabLst>
              <a:defRPr sz="3200" baseline="0">
                <a:solidFill>
                  <a:schemeClr val="tx1"/>
                </a:solidFill>
              </a:defRPr>
            </a:lvl1pPr>
          </a:lstStyle>
          <a:p>
            <a:pPr>
              <a:tabLst>
                <a:tab pos="985838" algn="l"/>
              </a:tabLst>
            </a:pPr>
            <a:r>
              <a:rPr lang="de-AT" sz="6000" b="1" dirty="0">
                <a:latin typeface="Verdana" pitchFamily="34" charset="0"/>
              </a:rPr>
              <a:t>TITLE TEXT…</a:t>
            </a:r>
            <a:endParaRPr lang="en-US" sz="6000" b="1" dirty="0">
              <a:latin typeface="Verdana" pitchFamily="34" charset="0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143339" y="116632"/>
            <a:ext cx="11809312" cy="1080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5" name="Picture 2" descr="C:\Documents and Settings\rocil\Desktop\NEW Logo's\BIOMIN_positiv_cmyk_@1400px.jpg"/>
          <p:cNvPicPr>
            <a:picLocks noChangeAspect="1" noChangeArrowheads="1"/>
          </p:cNvPicPr>
          <p:nvPr userDrawn="1"/>
        </p:nvPicPr>
        <p:blipFill>
          <a:blip r:embed="rId2" cstate="print"/>
          <a:srcRect l="6648" t="31647" r="81391" b="30377"/>
          <a:stretch>
            <a:fillRect/>
          </a:stretch>
        </p:blipFill>
        <p:spPr bwMode="auto">
          <a:xfrm>
            <a:off x="9360363" y="1224370"/>
            <a:ext cx="2831637" cy="151216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 userDrawn="1"/>
        </p:nvSpPr>
        <p:spPr>
          <a:xfrm>
            <a:off x="841713" y="1124745"/>
            <a:ext cx="18473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985838" algn="l"/>
              </a:tabLst>
            </a:pPr>
            <a:endParaRPr lang="en-US" sz="6000" b="1" dirty="0">
              <a:latin typeface="Verdana" pitchFamily="34" charset="0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719667" y="2094930"/>
            <a:ext cx="8544984" cy="575890"/>
          </a:xfrm>
        </p:spPr>
        <p:txBody>
          <a:bodyPr/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8031"/>
              </a:buClr>
              <a:buSzTx/>
              <a:buFont typeface="Wingdings" pitchFamily="2" charset="2"/>
              <a:buNone/>
              <a:tabLst/>
              <a:defRPr sz="3200" baseline="0"/>
            </a:lvl1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8031"/>
              </a:buClr>
              <a:buSzTx/>
              <a:buFont typeface="Wingdings" pitchFamily="2" charset="2"/>
              <a:buNone/>
              <a:tabLst/>
              <a:defRPr/>
            </a:pPr>
            <a:r>
              <a:rPr lang="de-AT" sz="3500" dirty="0">
                <a:solidFill>
                  <a:srgbClr val="008031"/>
                </a:solidFill>
                <a:latin typeface="Verdana" pitchFamily="34" charset="0"/>
              </a:rPr>
              <a:t>Subheadline </a:t>
            </a:r>
            <a:r>
              <a:rPr lang="de-AT" sz="3500" dirty="0" err="1">
                <a:solidFill>
                  <a:srgbClr val="008031"/>
                </a:solidFill>
                <a:latin typeface="Verdana" pitchFamily="34" charset="0"/>
              </a:rPr>
              <a:t>text</a:t>
            </a:r>
            <a:r>
              <a:rPr lang="de-AT" sz="3500" dirty="0">
                <a:solidFill>
                  <a:srgbClr val="008031"/>
                </a:solidFill>
                <a:latin typeface="Verdana" pitchFamily="34" charset="0"/>
              </a:rPr>
              <a:t> ……………</a:t>
            </a:r>
            <a:endParaRPr lang="en-US" sz="3500" dirty="0">
              <a:solidFill>
                <a:srgbClr val="008031"/>
              </a:solidFill>
              <a:latin typeface="Verdana" pitchFamily="34" charset="0"/>
            </a:endParaRPr>
          </a:p>
          <a:p>
            <a:pPr lvl="0"/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0" y="4221163"/>
            <a:ext cx="4079776" cy="2303462"/>
          </a:xfrm>
        </p:spPr>
        <p:txBody>
          <a:bodyPr/>
          <a:lstStyle/>
          <a:p>
            <a:endParaRPr lang="en-US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2"/>
          </p:nvPr>
        </p:nvSpPr>
        <p:spPr>
          <a:xfrm>
            <a:off x="4079776" y="4221088"/>
            <a:ext cx="4080173" cy="230346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3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8160907" y="4221088"/>
            <a:ext cx="4031093" cy="2303462"/>
          </a:xfrm>
        </p:spPr>
        <p:txBody>
          <a:bodyPr/>
          <a:lstStyle/>
          <a:p>
            <a:endParaRPr lang="en-US"/>
          </a:p>
        </p:txBody>
      </p:sp>
      <p:pic>
        <p:nvPicPr>
          <p:cNvPr id="14" name="Grafik 5" descr="PPT_Footer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5614416"/>
            <a:ext cx="12192000" cy="124358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511599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="" xmlns:p14="http://schemas.microsoft.com/office/powerpoint/2010/main" val="1049950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7381" y="1196753"/>
            <a:ext cx="5469136" cy="97812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381" y="2174875"/>
            <a:ext cx="546913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196753"/>
            <a:ext cx="5389033" cy="97812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="" xmlns:p14="http://schemas.microsoft.com/office/powerpoint/2010/main" val="12683189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="" xmlns:p14="http://schemas.microsoft.com/office/powerpoint/2010/main" val="17166921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95478225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360" y="4800600"/>
            <a:ext cx="1152128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35360" y="1196752"/>
            <a:ext cx="11521280" cy="353082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35360" y="5367338"/>
            <a:ext cx="1152128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="" xmlns:p14="http://schemas.microsoft.com/office/powerpoint/2010/main" val="408576933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09600" y="274639"/>
            <a:ext cx="109728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5146012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1199456" y="219083"/>
            <a:ext cx="10465163" cy="504056"/>
          </a:xfrm>
          <a:prstGeom prst="rect">
            <a:avLst/>
          </a:prstGeom>
        </p:spPr>
        <p:txBody>
          <a:bodyPr/>
          <a:lstStyle>
            <a:lvl1pPr algn="l">
              <a:defRPr sz="3200" b="0">
                <a:solidFill>
                  <a:srgbClr val="008031"/>
                </a:solidFill>
                <a:latin typeface="Verdana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0"/>
          </p:nvPr>
        </p:nvSpPr>
        <p:spPr>
          <a:xfrm>
            <a:off x="505214" y="1412777"/>
            <a:ext cx="11137237" cy="3888432"/>
          </a:xfrm>
          <a:prstGeom prst="rect">
            <a:avLst/>
          </a:prstGeom>
        </p:spPr>
        <p:txBody>
          <a:bodyPr/>
          <a:lstStyle>
            <a:lvl1pPr>
              <a:buClr>
                <a:srgbClr val="008031"/>
              </a:buClr>
              <a:buFont typeface="Wingdings" pitchFamily="2" charset="2"/>
              <a:buNone/>
              <a:defRPr sz="2800" b="0" baseline="0">
                <a:latin typeface="Verdana" pitchFamily="34" charset="0"/>
                <a:sym typeface="Wingdings" pitchFamily="2" charset="2"/>
              </a:defRPr>
            </a:lvl1pPr>
            <a:lvl2pPr marL="273050" indent="-273050">
              <a:buNone/>
              <a:defRPr sz="2400" b="0" baseline="0">
                <a:latin typeface="Verdana" pitchFamily="34" charset="0"/>
              </a:defRPr>
            </a:lvl2pPr>
            <a:lvl3pPr>
              <a:defRPr sz="1800">
                <a:latin typeface="Verdana" pitchFamily="34" charset="0"/>
              </a:defRPr>
            </a:lvl3pPr>
            <a:lvl4pPr>
              <a:defRPr sz="1600">
                <a:latin typeface="Verdana" pitchFamily="34" charset="0"/>
              </a:defRPr>
            </a:lvl4pPr>
            <a:lvl5pPr>
              <a:defRPr sz="1600">
                <a:latin typeface="Verdana" pitchFamily="34" charset="0"/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1"/>
          </p:nvPr>
        </p:nvSpPr>
        <p:spPr>
          <a:xfrm>
            <a:off x="527382" y="4436840"/>
            <a:ext cx="11137569" cy="864369"/>
          </a:xfrm>
          <a:prstGeom prst="rect">
            <a:avLst/>
          </a:prstGeom>
        </p:spPr>
        <p:txBody>
          <a:bodyPr/>
          <a:lstStyle>
            <a:lvl1pPr>
              <a:buNone/>
              <a:defRPr sz="2000" baseline="0">
                <a:latin typeface="Verdana" pitchFamily="34" charset="0"/>
                <a:sym typeface="Wingdings" pitchFamily="2" charset="2"/>
              </a:defRPr>
            </a:lvl1pPr>
          </a:lstStyle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527051" y="2133600"/>
            <a:ext cx="11137900" cy="1295400"/>
          </a:xfrm>
          <a:prstGeom prst="rect">
            <a:avLst/>
          </a:prstGeom>
        </p:spPr>
        <p:txBody>
          <a:bodyPr/>
          <a:lstStyle>
            <a:lvl1pPr>
              <a:buClr>
                <a:srgbClr val="008031"/>
              </a:buClr>
              <a:buFont typeface="Wingdings" pitchFamily="2" charset="2"/>
              <a:buChar char="§"/>
              <a:defRPr sz="1800" baseline="0">
                <a:latin typeface="Verdana" pitchFamily="34" charset="0"/>
              </a:defRPr>
            </a:lvl1pPr>
            <a:lvl2pPr>
              <a:buNone/>
              <a:defRPr sz="1600">
                <a:latin typeface="Verdana" pitchFamily="34" charset="0"/>
              </a:defRPr>
            </a:lvl2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4"/>
          </p:nvPr>
        </p:nvSpPr>
        <p:spPr>
          <a:xfrm>
            <a:off x="527051" y="3644901"/>
            <a:ext cx="11137900" cy="720725"/>
          </a:xfrm>
          <a:prstGeom prst="rect">
            <a:avLst/>
          </a:prstGeom>
        </p:spPr>
        <p:txBody>
          <a:bodyPr/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800">
                <a:latin typeface="Verdana" pitchFamily="34" charset="0"/>
              </a:defRPr>
            </a:lvl1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</p:txBody>
      </p:sp>
    </p:spTree>
    <p:extLst>
      <p:ext uri="{BB962C8B-B14F-4D97-AF65-F5344CB8AC3E}">
        <p14:creationId xmlns="" xmlns:p14="http://schemas.microsoft.com/office/powerpoint/2010/main" val="349704256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7680000" cy="1224000"/>
          </a:xfrm>
          <a:prstGeom prst="rect">
            <a:avLst/>
          </a:prstGeom>
          <a:gradFill>
            <a:gsLst>
              <a:gs pos="30000">
                <a:srgbClr val="FFFFFF">
                  <a:alpha val="15000"/>
                </a:srgbClr>
              </a:gs>
              <a:gs pos="0">
                <a:schemeClr val="bg1">
                  <a:alpha val="0"/>
                </a:schemeClr>
              </a:gs>
              <a:gs pos="92000">
                <a:schemeClr val="accent1">
                  <a:shade val="100000"/>
                  <a:satMod val="115000"/>
                  <a:alpha val="70000"/>
                </a:schemeClr>
              </a:gs>
            </a:gsLst>
            <a:lin ang="5400000" scaled="0"/>
          </a:gradFill>
        </p:spPr>
        <p:txBody>
          <a:bodyPr lIns="108000" tIns="504000" rIns="108000" bIns="108000"/>
          <a:lstStyle>
            <a:lvl1pPr marL="621000" indent="0">
              <a:defRPr/>
            </a:lvl1pPr>
          </a:lstStyle>
          <a:p>
            <a:r>
              <a:rPr lang="en-US" dirty="0"/>
              <a:t>Slide title</a:t>
            </a:r>
            <a:endParaRPr lang="de-AT" dirty="0"/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1" y="1223965"/>
            <a:ext cx="7679267" cy="391234"/>
          </a:xfrm>
          <a:prstGeom prst="rect">
            <a:avLst/>
          </a:prstGeom>
          <a:solidFill>
            <a:schemeClr val="bg1"/>
          </a:solidFill>
        </p:spPr>
        <p:txBody>
          <a:bodyPr lIns="108000" tIns="126000" rIns="108000" bIns="90000">
            <a:spAutoFit/>
          </a:bodyPr>
          <a:lstStyle>
            <a:lvl1pPr marL="648000" indent="0">
              <a:defRPr sz="1125"/>
            </a:lvl1pPr>
          </a:lstStyle>
          <a:p>
            <a:pPr lvl="0"/>
            <a:r>
              <a:rPr lang="en-US" dirty="0"/>
              <a:t>Your statement</a:t>
            </a:r>
            <a:endParaRPr lang="de-AT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-10088" y="2349500"/>
            <a:ext cx="12202087" cy="3384550"/>
          </a:xfrm>
          <a:prstGeom prst="rect">
            <a:avLst/>
          </a:prstGeom>
        </p:spPr>
        <p:txBody>
          <a:bodyPr lIns="108000" tIns="0" rIns="108000" bIns="0"/>
          <a:lstStyle>
            <a:lvl1pPr marL="648000" indent="0">
              <a:defRPr sz="1125"/>
            </a:lvl1pPr>
            <a:lvl2pPr marL="648000" indent="0">
              <a:defRPr sz="1125"/>
            </a:lvl2pPr>
            <a:lvl3pPr marL="648000" indent="0">
              <a:defRPr sz="1125"/>
            </a:lvl3pPr>
            <a:lvl4pPr marL="648000" indent="0">
              <a:defRPr sz="1125"/>
            </a:lvl4pPr>
            <a:lvl5pPr marL="648000" indent="0">
              <a:defRPr sz="1125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e-AT" dirty="0"/>
          </a:p>
        </p:txBody>
      </p:sp>
    </p:spTree>
    <p:extLst>
      <p:ext uri="{BB962C8B-B14F-4D97-AF65-F5344CB8AC3E}">
        <p14:creationId xmlns="" xmlns:p14="http://schemas.microsoft.com/office/powerpoint/2010/main" val="385000898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 advClick="0" advTm="8000">
        <p:fade/>
      </p:transition>
    </mc:Choice>
    <mc:Fallback>
      <p:transition spd="med" advClick="0" advTm="8000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7680000" cy="1224000"/>
          </a:xfrm>
          <a:prstGeom prst="rect">
            <a:avLst/>
          </a:prstGeom>
          <a:gradFill>
            <a:gsLst>
              <a:gs pos="30000">
                <a:srgbClr val="FFFFFF">
                  <a:alpha val="15000"/>
                </a:srgbClr>
              </a:gs>
              <a:gs pos="0">
                <a:schemeClr val="bg1">
                  <a:alpha val="0"/>
                </a:schemeClr>
              </a:gs>
              <a:gs pos="92000">
                <a:schemeClr val="accent1">
                  <a:shade val="100000"/>
                  <a:satMod val="115000"/>
                  <a:alpha val="70000"/>
                </a:schemeClr>
              </a:gs>
            </a:gsLst>
            <a:lin ang="5400000" scaled="0"/>
          </a:gradFill>
        </p:spPr>
        <p:txBody>
          <a:bodyPr lIns="108000" tIns="504000" rIns="108000" bIns="108000"/>
          <a:lstStyle>
            <a:lvl1pPr marL="621000" indent="0">
              <a:defRPr/>
            </a:lvl1pPr>
          </a:lstStyle>
          <a:p>
            <a:r>
              <a:rPr lang="en-US" dirty="0"/>
              <a:t>Slide title</a:t>
            </a:r>
            <a:endParaRPr lang="de-AT" dirty="0"/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1" y="1223965"/>
            <a:ext cx="7679267" cy="391234"/>
          </a:xfrm>
          <a:prstGeom prst="rect">
            <a:avLst/>
          </a:prstGeom>
          <a:solidFill>
            <a:schemeClr val="bg1"/>
          </a:solidFill>
        </p:spPr>
        <p:txBody>
          <a:bodyPr lIns="108000" tIns="126000" rIns="108000" bIns="90000">
            <a:spAutoFit/>
          </a:bodyPr>
          <a:lstStyle>
            <a:lvl1pPr marL="648000" indent="0">
              <a:defRPr sz="1125"/>
            </a:lvl1pPr>
          </a:lstStyle>
          <a:p>
            <a:pPr lvl="0"/>
            <a:r>
              <a:rPr lang="en-US" dirty="0"/>
              <a:t>Your statement</a:t>
            </a:r>
            <a:endParaRPr lang="de-AT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-10088" y="2349500"/>
            <a:ext cx="12202087" cy="3384550"/>
          </a:xfrm>
          <a:prstGeom prst="rect">
            <a:avLst/>
          </a:prstGeom>
        </p:spPr>
        <p:txBody>
          <a:bodyPr lIns="108000" tIns="0" rIns="108000" bIns="0"/>
          <a:lstStyle>
            <a:lvl1pPr marL="648000" indent="0">
              <a:defRPr sz="1125"/>
            </a:lvl1pPr>
            <a:lvl2pPr marL="648000" indent="0">
              <a:defRPr sz="1125"/>
            </a:lvl2pPr>
            <a:lvl3pPr marL="648000" indent="0">
              <a:defRPr sz="1125"/>
            </a:lvl3pPr>
            <a:lvl4pPr marL="648000" indent="0">
              <a:defRPr sz="1125"/>
            </a:lvl4pPr>
            <a:lvl5pPr marL="648000" indent="0">
              <a:defRPr sz="1125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e-AT" dirty="0"/>
          </a:p>
        </p:txBody>
      </p:sp>
    </p:spTree>
    <p:extLst>
      <p:ext uri="{BB962C8B-B14F-4D97-AF65-F5344CB8AC3E}">
        <p14:creationId xmlns="" xmlns:p14="http://schemas.microsoft.com/office/powerpoint/2010/main" val="133045257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 advClick="0" advTm="8000">
        <p:fade/>
      </p:transition>
    </mc:Choice>
    <mc:Fallback>
      <p:transition spd="med" advClick="0" advTm="8000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7680000" cy="1224000"/>
          </a:xfrm>
          <a:prstGeom prst="rect">
            <a:avLst/>
          </a:prstGeom>
          <a:gradFill>
            <a:gsLst>
              <a:gs pos="30000">
                <a:srgbClr val="FFFFFF">
                  <a:alpha val="15000"/>
                </a:srgbClr>
              </a:gs>
              <a:gs pos="0">
                <a:schemeClr val="bg1">
                  <a:alpha val="0"/>
                </a:schemeClr>
              </a:gs>
              <a:gs pos="92000">
                <a:schemeClr val="accent1">
                  <a:shade val="100000"/>
                  <a:satMod val="115000"/>
                  <a:alpha val="70000"/>
                </a:schemeClr>
              </a:gs>
            </a:gsLst>
            <a:lin ang="5400000" scaled="0"/>
          </a:gradFill>
        </p:spPr>
        <p:txBody>
          <a:bodyPr lIns="108000" tIns="504000" rIns="108000" bIns="108000"/>
          <a:lstStyle>
            <a:lvl1pPr marL="621000" indent="0">
              <a:defRPr/>
            </a:lvl1pPr>
          </a:lstStyle>
          <a:p>
            <a:r>
              <a:rPr lang="en-US" dirty="0"/>
              <a:t>Slide title</a:t>
            </a:r>
            <a:endParaRPr lang="de-AT" dirty="0"/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1" y="1223965"/>
            <a:ext cx="7679267" cy="391234"/>
          </a:xfrm>
          <a:prstGeom prst="rect">
            <a:avLst/>
          </a:prstGeom>
          <a:solidFill>
            <a:schemeClr val="bg1"/>
          </a:solidFill>
        </p:spPr>
        <p:txBody>
          <a:bodyPr lIns="108000" tIns="126000" rIns="108000" bIns="90000">
            <a:spAutoFit/>
          </a:bodyPr>
          <a:lstStyle>
            <a:lvl1pPr marL="648000" indent="0">
              <a:defRPr sz="1125"/>
            </a:lvl1pPr>
          </a:lstStyle>
          <a:p>
            <a:pPr lvl="0"/>
            <a:r>
              <a:rPr lang="en-US" dirty="0"/>
              <a:t>Your statement</a:t>
            </a:r>
            <a:endParaRPr lang="de-AT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-10088" y="2349500"/>
            <a:ext cx="12202087" cy="3384550"/>
          </a:xfrm>
          <a:prstGeom prst="rect">
            <a:avLst/>
          </a:prstGeom>
        </p:spPr>
        <p:txBody>
          <a:bodyPr lIns="108000" tIns="0" rIns="108000" bIns="0"/>
          <a:lstStyle>
            <a:lvl1pPr marL="648000" indent="0">
              <a:defRPr sz="1125"/>
            </a:lvl1pPr>
            <a:lvl2pPr marL="648000" indent="0">
              <a:defRPr sz="1125"/>
            </a:lvl2pPr>
            <a:lvl3pPr marL="648000" indent="0">
              <a:defRPr sz="1125"/>
            </a:lvl3pPr>
            <a:lvl4pPr marL="648000" indent="0">
              <a:defRPr sz="1125"/>
            </a:lvl4pPr>
            <a:lvl5pPr marL="648000" indent="0">
              <a:defRPr sz="1125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e-AT" dirty="0"/>
          </a:p>
        </p:txBody>
      </p:sp>
    </p:spTree>
    <p:extLst>
      <p:ext uri="{BB962C8B-B14F-4D97-AF65-F5344CB8AC3E}">
        <p14:creationId xmlns="" xmlns:p14="http://schemas.microsoft.com/office/powerpoint/2010/main" val="18335929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 advClick="0" advTm="8000">
        <p:fade/>
      </p:transition>
    </mc:Choice>
    <mc:Fallback>
      <p:transition spd="med" advClick="0" advTm="8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7680000" cy="1224000"/>
          </a:xfrm>
          <a:prstGeom prst="rect">
            <a:avLst/>
          </a:prstGeom>
          <a:gradFill>
            <a:gsLst>
              <a:gs pos="30000">
                <a:srgbClr val="FFFFFF">
                  <a:alpha val="15000"/>
                </a:srgbClr>
              </a:gs>
              <a:gs pos="0">
                <a:schemeClr val="bg1">
                  <a:alpha val="0"/>
                </a:schemeClr>
              </a:gs>
              <a:gs pos="92000">
                <a:schemeClr val="accent1">
                  <a:shade val="100000"/>
                  <a:satMod val="115000"/>
                  <a:alpha val="70000"/>
                </a:schemeClr>
              </a:gs>
            </a:gsLst>
            <a:lin ang="5400000" scaled="0"/>
          </a:gradFill>
        </p:spPr>
        <p:txBody>
          <a:bodyPr lIns="108000" tIns="504000" rIns="108000" bIns="108000"/>
          <a:lstStyle>
            <a:lvl1pPr marL="621000" indent="0">
              <a:defRPr/>
            </a:lvl1pPr>
          </a:lstStyle>
          <a:p>
            <a:r>
              <a:rPr lang="en-US" dirty="0"/>
              <a:t>Slide title</a:t>
            </a:r>
            <a:endParaRPr lang="de-AT" dirty="0"/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1" y="1223965"/>
            <a:ext cx="7679267" cy="391234"/>
          </a:xfrm>
          <a:prstGeom prst="rect">
            <a:avLst/>
          </a:prstGeom>
          <a:solidFill>
            <a:schemeClr val="bg1"/>
          </a:solidFill>
        </p:spPr>
        <p:txBody>
          <a:bodyPr lIns="108000" tIns="126000" rIns="108000" bIns="90000">
            <a:spAutoFit/>
          </a:bodyPr>
          <a:lstStyle>
            <a:lvl1pPr marL="648000" indent="0">
              <a:defRPr sz="1125"/>
            </a:lvl1pPr>
          </a:lstStyle>
          <a:p>
            <a:pPr lvl="0"/>
            <a:r>
              <a:rPr lang="en-US" dirty="0"/>
              <a:t>Your statement</a:t>
            </a:r>
            <a:endParaRPr lang="de-AT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-10088" y="2349500"/>
            <a:ext cx="12202087" cy="3384550"/>
          </a:xfrm>
          <a:prstGeom prst="rect">
            <a:avLst/>
          </a:prstGeom>
        </p:spPr>
        <p:txBody>
          <a:bodyPr lIns="108000" tIns="0" rIns="108000" bIns="0"/>
          <a:lstStyle>
            <a:lvl1pPr marL="648000" indent="0">
              <a:defRPr sz="1125"/>
            </a:lvl1pPr>
            <a:lvl2pPr marL="648000" indent="0">
              <a:defRPr sz="1125"/>
            </a:lvl2pPr>
            <a:lvl3pPr marL="648000" indent="0">
              <a:defRPr sz="1125"/>
            </a:lvl3pPr>
            <a:lvl4pPr marL="648000" indent="0">
              <a:defRPr sz="1125"/>
            </a:lvl4pPr>
            <a:lvl5pPr marL="648000" indent="0">
              <a:defRPr sz="1125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e-AT" dirty="0"/>
          </a:p>
        </p:txBody>
      </p:sp>
    </p:spTree>
    <p:extLst>
      <p:ext uri="{BB962C8B-B14F-4D97-AF65-F5344CB8AC3E}">
        <p14:creationId xmlns="" xmlns:p14="http://schemas.microsoft.com/office/powerpoint/2010/main" val="391945841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 advClick="0" advTm="8000">
        <p:fade/>
      </p:transition>
    </mc:Choice>
    <mc:Fallback>
      <p:transition spd="med" advClick="0" advTm="8000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7680000" cy="1224000"/>
          </a:xfrm>
          <a:prstGeom prst="rect">
            <a:avLst/>
          </a:prstGeom>
          <a:gradFill>
            <a:gsLst>
              <a:gs pos="30000">
                <a:srgbClr val="FFFFFF">
                  <a:alpha val="15000"/>
                </a:srgbClr>
              </a:gs>
              <a:gs pos="0">
                <a:schemeClr val="bg1">
                  <a:alpha val="0"/>
                </a:schemeClr>
              </a:gs>
              <a:gs pos="92000">
                <a:schemeClr val="accent1">
                  <a:shade val="100000"/>
                  <a:satMod val="115000"/>
                  <a:alpha val="70000"/>
                </a:schemeClr>
              </a:gs>
            </a:gsLst>
            <a:lin ang="5400000" scaled="0"/>
          </a:gradFill>
        </p:spPr>
        <p:txBody>
          <a:bodyPr lIns="108000" tIns="504000" rIns="108000" bIns="108000"/>
          <a:lstStyle>
            <a:lvl1pPr marL="621000" indent="0">
              <a:defRPr/>
            </a:lvl1pPr>
          </a:lstStyle>
          <a:p>
            <a:r>
              <a:rPr lang="en-US" dirty="0"/>
              <a:t>Slide title</a:t>
            </a:r>
            <a:endParaRPr lang="de-AT" dirty="0"/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1" y="1223965"/>
            <a:ext cx="7679267" cy="391234"/>
          </a:xfrm>
          <a:prstGeom prst="rect">
            <a:avLst/>
          </a:prstGeom>
          <a:solidFill>
            <a:schemeClr val="bg1"/>
          </a:solidFill>
        </p:spPr>
        <p:txBody>
          <a:bodyPr lIns="108000" tIns="126000" rIns="108000" bIns="90000">
            <a:spAutoFit/>
          </a:bodyPr>
          <a:lstStyle>
            <a:lvl1pPr marL="648000" indent="0">
              <a:defRPr sz="1125"/>
            </a:lvl1pPr>
          </a:lstStyle>
          <a:p>
            <a:pPr lvl="0"/>
            <a:r>
              <a:rPr lang="en-US" dirty="0"/>
              <a:t>Your statement</a:t>
            </a:r>
            <a:endParaRPr lang="de-AT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-10088" y="2349500"/>
            <a:ext cx="12202087" cy="3384550"/>
          </a:xfrm>
          <a:prstGeom prst="rect">
            <a:avLst/>
          </a:prstGeom>
        </p:spPr>
        <p:txBody>
          <a:bodyPr lIns="108000" tIns="0" rIns="108000" bIns="0"/>
          <a:lstStyle>
            <a:lvl1pPr marL="648000" indent="0">
              <a:defRPr sz="1125"/>
            </a:lvl1pPr>
            <a:lvl2pPr marL="648000" indent="0">
              <a:defRPr sz="1125"/>
            </a:lvl2pPr>
            <a:lvl3pPr marL="648000" indent="0">
              <a:defRPr sz="1125"/>
            </a:lvl3pPr>
            <a:lvl4pPr marL="648000" indent="0">
              <a:defRPr sz="1125"/>
            </a:lvl4pPr>
            <a:lvl5pPr marL="648000" indent="0">
              <a:defRPr sz="1125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e-AT" dirty="0"/>
          </a:p>
        </p:txBody>
      </p:sp>
    </p:spTree>
    <p:extLst>
      <p:ext uri="{BB962C8B-B14F-4D97-AF65-F5344CB8AC3E}">
        <p14:creationId xmlns="" xmlns:p14="http://schemas.microsoft.com/office/powerpoint/2010/main" val="390167338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 advClick="0" advTm="8000">
        <p:fade/>
      </p:transition>
    </mc:Choice>
    <mc:Fallback>
      <p:transition spd="med" advClick="0" advTm="8000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7680000" cy="1224000"/>
          </a:xfrm>
          <a:prstGeom prst="rect">
            <a:avLst/>
          </a:prstGeom>
          <a:gradFill>
            <a:gsLst>
              <a:gs pos="30000">
                <a:srgbClr val="FFFFFF">
                  <a:alpha val="15000"/>
                </a:srgbClr>
              </a:gs>
              <a:gs pos="0">
                <a:schemeClr val="bg1">
                  <a:alpha val="0"/>
                </a:schemeClr>
              </a:gs>
              <a:gs pos="92000">
                <a:schemeClr val="accent1">
                  <a:shade val="100000"/>
                  <a:satMod val="115000"/>
                  <a:alpha val="70000"/>
                </a:schemeClr>
              </a:gs>
            </a:gsLst>
            <a:lin ang="5400000" scaled="0"/>
          </a:gradFill>
        </p:spPr>
        <p:txBody>
          <a:bodyPr lIns="108000" tIns="504000" rIns="108000" bIns="108000"/>
          <a:lstStyle>
            <a:lvl1pPr marL="621000" indent="0">
              <a:defRPr/>
            </a:lvl1pPr>
          </a:lstStyle>
          <a:p>
            <a:r>
              <a:rPr lang="en-US" dirty="0"/>
              <a:t>Slide title</a:t>
            </a:r>
            <a:endParaRPr lang="de-AT" dirty="0"/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1" y="1223965"/>
            <a:ext cx="7679267" cy="391234"/>
          </a:xfrm>
          <a:prstGeom prst="rect">
            <a:avLst/>
          </a:prstGeom>
          <a:solidFill>
            <a:schemeClr val="bg1"/>
          </a:solidFill>
        </p:spPr>
        <p:txBody>
          <a:bodyPr lIns="108000" tIns="126000" rIns="108000" bIns="90000">
            <a:spAutoFit/>
          </a:bodyPr>
          <a:lstStyle>
            <a:lvl1pPr marL="648000" indent="0">
              <a:defRPr sz="1125"/>
            </a:lvl1pPr>
          </a:lstStyle>
          <a:p>
            <a:pPr lvl="0"/>
            <a:r>
              <a:rPr lang="en-US" dirty="0"/>
              <a:t>Your statement</a:t>
            </a:r>
            <a:endParaRPr lang="de-AT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-10088" y="2349500"/>
            <a:ext cx="12202087" cy="3384550"/>
          </a:xfrm>
          <a:prstGeom prst="rect">
            <a:avLst/>
          </a:prstGeom>
        </p:spPr>
        <p:txBody>
          <a:bodyPr lIns="108000" tIns="0" rIns="108000" bIns="0"/>
          <a:lstStyle>
            <a:lvl1pPr marL="648000" indent="0">
              <a:defRPr sz="1125"/>
            </a:lvl1pPr>
            <a:lvl2pPr marL="648000" indent="0">
              <a:defRPr sz="1125"/>
            </a:lvl2pPr>
            <a:lvl3pPr marL="648000" indent="0">
              <a:defRPr sz="1125"/>
            </a:lvl3pPr>
            <a:lvl4pPr marL="648000" indent="0">
              <a:defRPr sz="1125"/>
            </a:lvl4pPr>
            <a:lvl5pPr marL="648000" indent="0">
              <a:defRPr sz="1125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e-AT" dirty="0"/>
          </a:p>
        </p:txBody>
      </p:sp>
    </p:spTree>
    <p:extLst>
      <p:ext uri="{BB962C8B-B14F-4D97-AF65-F5344CB8AC3E}">
        <p14:creationId xmlns="" xmlns:p14="http://schemas.microsoft.com/office/powerpoint/2010/main" val="392311598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 advClick="0" advTm="8000">
        <p:fade/>
      </p:transition>
    </mc:Choice>
    <mc:Fallback>
      <p:transition spd="med" advClick="0" advTm="8000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7680000" cy="1224000"/>
          </a:xfrm>
          <a:prstGeom prst="rect">
            <a:avLst/>
          </a:prstGeom>
          <a:gradFill>
            <a:gsLst>
              <a:gs pos="30000">
                <a:srgbClr val="FFFFFF">
                  <a:alpha val="15000"/>
                </a:srgbClr>
              </a:gs>
              <a:gs pos="0">
                <a:schemeClr val="bg1">
                  <a:alpha val="0"/>
                </a:schemeClr>
              </a:gs>
              <a:gs pos="92000">
                <a:schemeClr val="accent1">
                  <a:shade val="100000"/>
                  <a:satMod val="115000"/>
                  <a:alpha val="70000"/>
                </a:schemeClr>
              </a:gs>
            </a:gsLst>
            <a:lin ang="5400000" scaled="0"/>
          </a:gradFill>
        </p:spPr>
        <p:txBody>
          <a:bodyPr lIns="108000" tIns="504000" rIns="108000" bIns="108000"/>
          <a:lstStyle>
            <a:lvl1pPr marL="621000" indent="0">
              <a:defRPr/>
            </a:lvl1pPr>
          </a:lstStyle>
          <a:p>
            <a:r>
              <a:rPr lang="en-US" dirty="0"/>
              <a:t>Slide title</a:t>
            </a:r>
            <a:endParaRPr lang="de-AT" dirty="0"/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1" y="1223965"/>
            <a:ext cx="7679267" cy="391234"/>
          </a:xfrm>
          <a:prstGeom prst="rect">
            <a:avLst/>
          </a:prstGeom>
          <a:solidFill>
            <a:schemeClr val="bg1"/>
          </a:solidFill>
        </p:spPr>
        <p:txBody>
          <a:bodyPr lIns="108000" tIns="126000" rIns="108000" bIns="90000">
            <a:spAutoFit/>
          </a:bodyPr>
          <a:lstStyle>
            <a:lvl1pPr marL="648000" indent="0">
              <a:defRPr sz="1125"/>
            </a:lvl1pPr>
          </a:lstStyle>
          <a:p>
            <a:pPr lvl="0"/>
            <a:r>
              <a:rPr lang="en-US" dirty="0"/>
              <a:t>Your statement</a:t>
            </a:r>
            <a:endParaRPr lang="de-AT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-10088" y="2349500"/>
            <a:ext cx="12202087" cy="3384550"/>
          </a:xfrm>
          <a:prstGeom prst="rect">
            <a:avLst/>
          </a:prstGeom>
        </p:spPr>
        <p:txBody>
          <a:bodyPr lIns="108000" tIns="0" rIns="108000" bIns="0"/>
          <a:lstStyle>
            <a:lvl1pPr marL="648000" indent="0">
              <a:defRPr sz="1125"/>
            </a:lvl1pPr>
            <a:lvl2pPr marL="648000" indent="0">
              <a:defRPr sz="1125"/>
            </a:lvl2pPr>
            <a:lvl3pPr marL="648000" indent="0">
              <a:defRPr sz="1125"/>
            </a:lvl3pPr>
            <a:lvl4pPr marL="648000" indent="0">
              <a:defRPr sz="1125"/>
            </a:lvl4pPr>
            <a:lvl5pPr marL="648000" indent="0">
              <a:defRPr sz="1125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e-AT" dirty="0"/>
          </a:p>
        </p:txBody>
      </p:sp>
    </p:spTree>
    <p:extLst>
      <p:ext uri="{BB962C8B-B14F-4D97-AF65-F5344CB8AC3E}">
        <p14:creationId xmlns="" xmlns:p14="http://schemas.microsoft.com/office/powerpoint/2010/main" val="136571165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 advClick="0" advTm="8000">
        <p:fade/>
      </p:transition>
    </mc:Choice>
    <mc:Fallback>
      <p:transition spd="med" advClick="0" advTm="8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pPr/>
              <a:t>2/27/2020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2/27/2020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2/27/2020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2/27/2020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pPr/>
              <a:t>2/27/2020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17" Type="http://schemas.openxmlformats.org/officeDocument/2006/relationships/slideLayout" Target="../slideLayouts/slideLayout33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26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2/27/2020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99456" y="188640"/>
            <a:ext cx="10396736" cy="562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7381" y="1268760"/>
            <a:ext cx="11055019" cy="44644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7" name="Grafik 5" descr="PPT_Footer.png"/>
          <p:cNvPicPr>
            <a:picLocks noChangeAspect="1"/>
          </p:cNvPicPr>
          <p:nvPr userDrawn="1"/>
        </p:nvPicPr>
        <p:blipFill>
          <a:blip r:embed="rId19" cstate="print"/>
          <a:stretch>
            <a:fillRect/>
          </a:stretch>
        </p:blipFill>
        <p:spPr>
          <a:xfrm>
            <a:off x="0" y="5614416"/>
            <a:ext cx="12192000" cy="1243584"/>
          </a:xfrm>
          <a:prstGeom prst="rect">
            <a:avLst/>
          </a:prstGeom>
        </p:spPr>
      </p:pic>
      <p:pic>
        <p:nvPicPr>
          <p:cNvPr id="8" name="Bild 4" descr="PPT_Logostriche.eps"/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157" y="260648"/>
            <a:ext cx="561663" cy="432048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>
            <a:off x="335360" y="908720"/>
            <a:ext cx="11521280" cy="0"/>
          </a:xfrm>
          <a:prstGeom prst="line">
            <a:avLst/>
          </a:prstGeom>
          <a:ln w="12700">
            <a:solidFill>
              <a:srgbClr val="0080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72390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  <p:sldLayoutId id="2147483684" r:id="rId16"/>
    <p:sldLayoutId id="2147483685" r:id="rId17"/>
  </p:sldLayoutIdLst>
  <p:txStyles>
    <p:titleStyle>
      <a:lvl1pPr algn="l" defTabSz="914400" rtl="0" eaLnBrk="1" latinLnBrk="0" hangingPunct="1">
        <a:spcBef>
          <a:spcPct val="0"/>
        </a:spcBef>
        <a:buNone/>
        <a:defRPr sz="3200" b="0" kern="1200">
          <a:solidFill>
            <a:srgbClr val="008031"/>
          </a:solidFill>
          <a:latin typeface="Verdana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008031"/>
        </a:buClr>
        <a:buFont typeface="Wingdings" pitchFamily="2" charset="2"/>
        <a:buChar char="§"/>
        <a:defRPr sz="3200" kern="1200">
          <a:solidFill>
            <a:schemeClr val="tx1"/>
          </a:solidFill>
          <a:latin typeface="Verdana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008031"/>
        </a:buClr>
        <a:buFont typeface="Wingdings" pitchFamily="2" charset="2"/>
        <a:buChar char="§"/>
        <a:defRPr sz="2800" kern="1200">
          <a:solidFill>
            <a:schemeClr val="tx1"/>
          </a:solidFill>
          <a:latin typeface="Verdana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008031"/>
        </a:buClr>
        <a:buFont typeface="Wingdings" pitchFamily="2" charset="2"/>
        <a:buChar char="§"/>
        <a:defRPr sz="2400" kern="1200">
          <a:solidFill>
            <a:schemeClr val="tx1"/>
          </a:solidFill>
          <a:latin typeface="Verdana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008031"/>
        </a:buClr>
        <a:buFont typeface="Wingdings" pitchFamily="2" charset="2"/>
        <a:buChar char="§"/>
        <a:defRPr sz="2000" kern="1200">
          <a:solidFill>
            <a:schemeClr val="tx1"/>
          </a:solidFill>
          <a:latin typeface="Verdana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008031"/>
        </a:buClr>
        <a:buFont typeface="Wingdings" pitchFamily="2" charset="2"/>
        <a:buChar char="§"/>
        <a:defRPr sz="2000" kern="1200">
          <a:solidFill>
            <a:schemeClr val="tx1"/>
          </a:solidFill>
          <a:latin typeface="Verdana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png"/><Relationship Id="rId7" Type="http://schemas.openxmlformats.org/officeDocument/2006/relationships/image" Target="../media/image19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tiff"/><Relationship Id="rId5" Type="http://schemas.openxmlformats.org/officeDocument/2006/relationships/image" Target="../media/image17.jpeg"/><Relationship Id="rId4" Type="http://schemas.openxmlformats.org/officeDocument/2006/relationships/image" Target="../media/image16.png"/><Relationship Id="rId9" Type="http://schemas.openxmlformats.org/officeDocument/2006/relationships/image" Target="../media/image21.tif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tiff"/><Relationship Id="rId4" Type="http://schemas.openxmlformats.org/officeDocument/2006/relationships/image" Target="../media/image2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3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29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6.jpeg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031B4DE-5423-48CE-AF3F-9A2D4015A5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Определение уровня контаминации </a:t>
            </a:r>
            <a:r>
              <a:rPr lang="ru-RU" dirty="0" err="1">
                <a:solidFill>
                  <a:schemeClr val="accent2">
                    <a:lumMod val="50000"/>
                  </a:schemeClr>
                </a:solidFill>
              </a:rPr>
              <a:t>микотоксинами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  кормов урожая 2019 года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48B4D31C-3206-4953-919C-75C0F0B6CB0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Смирнов Григорий Михайлович </a:t>
            </a:r>
          </a:p>
          <a:p>
            <a:r>
              <a:rPr lang="ru-RU" dirty="0"/>
              <a:t>ООО «Тандем» </a:t>
            </a:r>
            <a:r>
              <a:rPr lang="ru-RU" dirty="0" err="1"/>
              <a:t>г.Ярославль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984575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Заря ВНИТИП .pdf * - Foxit Reader">
            <a:extLst>
              <a:ext uri="{FF2B5EF4-FFF2-40B4-BE49-F238E27FC236}">
                <a16:creationId xmlns="" xmlns:a16="http://schemas.microsoft.com/office/drawing/2014/main" id="{4C5727F7-B192-4344-BB4E-ECE642B75D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2421"/>
            <a:ext cx="12192000" cy="671315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91134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84B4C9F-DAEC-4CE6-817E-6E23B7A631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2388972"/>
            <a:ext cx="8596668" cy="2776151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После получения заключения специалисты компании </a:t>
            </a:r>
            <a:r>
              <a:rPr lang="ru-RU" dirty="0" err="1">
                <a:solidFill>
                  <a:schemeClr val="accent2">
                    <a:lumMod val="50000"/>
                  </a:schemeClr>
                </a:solidFill>
              </a:rPr>
              <a:t>Биомин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 интерпретируют полученные результаты:</a:t>
            </a:r>
          </a:p>
        </p:txBody>
      </p:sp>
    </p:spTree>
    <p:extLst>
      <p:ext uri="{BB962C8B-B14F-4D97-AF65-F5344CB8AC3E}">
        <p14:creationId xmlns="" xmlns:p14="http://schemas.microsoft.com/office/powerpoint/2010/main" val="344943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Смесь зернофуражная - AgroMir.pdf - Foxit Reader">
            <a:extLst>
              <a:ext uri="{FF2B5EF4-FFF2-40B4-BE49-F238E27FC236}">
                <a16:creationId xmlns="" xmlns:a16="http://schemas.microsoft.com/office/drawing/2014/main" id="{055901E4-D6E3-4428-A748-82E62884A9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2421"/>
            <a:ext cx="12192000" cy="6713157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A471E85D-BAE3-4EBF-87E1-0A299CE29716}"/>
              </a:ext>
            </a:extLst>
          </p:cNvPr>
          <p:cNvSpPr/>
          <p:nvPr/>
        </p:nvSpPr>
        <p:spPr>
          <a:xfrm>
            <a:off x="4959178" y="2137308"/>
            <a:ext cx="321276" cy="95146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AEA257EC-E733-4FC4-A4C5-FDED6105A55D}"/>
              </a:ext>
            </a:extLst>
          </p:cNvPr>
          <p:cNvSpPr/>
          <p:nvPr/>
        </p:nvSpPr>
        <p:spPr>
          <a:xfrm>
            <a:off x="7570573" y="2151930"/>
            <a:ext cx="321276" cy="95146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F8DB2AAE-EF95-4E6B-A170-1F568A0EAE84}"/>
              </a:ext>
            </a:extLst>
          </p:cNvPr>
          <p:cNvSpPr/>
          <p:nvPr/>
        </p:nvSpPr>
        <p:spPr>
          <a:xfrm>
            <a:off x="6318421" y="172995"/>
            <a:ext cx="271849" cy="98854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6454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FE8605D-FF1C-40F3-97EC-94DBEF6034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b="1" dirty="0" err="1">
                <a:solidFill>
                  <a:schemeClr val="accent2">
                    <a:lumMod val="50000"/>
                  </a:schemeClr>
                </a:solidFill>
              </a:rPr>
              <a:t>Дезоксиниваленол</a:t>
            </a:r>
            <a:r>
              <a:rPr lang="ru-RU" sz="2200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2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200" dirty="0" err="1">
                <a:solidFill>
                  <a:schemeClr val="accent2">
                    <a:lumMod val="50000"/>
                  </a:schemeClr>
                </a:solidFill>
              </a:rPr>
              <a:t>Дезоксиниваленол</a:t>
            </a:r>
            <a:r>
              <a:rPr lang="ru-RU" sz="2200" dirty="0">
                <a:solidFill>
                  <a:schemeClr val="accent2">
                    <a:lumMod val="50000"/>
                  </a:schemeClr>
                </a:solidFill>
              </a:rPr>
              <a:t> (</a:t>
            </a:r>
            <a:r>
              <a:rPr lang="ru-RU" sz="2200" dirty="0" err="1">
                <a:solidFill>
                  <a:schemeClr val="accent2">
                    <a:lumMod val="50000"/>
                  </a:schemeClr>
                </a:solidFill>
              </a:rPr>
              <a:t>вомитоксин</a:t>
            </a:r>
            <a:r>
              <a:rPr lang="ru-RU" sz="2200" dirty="0">
                <a:solidFill>
                  <a:schemeClr val="accent2">
                    <a:lumMod val="50000"/>
                  </a:schemeClr>
                </a:solidFill>
              </a:rPr>
              <a:t>, DON) – это плесневой токсин, продуцируемый бактериальным штаммом </a:t>
            </a:r>
            <a:r>
              <a:rPr lang="ru-RU" sz="2200" dirty="0" err="1">
                <a:solidFill>
                  <a:schemeClr val="accent2">
                    <a:lumMod val="50000"/>
                  </a:schemeClr>
                </a:solidFill>
              </a:rPr>
              <a:t>Fusarium</a:t>
            </a:r>
            <a:r>
              <a:rPr lang="ru-RU" sz="2200" dirty="0">
                <a:solidFill>
                  <a:schemeClr val="accent2">
                    <a:lumMod val="50000"/>
                  </a:schemeClr>
                </a:solidFill>
              </a:rPr>
              <a:t>. Действие данного токсина ассоциируется со снижением уровня потребления корма, худосочностью, пониженным уровнем прироста живой массы, а также ухудшением показателей продуктивности. Прочие симптомы включают в себя диарею, выкидыши, кровотечения, гематологические изменения и состояние нервного напряжения у животного. Механизм влияния </a:t>
            </a:r>
            <a:r>
              <a:rPr lang="ru-RU" sz="2200" dirty="0" err="1">
                <a:solidFill>
                  <a:schemeClr val="accent2">
                    <a:lumMod val="50000"/>
                  </a:schemeClr>
                </a:solidFill>
              </a:rPr>
              <a:t>дезоксиниваленола</a:t>
            </a:r>
            <a:r>
              <a:rPr lang="ru-RU" sz="2200" dirty="0">
                <a:solidFill>
                  <a:schemeClr val="accent2">
                    <a:lumMod val="50000"/>
                  </a:schemeClr>
                </a:solidFill>
              </a:rPr>
              <a:t> на молочный скот еще не прояснен до конца, однако клинические исследования показывают взаимосвязь между потреблением DON и ухудшением продуктивности. Следовательно, </a:t>
            </a:r>
            <a:r>
              <a:rPr lang="ru-RU" sz="2200" dirty="0" err="1">
                <a:solidFill>
                  <a:schemeClr val="accent2">
                    <a:lumMod val="50000"/>
                  </a:schemeClr>
                </a:solidFill>
              </a:rPr>
              <a:t>дезоксиниваленол</a:t>
            </a:r>
            <a:r>
              <a:rPr lang="ru-RU" sz="2200" dirty="0">
                <a:solidFill>
                  <a:schemeClr val="accent2">
                    <a:lumMod val="50000"/>
                  </a:schemeClr>
                </a:solidFill>
              </a:rPr>
              <a:t> может быть признаком низкокачественного, зараженного </a:t>
            </a:r>
            <a:r>
              <a:rPr lang="ru-RU" sz="2200" dirty="0" err="1">
                <a:solidFill>
                  <a:schemeClr val="accent2">
                    <a:lumMod val="50000"/>
                  </a:schemeClr>
                </a:solidFill>
              </a:rPr>
              <a:t>микотоксинами</a:t>
            </a:r>
            <a:r>
              <a:rPr lang="ru-RU" sz="2200" dirty="0">
                <a:solidFill>
                  <a:schemeClr val="accent2">
                    <a:lumMod val="50000"/>
                  </a:schemeClr>
                </a:solidFill>
              </a:rPr>
              <a:t> корма, потребляемого пострадавшим стадом. Результаты других полевых исследований помогают подтвердить взаимосвязь между </a:t>
            </a:r>
            <a:r>
              <a:rPr lang="ru-RU" sz="2200" dirty="0" err="1">
                <a:solidFill>
                  <a:schemeClr val="accent2">
                    <a:lumMod val="50000"/>
                  </a:schemeClr>
                </a:solidFill>
              </a:rPr>
              <a:t>дезоксиниваленолом</a:t>
            </a:r>
            <a:r>
              <a:rPr lang="ru-RU" sz="2200" dirty="0">
                <a:solidFill>
                  <a:schemeClr val="accent2">
                    <a:lumMod val="50000"/>
                  </a:schemeClr>
                </a:solidFill>
              </a:rPr>
              <a:t> и плохой продуктивностью в стадах молочного скота; подобное ухудшение также связывалось с понижением уровня потребления корма у молочного скота, не пребывающего в периоде лактации.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668253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Ячмень - Agrofirma Krasnaya Zvezda.pdf - Foxit Reader">
            <a:extLst>
              <a:ext uri="{FF2B5EF4-FFF2-40B4-BE49-F238E27FC236}">
                <a16:creationId xmlns="" xmlns:a16="http://schemas.microsoft.com/office/drawing/2014/main" id="{ADFDC15C-2FF0-443D-9D84-7992D4C63F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2421"/>
            <a:ext cx="12192000" cy="6713157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6AEDD-13A0-4086-B95B-6096AD509285}"/>
              </a:ext>
            </a:extLst>
          </p:cNvPr>
          <p:cNvSpPr/>
          <p:nvPr/>
        </p:nvSpPr>
        <p:spPr>
          <a:xfrm>
            <a:off x="5733535" y="140043"/>
            <a:ext cx="889687" cy="123567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8BC699D8-1563-4269-A6E7-80906A989B7D}"/>
              </a:ext>
            </a:extLst>
          </p:cNvPr>
          <p:cNvSpPr/>
          <p:nvPr/>
        </p:nvSpPr>
        <p:spPr>
          <a:xfrm>
            <a:off x="4522573" y="2227924"/>
            <a:ext cx="1128584" cy="103384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F7084212-8BAA-4DA2-BB62-45969ACD76E6}"/>
              </a:ext>
            </a:extLst>
          </p:cNvPr>
          <p:cNvSpPr/>
          <p:nvPr/>
        </p:nvSpPr>
        <p:spPr>
          <a:xfrm>
            <a:off x="7306962" y="2265405"/>
            <a:ext cx="1037967" cy="103384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47617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6FC686A-27E5-4034-8919-3A561D03C7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2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200" b="1" dirty="0">
                <a:solidFill>
                  <a:schemeClr val="accent2">
                    <a:lumMod val="50000"/>
                  </a:schemeClr>
                </a:solidFill>
              </a:rPr>
              <a:t>Токсин Т-2</a:t>
            </a:r>
            <a:r>
              <a:rPr lang="ru-RU" sz="2200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2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200" dirty="0">
                <a:solidFill>
                  <a:schemeClr val="accent2">
                    <a:lumMod val="50000"/>
                  </a:schemeClr>
                </a:solidFill>
              </a:rPr>
              <a:t>Токсин Т-2 представляет собой весьма мощный </a:t>
            </a:r>
            <a:r>
              <a:rPr lang="ru-RU" sz="2200" dirty="0" err="1">
                <a:solidFill>
                  <a:schemeClr val="accent2">
                    <a:lumMod val="50000"/>
                  </a:schemeClr>
                </a:solidFill>
              </a:rPr>
              <a:t>трихотецен</a:t>
            </a:r>
            <a:r>
              <a:rPr lang="ru-RU" sz="2200" dirty="0">
                <a:solidFill>
                  <a:schemeClr val="accent2">
                    <a:lumMod val="50000"/>
                  </a:schemeClr>
                </a:solidFill>
              </a:rPr>
              <a:t> типа А, продуцируемый грибками </a:t>
            </a:r>
            <a:r>
              <a:rPr lang="ru-RU" sz="2200" dirty="0" err="1">
                <a:solidFill>
                  <a:schemeClr val="accent2">
                    <a:lumMod val="50000"/>
                  </a:schemeClr>
                </a:solidFill>
              </a:rPr>
              <a:t>Fusarium</a:t>
            </a:r>
            <a:r>
              <a:rPr lang="ru-RU" sz="2200" dirty="0">
                <a:solidFill>
                  <a:schemeClr val="accent2">
                    <a:lumMod val="50000"/>
                  </a:schemeClr>
                </a:solidFill>
              </a:rPr>
              <a:t>. У молочного скота он ассоциируется с гастроэнтеритом, кишечными кровотечениями и даже смертью. Действие токсина Т-2 также связывается с отказом от приема пищи и повреждениями желудочно-кишечного тракта, кровавой диареей, низким уровнем потребления корма, снижением надоев молока, а также отсутствием периодов эструса (течки). Результаты наблюдений за стадами молочного скота, находящимися под воздействием токсина Т-2, при уровнях содержания последнего от 300 до 500 част/млрд. в рационах, показали, что токсин Т-2 является причиной снижения уровня производства молока, затрудняет привыкание первотельных </a:t>
            </a:r>
            <a:r>
              <a:rPr lang="ru-RU" sz="2200" dirty="0" err="1">
                <a:solidFill>
                  <a:schemeClr val="accent2">
                    <a:lumMod val="50000"/>
                  </a:schemeClr>
                </a:solidFill>
              </a:rPr>
              <a:t>коров</a:t>
            </a:r>
            <a:r>
              <a:rPr lang="ru-RU" sz="2200" dirty="0">
                <a:solidFill>
                  <a:schemeClr val="accent2">
                    <a:lumMod val="50000"/>
                  </a:schemeClr>
                </a:solidFill>
              </a:rPr>
              <a:t> к лактационным рационам, вызывает диарею и кишечное раздражение, а также увеличивает уровень селекционной выбраковки и показатель смертности.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dirty="0">
                <a:solidFill>
                  <a:schemeClr val="accent2">
                    <a:lumMod val="50000"/>
                  </a:schemeClr>
                </a:solidFill>
              </a:rPr>
            </a:b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82986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Ярославка(смесь кукурузная).pdf - Foxit Reader">
            <a:extLst>
              <a:ext uri="{FF2B5EF4-FFF2-40B4-BE49-F238E27FC236}">
                <a16:creationId xmlns="" xmlns:a16="http://schemas.microsoft.com/office/drawing/2014/main" id="{EE983DEC-861A-4116-852C-E8634C5B65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2421"/>
            <a:ext cx="12192000" cy="6713157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89AF0A97-1850-469F-AB48-F475D3A880BC}"/>
              </a:ext>
            </a:extLst>
          </p:cNvPr>
          <p:cNvSpPr/>
          <p:nvPr/>
        </p:nvSpPr>
        <p:spPr>
          <a:xfrm>
            <a:off x="4489622" y="1795849"/>
            <a:ext cx="510746" cy="148281"/>
          </a:xfrm>
          <a:prstGeom prst="rect">
            <a:avLst/>
          </a:prstGeom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F725CCF5-259D-48ED-A508-D9ECE6F74645}"/>
              </a:ext>
            </a:extLst>
          </p:cNvPr>
          <p:cNvSpPr/>
          <p:nvPr/>
        </p:nvSpPr>
        <p:spPr>
          <a:xfrm>
            <a:off x="5313405" y="156519"/>
            <a:ext cx="502508" cy="107092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ED741186-6DA3-4387-A762-ACDAAEDBAF07}"/>
              </a:ext>
            </a:extLst>
          </p:cNvPr>
          <p:cNvSpPr/>
          <p:nvPr/>
        </p:nvSpPr>
        <p:spPr>
          <a:xfrm>
            <a:off x="7957751" y="1869989"/>
            <a:ext cx="510746" cy="148281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92016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612F144-BF1A-4120-A759-2B87BE2BB1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Фумонизины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0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000" dirty="0" err="1">
                <a:solidFill>
                  <a:schemeClr val="accent2">
                    <a:lumMod val="50000"/>
                  </a:schemeClr>
                </a:solidFill>
              </a:rPr>
              <a:t>Фумонизины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 в основном продуцируются микроорганизмами </a:t>
            </a:r>
            <a:r>
              <a:rPr lang="ru-RU" sz="2000" dirty="0" err="1">
                <a:solidFill>
                  <a:schemeClr val="accent2">
                    <a:lumMod val="50000"/>
                  </a:schemeClr>
                </a:solidFill>
              </a:rPr>
              <a:t>Fusarium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dirty="0" err="1">
                <a:solidFill>
                  <a:schemeClr val="accent2">
                    <a:lumMod val="50000"/>
                  </a:schemeClr>
                </a:solidFill>
              </a:rPr>
              <a:t>verticillioides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 (синоним: </a:t>
            </a:r>
            <a:r>
              <a:rPr lang="ru-RU" sz="2000" dirty="0" err="1">
                <a:solidFill>
                  <a:schemeClr val="accent2">
                    <a:lumMod val="50000"/>
                  </a:schemeClr>
                </a:solidFill>
              </a:rPr>
              <a:t>moniliforme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), а также </a:t>
            </a:r>
            <a:r>
              <a:rPr lang="ru-RU" sz="2000" dirty="0" err="1">
                <a:solidFill>
                  <a:schemeClr val="accent2">
                    <a:lumMod val="50000"/>
                  </a:schemeClr>
                </a:solidFill>
              </a:rPr>
              <a:t>Fusarium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dirty="0" err="1">
                <a:solidFill>
                  <a:schemeClr val="accent2">
                    <a:lumMod val="50000"/>
                  </a:schemeClr>
                </a:solidFill>
              </a:rPr>
              <a:t>proliferatum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, и встречаются преимущественно в кукурузе и кормах, основанных на кукурузе. Молочные коровы (Голштинская и Джерсейская породы), потреблявшие рационы, зараженные </a:t>
            </a:r>
            <a:r>
              <a:rPr lang="ru-RU" sz="2000" dirty="0" err="1">
                <a:solidFill>
                  <a:schemeClr val="accent2">
                    <a:lumMod val="50000"/>
                  </a:schemeClr>
                </a:solidFill>
              </a:rPr>
              <a:t>фумонизинами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 на уровне 100 част/млрд., на протяжении периода приблизительно семи дней до первого отела и 70 дней после него, продемонстрировали снижение уровня производства молока (ухудшение надоев на 6 </a:t>
            </a:r>
            <a:r>
              <a:rPr lang="ru-RU" sz="2000" dirty="0" err="1">
                <a:solidFill>
                  <a:schemeClr val="accent2">
                    <a:lumMod val="50000"/>
                  </a:schemeClr>
                </a:solidFill>
              </a:rPr>
              <a:t>кгмолока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 от одной коровы в день), что в основном объяснялось сокращением уровня потребления корма. В случае обнаружения более высокого уровня концентрации сывороточных ферментов, были отмечены болезни печени.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400" dirty="0">
                <a:solidFill>
                  <a:schemeClr val="accent2">
                    <a:lumMod val="50000"/>
                  </a:schemeClr>
                </a:solidFill>
              </a:rPr>
            </a:b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30406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Ячмень #1 - Vologodskii PKZ.pdf - Foxit Reader">
            <a:extLst>
              <a:ext uri="{FF2B5EF4-FFF2-40B4-BE49-F238E27FC236}">
                <a16:creationId xmlns="" xmlns:a16="http://schemas.microsoft.com/office/drawing/2014/main" id="{3B28589A-BC18-4978-B86C-ADE6ADDAFA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2421"/>
            <a:ext cx="12192000" cy="6713157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0A02B9A6-6CFC-4358-8C85-B249D454ACF6}"/>
              </a:ext>
            </a:extLst>
          </p:cNvPr>
          <p:cNvSpPr/>
          <p:nvPr/>
        </p:nvSpPr>
        <p:spPr>
          <a:xfrm>
            <a:off x="5815914" y="164757"/>
            <a:ext cx="675502" cy="123568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2C7947E7-DCF5-45CB-8D6B-DD74069E992C}"/>
              </a:ext>
            </a:extLst>
          </p:cNvPr>
          <p:cNvSpPr/>
          <p:nvPr/>
        </p:nvSpPr>
        <p:spPr>
          <a:xfrm>
            <a:off x="4926227" y="2133600"/>
            <a:ext cx="568411" cy="7414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2E33E7B2-9E70-44C0-B912-1AF27DFAE3D9}"/>
              </a:ext>
            </a:extLst>
          </p:cNvPr>
          <p:cNvSpPr/>
          <p:nvPr/>
        </p:nvSpPr>
        <p:spPr>
          <a:xfrm>
            <a:off x="7364629" y="2183028"/>
            <a:ext cx="568410" cy="74141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30686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9ADC2FC-0A3E-4998-B0F9-774294A1B4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b="1" dirty="0" err="1">
                <a:solidFill>
                  <a:schemeClr val="accent2">
                    <a:lumMod val="50000"/>
                  </a:schemeClr>
                </a:solidFill>
              </a:rPr>
              <a:t>Зеараленон</a:t>
            </a:r>
            <a:r>
              <a:rPr lang="ru-RU" sz="1800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18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800" dirty="0" err="1">
                <a:solidFill>
                  <a:schemeClr val="accent2">
                    <a:lumMod val="50000"/>
                  </a:schemeClr>
                </a:solidFill>
              </a:rPr>
              <a:t>Зеараленон</a:t>
            </a:r>
            <a:r>
              <a:rPr lang="ru-RU" sz="1800" dirty="0">
                <a:solidFill>
                  <a:schemeClr val="accent2">
                    <a:lumMod val="50000"/>
                  </a:schemeClr>
                </a:solidFill>
              </a:rPr>
              <a:t> (ZEA) является эстрогенным метаболитом нескольких видов грибка </a:t>
            </a:r>
            <a:r>
              <a:rPr lang="ru-RU" sz="1800" dirty="0" err="1">
                <a:solidFill>
                  <a:schemeClr val="accent2">
                    <a:lumMod val="50000"/>
                  </a:schemeClr>
                </a:solidFill>
              </a:rPr>
              <a:t>Fusarium</a:t>
            </a:r>
            <a:r>
              <a:rPr lang="ru-RU" sz="1800" dirty="0">
                <a:solidFill>
                  <a:schemeClr val="accent2">
                    <a:lumMod val="50000"/>
                  </a:schemeClr>
                </a:solidFill>
              </a:rPr>
              <a:t>, который, по свидетельствам исследователей, возникает в силосе, кукурузе и прочих зерновых, таких, как соя, пшеница, ячмень, овес, сорго, семенах кунжута, а также в сене во многих регионах мира. С точки зрения химического состава, </a:t>
            </a:r>
            <a:r>
              <a:rPr lang="ru-RU" sz="1800" dirty="0" err="1">
                <a:solidFill>
                  <a:schemeClr val="accent2">
                    <a:lumMod val="50000"/>
                  </a:schemeClr>
                </a:solidFill>
              </a:rPr>
              <a:t>зеараленон</a:t>
            </a:r>
            <a:r>
              <a:rPr lang="ru-RU" sz="1800" dirty="0">
                <a:solidFill>
                  <a:schemeClr val="accent2">
                    <a:lumMod val="50000"/>
                  </a:schemeClr>
                </a:solidFill>
              </a:rPr>
              <a:t> демонстрирует схожесть с эстрогенным гормоном эстрадиолом, что позволяет ему присоединяться к клеточным рецепторам, тем самым вызывая эстрогенные эффекты, а также патологический эструс. Известно, что в рубце более 90% потребленного </a:t>
            </a:r>
            <a:r>
              <a:rPr lang="ru-RU" sz="1800" dirty="0" err="1">
                <a:solidFill>
                  <a:schemeClr val="accent2">
                    <a:lumMod val="50000"/>
                  </a:schemeClr>
                </a:solidFill>
              </a:rPr>
              <a:t>зеараленона</a:t>
            </a:r>
            <a:r>
              <a:rPr lang="ru-RU" sz="1800" dirty="0">
                <a:solidFill>
                  <a:schemeClr val="accent2">
                    <a:lumMod val="50000"/>
                  </a:schemeClr>
                </a:solidFill>
              </a:rPr>
              <a:t> трансформируется в α-</a:t>
            </a:r>
            <a:r>
              <a:rPr lang="ru-RU" sz="1800" dirty="0" err="1">
                <a:solidFill>
                  <a:schemeClr val="accent2">
                    <a:lumMod val="50000"/>
                  </a:schemeClr>
                </a:solidFill>
              </a:rPr>
              <a:t>зеараленол</a:t>
            </a:r>
            <a:r>
              <a:rPr lang="ru-RU" sz="1800" dirty="0">
                <a:solidFill>
                  <a:schemeClr val="accent2">
                    <a:lumMod val="50000"/>
                  </a:schemeClr>
                </a:solidFill>
              </a:rPr>
              <a:t> (который является в 10 раз более эстрогенным), и в меньшей степени – в β-</a:t>
            </a:r>
            <a:r>
              <a:rPr lang="ru-RU" sz="1800" dirty="0" err="1">
                <a:solidFill>
                  <a:schemeClr val="accent2">
                    <a:lumMod val="50000"/>
                  </a:schemeClr>
                </a:solidFill>
              </a:rPr>
              <a:t>зеараленол</a:t>
            </a:r>
            <a:r>
              <a:rPr lang="ru-RU" sz="1800" dirty="0">
                <a:solidFill>
                  <a:schemeClr val="accent2">
                    <a:lumMod val="50000"/>
                  </a:schemeClr>
                </a:solidFill>
              </a:rPr>
              <a:t> (отличающийся меньшей токсичностью). Например, на одной из молочных ферм в Англии, где использовалось низкокачественное сено, было отмечено возрастание индекса искусственного оплодотворения (AI) от уровня 1,2 до 4. В другом практическом исследовании у животных, потреблявших сено и силос (продемонстрировавшие положительные результаты при проверке на заражение </a:t>
            </a:r>
            <a:r>
              <a:rPr lang="ru-RU" sz="1800" dirty="0" err="1">
                <a:solidFill>
                  <a:schemeClr val="accent2">
                    <a:lumMod val="50000"/>
                  </a:schemeClr>
                </a:solidFill>
              </a:rPr>
              <a:t>зеараленоном</a:t>
            </a:r>
            <a:r>
              <a:rPr lang="ru-RU" sz="1800" dirty="0">
                <a:solidFill>
                  <a:schemeClr val="accent2">
                    <a:lumMod val="50000"/>
                  </a:schemeClr>
                </a:solidFill>
              </a:rPr>
              <a:t>), наблюдалось нарушение слизистой оболочки влагалища, повторное искусственное осеменение, увеличение уровня селекционной отбраковки вследствие бесплодия и затрудненное выявление течки.</a:t>
            </a:r>
            <a:r>
              <a:rPr lang="ru-RU" dirty="0"/>
              <a:t/>
            </a:r>
            <a:br>
              <a:rPr lang="ru-RU" dirty="0"/>
            </a:br>
            <a:endParaRPr lang="ru-RU" sz="2000" dirty="0"/>
          </a:p>
        </p:txBody>
      </p:sp>
    </p:spTree>
    <p:extLst>
      <p:ext uri="{BB962C8B-B14F-4D97-AF65-F5344CB8AC3E}">
        <p14:creationId xmlns="" xmlns:p14="http://schemas.microsoft.com/office/powerpoint/2010/main" val="2040718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54CD2E9-9A1E-4847-BC38-52F3C7D0EC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1046204"/>
            <a:ext cx="8596668" cy="4670855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Наибольшую обеспокоенность в отношении контаминации корма вызывает распространенность </a:t>
            </a:r>
            <a:r>
              <a:rPr lang="ru-RU" dirty="0" err="1">
                <a:solidFill>
                  <a:schemeClr val="accent2">
                    <a:lumMod val="50000"/>
                  </a:schemeClr>
                </a:solidFill>
              </a:rPr>
              <a:t>микотоксинов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 – токсичных метаболитов плесневых грибов, выявляемых практически во всех типах сельскохозяйственной кормовой продукции и зерне и представляющих реальную угрозу для животноводческого производства.</a:t>
            </a:r>
          </a:p>
        </p:txBody>
      </p:sp>
    </p:spTree>
    <p:extLst>
      <p:ext uri="{BB962C8B-B14F-4D97-AF65-F5344CB8AC3E}">
        <p14:creationId xmlns="" xmlns:p14="http://schemas.microsoft.com/office/powerpoint/2010/main" val="3684209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05"/>
          <p:cNvGrpSpPr>
            <a:grpSpLocks/>
          </p:cNvGrpSpPr>
          <p:nvPr/>
        </p:nvGrpSpPr>
        <p:grpSpPr bwMode="auto">
          <a:xfrm>
            <a:off x="9316717" y="4869161"/>
            <a:ext cx="955675" cy="955675"/>
            <a:chOff x="4876" y="3627"/>
            <a:chExt cx="602" cy="602"/>
          </a:xfrm>
        </p:grpSpPr>
        <p:sp>
          <p:nvSpPr>
            <p:cNvPr id="542102" name="Oval 406"/>
            <p:cNvSpPr>
              <a:spLocks noChangeArrowheads="1"/>
            </p:cNvSpPr>
            <p:nvPr/>
          </p:nvSpPr>
          <p:spPr bwMode="auto">
            <a:xfrm>
              <a:off x="4876" y="3627"/>
              <a:ext cx="602" cy="60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006600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defTabSz="914400">
                <a:defRPr/>
              </a:pPr>
              <a:endParaRPr lang="de-DE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4362" name="Text Box 407"/>
            <p:cNvSpPr txBox="1">
              <a:spLocks noChangeArrowheads="1"/>
            </p:cNvSpPr>
            <p:nvPr/>
          </p:nvSpPr>
          <p:spPr bwMode="auto">
            <a:xfrm>
              <a:off x="4931" y="3765"/>
              <a:ext cx="462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914400"/>
              <a:r>
                <a:rPr lang="en-US" sz="2800" b="1" dirty="0">
                  <a:solidFill>
                    <a:srgbClr val="006600"/>
                  </a:solidFill>
                  <a:latin typeface="Calibri"/>
                </a:rPr>
                <a:t>170</a:t>
              </a:r>
            </a:p>
          </p:txBody>
        </p:sp>
      </p:grpSp>
      <p:sp>
        <p:nvSpPr>
          <p:cNvPr id="542256" name="Rectangle 560"/>
          <p:cNvSpPr>
            <a:spLocks noChangeArrowheads="1"/>
          </p:cNvSpPr>
          <p:nvPr/>
        </p:nvSpPr>
        <p:spPr bwMode="auto">
          <a:xfrm>
            <a:off x="6435403" y="836713"/>
            <a:ext cx="251601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ru-RU" sz="3200" dirty="0">
                <a:solidFill>
                  <a:srgbClr val="FF0000"/>
                </a:solidFill>
                <a:latin typeface="Calibri"/>
              </a:rPr>
              <a:t>Афлатоксины</a:t>
            </a:r>
            <a:r>
              <a:rPr lang="en-GB" sz="1200" dirty="0">
                <a:solidFill>
                  <a:srgbClr val="FF0000"/>
                </a:solidFill>
                <a:latin typeface="Calibri"/>
              </a:rPr>
              <a:t/>
            </a:r>
            <a:br>
              <a:rPr lang="en-GB" sz="1200" dirty="0">
                <a:solidFill>
                  <a:srgbClr val="FF0000"/>
                </a:solidFill>
                <a:latin typeface="Calibri"/>
              </a:rPr>
            </a:br>
            <a:r>
              <a:rPr lang="en-GB" sz="1200" b="1" dirty="0">
                <a:solidFill>
                  <a:srgbClr val="FF0000"/>
                </a:solidFill>
                <a:latin typeface="Calibri"/>
              </a:rPr>
              <a:t>( </a:t>
            </a:r>
            <a:r>
              <a:rPr lang="en-US" sz="1200" b="1" dirty="0">
                <a:solidFill>
                  <a:srgbClr val="FF0000"/>
                </a:solidFill>
                <a:latin typeface="Calibri"/>
              </a:rPr>
              <a:t>AFB1, AFB2, AFG1, </a:t>
            </a:r>
            <a:r>
              <a:rPr lang="ru-RU" sz="1200" b="1" dirty="0">
                <a:solidFill>
                  <a:srgbClr val="FF0000"/>
                </a:solidFill>
                <a:latin typeface="Calibri"/>
              </a:rPr>
              <a:t>и </a:t>
            </a:r>
            <a:r>
              <a:rPr lang="en-US" sz="1200" b="1" dirty="0">
                <a:solidFill>
                  <a:srgbClr val="FF0000"/>
                </a:solidFill>
                <a:latin typeface="Calibri"/>
              </a:rPr>
              <a:t>AFG2</a:t>
            </a:r>
            <a:r>
              <a:rPr lang="en-GB" sz="1200" b="1" dirty="0">
                <a:solidFill>
                  <a:srgbClr val="FF0000"/>
                </a:solidFill>
                <a:latin typeface="Calibri"/>
              </a:rPr>
              <a:t>,)</a:t>
            </a:r>
            <a:endParaRPr lang="en-US" sz="1200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542257" name="Rectangle 561"/>
          <p:cNvSpPr>
            <a:spLocks noChangeArrowheads="1"/>
          </p:cNvSpPr>
          <p:nvPr/>
        </p:nvSpPr>
        <p:spPr bwMode="auto">
          <a:xfrm>
            <a:off x="6435404" y="1844776"/>
            <a:ext cx="2563907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ru-RU" sz="3200" b="1" dirty="0">
                <a:solidFill>
                  <a:srgbClr val="993300"/>
                </a:solidFill>
                <a:latin typeface="Calibri"/>
              </a:rPr>
              <a:t>Охратоксины</a:t>
            </a:r>
            <a:r>
              <a:rPr lang="de-AT" b="1" dirty="0">
                <a:solidFill>
                  <a:srgbClr val="993300"/>
                </a:solidFill>
                <a:latin typeface="Calibri"/>
              </a:rPr>
              <a:t/>
            </a:r>
            <a:br>
              <a:rPr lang="de-AT" b="1" dirty="0">
                <a:solidFill>
                  <a:srgbClr val="993300"/>
                </a:solidFill>
                <a:latin typeface="Calibri"/>
              </a:rPr>
            </a:br>
            <a:r>
              <a:rPr lang="de-AT" sz="1200" b="1" dirty="0">
                <a:solidFill>
                  <a:srgbClr val="993300"/>
                </a:solidFill>
                <a:latin typeface="Calibri"/>
              </a:rPr>
              <a:t>(A, B, C, D)</a:t>
            </a:r>
            <a:endParaRPr lang="en-US" sz="1200" b="1" dirty="0">
              <a:solidFill>
                <a:srgbClr val="993300"/>
              </a:solidFill>
              <a:latin typeface="Calibri"/>
            </a:endParaRPr>
          </a:p>
        </p:txBody>
      </p:sp>
      <p:sp>
        <p:nvSpPr>
          <p:cNvPr id="542258" name="Rectangle 562"/>
          <p:cNvSpPr>
            <a:spLocks noChangeArrowheads="1"/>
          </p:cNvSpPr>
          <p:nvPr/>
        </p:nvSpPr>
        <p:spPr bwMode="auto">
          <a:xfrm>
            <a:off x="6435403" y="2852838"/>
            <a:ext cx="247753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ru-RU" sz="3200" dirty="0">
                <a:solidFill>
                  <a:srgbClr val="C0504D"/>
                </a:solidFill>
                <a:latin typeface="Calibri"/>
              </a:rPr>
              <a:t>Фумонизины</a:t>
            </a:r>
            <a:r>
              <a:rPr lang="en-GB" dirty="0">
                <a:solidFill>
                  <a:srgbClr val="C0504D"/>
                </a:solidFill>
                <a:latin typeface="Calibri"/>
              </a:rPr>
              <a:t/>
            </a:r>
            <a:br>
              <a:rPr lang="en-GB" dirty="0">
                <a:solidFill>
                  <a:srgbClr val="C0504D"/>
                </a:solidFill>
                <a:latin typeface="Calibri"/>
              </a:rPr>
            </a:br>
            <a:r>
              <a:rPr lang="en-GB" sz="1200" b="1" dirty="0">
                <a:solidFill>
                  <a:srgbClr val="C0504D"/>
                </a:solidFill>
                <a:latin typeface="Calibri"/>
              </a:rPr>
              <a:t>(FB1, FB2, FB3, FB4, FA1 </a:t>
            </a:r>
            <a:r>
              <a:rPr lang="ru-RU" sz="1200" b="1" dirty="0">
                <a:solidFill>
                  <a:srgbClr val="C0504D"/>
                </a:solidFill>
                <a:latin typeface="Calibri"/>
              </a:rPr>
              <a:t>и </a:t>
            </a:r>
            <a:r>
              <a:rPr lang="en-GB" sz="1200" b="1" dirty="0">
                <a:solidFill>
                  <a:srgbClr val="C0504D"/>
                </a:solidFill>
                <a:latin typeface="Calibri"/>
              </a:rPr>
              <a:t>FA2),</a:t>
            </a:r>
            <a:endParaRPr lang="en-US" sz="1200" b="1" dirty="0">
              <a:solidFill>
                <a:srgbClr val="C0504D"/>
              </a:solidFill>
              <a:latin typeface="Calibri"/>
            </a:endParaRPr>
          </a:p>
        </p:txBody>
      </p:sp>
      <p:sp>
        <p:nvSpPr>
          <p:cNvPr id="542259" name="Rectangle 563"/>
          <p:cNvSpPr>
            <a:spLocks noChangeArrowheads="1"/>
          </p:cNvSpPr>
          <p:nvPr/>
        </p:nvSpPr>
        <p:spPr bwMode="auto">
          <a:xfrm>
            <a:off x="6435403" y="3932338"/>
            <a:ext cx="226215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ru-RU" sz="3200" dirty="0">
                <a:solidFill>
                  <a:srgbClr val="FF6600"/>
                </a:solidFill>
                <a:latin typeface="Calibri"/>
              </a:rPr>
              <a:t>Зеараленон</a:t>
            </a:r>
            <a:endParaRPr lang="en-GB" sz="3200" dirty="0">
              <a:solidFill>
                <a:srgbClr val="FF6600"/>
              </a:solidFill>
              <a:latin typeface="Calibri"/>
            </a:endParaRPr>
          </a:p>
          <a:p>
            <a:pPr defTabSz="914400"/>
            <a:r>
              <a:rPr lang="en-GB" sz="1200" b="1" dirty="0">
                <a:solidFill>
                  <a:srgbClr val="FF6600"/>
                </a:solidFill>
                <a:latin typeface="Calibri"/>
              </a:rPr>
              <a:t>(Z</a:t>
            </a:r>
            <a:r>
              <a:rPr lang="ru-RU" sz="1200" b="1" dirty="0">
                <a:solidFill>
                  <a:srgbClr val="FF6600"/>
                </a:solidFill>
                <a:latin typeface="Calibri"/>
              </a:rPr>
              <a:t>Е</a:t>
            </a:r>
            <a:r>
              <a:rPr lang="en-GB" sz="1200" b="1" dirty="0">
                <a:solidFill>
                  <a:srgbClr val="FF6600"/>
                </a:solidFill>
                <a:latin typeface="Calibri"/>
              </a:rPr>
              <a:t>N, a-Z</a:t>
            </a:r>
            <a:r>
              <a:rPr lang="ru-RU" sz="1200" b="1" dirty="0">
                <a:solidFill>
                  <a:srgbClr val="FF6600"/>
                </a:solidFill>
                <a:latin typeface="Calibri"/>
              </a:rPr>
              <a:t>Е</a:t>
            </a:r>
            <a:r>
              <a:rPr lang="en-GB" sz="1200" b="1" dirty="0">
                <a:solidFill>
                  <a:srgbClr val="FF6600"/>
                </a:solidFill>
                <a:latin typeface="Calibri"/>
              </a:rPr>
              <a:t>L, </a:t>
            </a:r>
            <a:r>
              <a:rPr lang="en-GB" sz="1200" b="1" dirty="0">
                <a:solidFill>
                  <a:srgbClr val="FF6600"/>
                </a:solidFill>
                <a:latin typeface="Symbol" pitchFamily="18" charset="2"/>
              </a:rPr>
              <a:t>b</a:t>
            </a:r>
            <a:r>
              <a:rPr lang="en-GB" sz="1200" b="1" dirty="0">
                <a:solidFill>
                  <a:srgbClr val="FF6600"/>
                </a:solidFill>
                <a:latin typeface="Calibri"/>
              </a:rPr>
              <a:t>-Z</a:t>
            </a:r>
            <a:r>
              <a:rPr lang="ru-RU" sz="1200" b="1" dirty="0">
                <a:solidFill>
                  <a:srgbClr val="FF6600"/>
                </a:solidFill>
                <a:latin typeface="Calibri"/>
              </a:rPr>
              <a:t>Е</a:t>
            </a:r>
            <a:r>
              <a:rPr lang="en-GB" sz="1200" b="1" dirty="0">
                <a:solidFill>
                  <a:srgbClr val="FF6600"/>
                </a:solidFill>
                <a:latin typeface="Calibri"/>
              </a:rPr>
              <a:t>L)</a:t>
            </a:r>
            <a:endParaRPr lang="en-US" sz="1200" b="1" dirty="0">
              <a:solidFill>
                <a:srgbClr val="FF6600"/>
              </a:solidFill>
              <a:latin typeface="Calibri"/>
            </a:endParaRPr>
          </a:p>
        </p:txBody>
      </p:sp>
      <p:sp>
        <p:nvSpPr>
          <p:cNvPr id="542260" name="Rectangle 564"/>
          <p:cNvSpPr>
            <a:spLocks noChangeArrowheads="1"/>
          </p:cNvSpPr>
          <p:nvPr/>
        </p:nvSpPr>
        <p:spPr bwMode="auto">
          <a:xfrm>
            <a:off x="6363967" y="4868963"/>
            <a:ext cx="2864439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ru-RU" sz="3200" b="1" dirty="0">
                <a:solidFill>
                  <a:srgbClr val="006600"/>
                </a:solidFill>
                <a:latin typeface="Calibri"/>
              </a:rPr>
              <a:t>Трихотецены</a:t>
            </a:r>
            <a:endParaRPr lang="en-US" sz="3200" b="1" dirty="0">
              <a:solidFill>
                <a:srgbClr val="006600"/>
              </a:solidFill>
              <a:latin typeface="Calibri"/>
            </a:endParaRPr>
          </a:p>
          <a:p>
            <a:pPr defTabSz="914400"/>
            <a:r>
              <a:rPr lang="en-US" sz="1200" b="1" dirty="0">
                <a:solidFill>
                  <a:srgbClr val="006600"/>
                </a:solidFill>
                <a:latin typeface="Calibri"/>
              </a:rPr>
              <a:t>(</a:t>
            </a:r>
            <a:r>
              <a:rPr lang="en-US" sz="1200" b="1" dirty="0" err="1">
                <a:solidFill>
                  <a:srgbClr val="006600"/>
                </a:solidFill>
                <a:latin typeface="Calibri"/>
              </a:rPr>
              <a:t>Typ</a:t>
            </a:r>
            <a:r>
              <a:rPr lang="en-US" sz="1200" b="1" dirty="0">
                <a:solidFill>
                  <a:srgbClr val="006600"/>
                </a:solidFill>
                <a:latin typeface="Calibri"/>
              </a:rPr>
              <a:t> A: T2 </a:t>
            </a:r>
            <a:r>
              <a:rPr lang="ru-RU" sz="1200" b="1" dirty="0">
                <a:solidFill>
                  <a:srgbClr val="006600"/>
                </a:solidFill>
                <a:latin typeface="Calibri"/>
              </a:rPr>
              <a:t>токсин</a:t>
            </a:r>
            <a:r>
              <a:rPr lang="en-US" sz="1200" b="1" dirty="0">
                <a:solidFill>
                  <a:srgbClr val="006600"/>
                </a:solidFill>
                <a:latin typeface="Calibri"/>
              </a:rPr>
              <a:t>, HT2 </a:t>
            </a:r>
            <a:r>
              <a:rPr lang="ru-RU" sz="1200" b="1" dirty="0">
                <a:solidFill>
                  <a:srgbClr val="006600"/>
                </a:solidFill>
                <a:latin typeface="Calibri"/>
              </a:rPr>
              <a:t>токсин</a:t>
            </a:r>
            <a:r>
              <a:rPr lang="en-US" sz="1200" b="1" dirty="0">
                <a:solidFill>
                  <a:srgbClr val="006600"/>
                </a:solidFill>
                <a:latin typeface="Calibri"/>
              </a:rPr>
              <a:t>….</a:t>
            </a:r>
          </a:p>
          <a:p>
            <a:pPr defTabSz="914400"/>
            <a:r>
              <a:rPr lang="en-US" sz="1200" b="1" dirty="0" err="1">
                <a:solidFill>
                  <a:srgbClr val="006600"/>
                </a:solidFill>
                <a:latin typeface="Calibri"/>
              </a:rPr>
              <a:t>Typ</a:t>
            </a:r>
            <a:r>
              <a:rPr lang="en-US" sz="1200" b="1" dirty="0">
                <a:solidFill>
                  <a:srgbClr val="006600"/>
                </a:solidFill>
                <a:latin typeface="Calibri"/>
              </a:rPr>
              <a:t> B: </a:t>
            </a:r>
            <a:r>
              <a:rPr lang="ru-RU" sz="1200" b="1" dirty="0">
                <a:solidFill>
                  <a:srgbClr val="006600"/>
                </a:solidFill>
                <a:latin typeface="Calibri"/>
              </a:rPr>
              <a:t>Деоксинилваленол</a:t>
            </a:r>
            <a:r>
              <a:rPr lang="en-US" sz="1200" b="1" dirty="0">
                <a:solidFill>
                  <a:srgbClr val="006600"/>
                </a:solidFill>
                <a:latin typeface="Calibri"/>
              </a:rPr>
              <a:t>, </a:t>
            </a:r>
            <a:r>
              <a:rPr lang="ru-RU" sz="1200" b="1" dirty="0">
                <a:solidFill>
                  <a:srgbClr val="006600"/>
                </a:solidFill>
                <a:latin typeface="Calibri"/>
              </a:rPr>
              <a:t>Ниваленол</a:t>
            </a:r>
            <a:r>
              <a:rPr lang="en-US" sz="1200" b="1" dirty="0">
                <a:solidFill>
                  <a:srgbClr val="006600"/>
                </a:solidFill>
                <a:latin typeface="Calibri"/>
              </a:rPr>
              <a:t>…)</a:t>
            </a:r>
          </a:p>
        </p:txBody>
      </p:sp>
      <p:grpSp>
        <p:nvGrpSpPr>
          <p:cNvPr id="3" name="Group 566"/>
          <p:cNvGrpSpPr>
            <a:grpSpLocks/>
          </p:cNvGrpSpPr>
          <p:nvPr/>
        </p:nvGrpSpPr>
        <p:grpSpPr bwMode="auto">
          <a:xfrm>
            <a:off x="9481817" y="908151"/>
            <a:ext cx="625475" cy="625475"/>
            <a:chOff x="5071" y="677"/>
            <a:chExt cx="394" cy="394"/>
          </a:xfrm>
        </p:grpSpPr>
        <p:sp>
          <p:nvSpPr>
            <p:cNvPr id="542263" name="Oval 567"/>
            <p:cNvSpPr>
              <a:spLocks noChangeArrowheads="1"/>
            </p:cNvSpPr>
            <p:nvPr/>
          </p:nvSpPr>
          <p:spPr bwMode="auto">
            <a:xfrm>
              <a:off x="5071" y="677"/>
              <a:ext cx="394" cy="39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defTabSz="914400">
                <a:defRPr/>
              </a:pPr>
              <a:endParaRPr lang="de-DE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4360" name="Text Box 568"/>
            <p:cNvSpPr txBox="1">
              <a:spLocks noChangeArrowheads="1"/>
            </p:cNvSpPr>
            <p:nvPr/>
          </p:nvSpPr>
          <p:spPr bwMode="auto">
            <a:xfrm>
              <a:off x="5147" y="711"/>
              <a:ext cx="231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914400"/>
              <a:r>
                <a:rPr lang="en-US" sz="2800">
                  <a:solidFill>
                    <a:srgbClr val="FF0000"/>
                  </a:solidFill>
                  <a:latin typeface="Calibri"/>
                </a:rPr>
                <a:t>4</a:t>
              </a:r>
            </a:p>
          </p:txBody>
        </p:sp>
      </p:grpSp>
      <p:grpSp>
        <p:nvGrpSpPr>
          <p:cNvPr id="4" name="Group 569"/>
          <p:cNvGrpSpPr>
            <a:grpSpLocks/>
          </p:cNvGrpSpPr>
          <p:nvPr/>
        </p:nvGrpSpPr>
        <p:grpSpPr bwMode="auto">
          <a:xfrm>
            <a:off x="9481817" y="2952851"/>
            <a:ext cx="625475" cy="625475"/>
            <a:chOff x="5057" y="2069"/>
            <a:chExt cx="394" cy="394"/>
          </a:xfrm>
        </p:grpSpPr>
        <p:sp>
          <p:nvSpPr>
            <p:cNvPr id="542266" name="Oval 570"/>
            <p:cNvSpPr>
              <a:spLocks noChangeArrowheads="1"/>
            </p:cNvSpPr>
            <p:nvPr/>
          </p:nvSpPr>
          <p:spPr bwMode="auto">
            <a:xfrm>
              <a:off x="5057" y="2069"/>
              <a:ext cx="394" cy="39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accent2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defTabSz="914400">
                <a:defRPr/>
              </a:pPr>
              <a:endParaRPr lang="de-DE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4358" name="Text Box 571"/>
            <p:cNvSpPr txBox="1">
              <a:spLocks noChangeArrowheads="1"/>
            </p:cNvSpPr>
            <p:nvPr/>
          </p:nvSpPr>
          <p:spPr bwMode="auto">
            <a:xfrm>
              <a:off x="5134" y="2103"/>
              <a:ext cx="231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914400"/>
              <a:r>
                <a:rPr lang="en-US" sz="2800">
                  <a:solidFill>
                    <a:srgbClr val="C0504D"/>
                  </a:solidFill>
                  <a:latin typeface="Calibri"/>
                </a:rPr>
                <a:t>6</a:t>
              </a:r>
            </a:p>
          </p:txBody>
        </p:sp>
      </p:grpSp>
      <p:grpSp>
        <p:nvGrpSpPr>
          <p:cNvPr id="5" name="Group 572"/>
          <p:cNvGrpSpPr>
            <a:grpSpLocks/>
          </p:cNvGrpSpPr>
          <p:nvPr/>
        </p:nvGrpSpPr>
        <p:grpSpPr bwMode="auto">
          <a:xfrm>
            <a:off x="9481817" y="3932338"/>
            <a:ext cx="625475" cy="625475"/>
            <a:chOff x="5012" y="2750"/>
            <a:chExt cx="394" cy="394"/>
          </a:xfrm>
        </p:grpSpPr>
        <p:sp>
          <p:nvSpPr>
            <p:cNvPr id="542269" name="Oval 573"/>
            <p:cNvSpPr>
              <a:spLocks noChangeArrowheads="1"/>
            </p:cNvSpPr>
            <p:nvPr/>
          </p:nvSpPr>
          <p:spPr bwMode="auto">
            <a:xfrm>
              <a:off x="5012" y="2750"/>
              <a:ext cx="394" cy="39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FF6600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defTabSz="914400">
                <a:defRPr/>
              </a:pPr>
              <a:endParaRPr lang="de-DE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4356" name="Text Box 574"/>
            <p:cNvSpPr txBox="1">
              <a:spLocks noChangeArrowheads="1"/>
            </p:cNvSpPr>
            <p:nvPr/>
          </p:nvSpPr>
          <p:spPr bwMode="auto">
            <a:xfrm>
              <a:off x="5089" y="2784"/>
              <a:ext cx="231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914400"/>
              <a:r>
                <a:rPr lang="en-US" sz="2800">
                  <a:solidFill>
                    <a:srgbClr val="FF6600"/>
                  </a:solidFill>
                  <a:latin typeface="Calibri"/>
                </a:rPr>
                <a:t>3</a:t>
              </a:r>
            </a:p>
          </p:txBody>
        </p:sp>
      </p:grpSp>
      <p:grpSp>
        <p:nvGrpSpPr>
          <p:cNvPr id="6" name="Group 575"/>
          <p:cNvGrpSpPr>
            <a:grpSpLocks/>
          </p:cNvGrpSpPr>
          <p:nvPr/>
        </p:nvGrpSpPr>
        <p:grpSpPr bwMode="auto">
          <a:xfrm>
            <a:off x="9481817" y="1867001"/>
            <a:ext cx="625475" cy="625475"/>
            <a:chOff x="5057" y="1344"/>
            <a:chExt cx="394" cy="394"/>
          </a:xfrm>
        </p:grpSpPr>
        <p:sp>
          <p:nvSpPr>
            <p:cNvPr id="542272" name="Oval 576"/>
            <p:cNvSpPr>
              <a:spLocks noChangeArrowheads="1"/>
            </p:cNvSpPr>
            <p:nvPr/>
          </p:nvSpPr>
          <p:spPr bwMode="auto">
            <a:xfrm>
              <a:off x="5057" y="1344"/>
              <a:ext cx="394" cy="39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993300"/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defTabSz="914400">
                <a:defRPr/>
              </a:pPr>
              <a:endParaRPr lang="de-DE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4354" name="Text Box 577"/>
            <p:cNvSpPr txBox="1">
              <a:spLocks noChangeArrowheads="1"/>
            </p:cNvSpPr>
            <p:nvPr/>
          </p:nvSpPr>
          <p:spPr bwMode="auto">
            <a:xfrm>
              <a:off x="5134" y="1378"/>
              <a:ext cx="231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914400"/>
              <a:r>
                <a:rPr lang="en-US" sz="2800">
                  <a:solidFill>
                    <a:srgbClr val="993300"/>
                  </a:solidFill>
                  <a:latin typeface="Calibri"/>
                </a:rPr>
                <a:t>4</a:t>
              </a:r>
            </a:p>
          </p:txBody>
        </p:sp>
      </p:grpSp>
      <p:sp>
        <p:nvSpPr>
          <p:cNvPr id="542279" name="Oval 583"/>
          <p:cNvSpPr>
            <a:spLocks noChangeArrowheads="1"/>
          </p:cNvSpPr>
          <p:nvPr/>
        </p:nvSpPr>
        <p:spPr bwMode="auto">
          <a:xfrm>
            <a:off x="1914204" y="1048396"/>
            <a:ext cx="3635375" cy="1660525"/>
          </a:xfrm>
          <a:prstGeom prst="ellipse">
            <a:avLst/>
          </a:prstGeom>
          <a:solidFill>
            <a:srgbClr val="FF9900"/>
          </a:solidFill>
          <a:ln w="9525">
            <a:solidFill>
              <a:srgbClr val="8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 eaLnBrk="0" hangingPunct="0">
              <a:spcBef>
                <a:spcPct val="50000"/>
              </a:spcBef>
            </a:pPr>
            <a:r>
              <a:rPr lang="ru-RU" sz="3200" b="1" dirty="0">
                <a:solidFill>
                  <a:srgbClr val="800000"/>
                </a:solidFill>
                <a:latin typeface="Calibri"/>
              </a:rPr>
              <a:t>Амбарные</a:t>
            </a:r>
          </a:p>
          <a:p>
            <a:pPr algn="ctr" defTabSz="914400" eaLnBrk="0" hangingPunct="0">
              <a:spcBef>
                <a:spcPct val="50000"/>
              </a:spcBef>
            </a:pPr>
            <a:r>
              <a:rPr lang="ru-RU" sz="3200" b="1" dirty="0">
                <a:solidFill>
                  <a:srgbClr val="800000"/>
                </a:solidFill>
                <a:latin typeface="Calibri"/>
              </a:rPr>
              <a:t>микотоксины</a:t>
            </a:r>
            <a:endParaRPr lang="de-AT" sz="3200" b="1" dirty="0">
              <a:solidFill>
                <a:srgbClr val="800000"/>
              </a:solidFill>
              <a:latin typeface="Calibri"/>
            </a:endParaRPr>
          </a:p>
        </p:txBody>
      </p:sp>
      <p:sp>
        <p:nvSpPr>
          <p:cNvPr id="542280" name="Oval 584"/>
          <p:cNvSpPr>
            <a:spLocks noChangeArrowheads="1"/>
          </p:cNvSpPr>
          <p:nvPr/>
        </p:nvSpPr>
        <p:spPr bwMode="auto">
          <a:xfrm>
            <a:off x="1847528" y="3370363"/>
            <a:ext cx="3562350" cy="1749425"/>
          </a:xfrm>
          <a:prstGeom prst="ellipse">
            <a:avLst/>
          </a:prstGeom>
          <a:solidFill>
            <a:srgbClr val="99CC00"/>
          </a:solidFill>
          <a:ln w="9525">
            <a:solidFill>
              <a:srgbClr val="808000"/>
            </a:solidFill>
            <a:round/>
            <a:headEnd/>
            <a:tailEnd/>
          </a:ln>
        </p:spPr>
        <p:txBody>
          <a:bodyPr wrap="none" anchor="ctr"/>
          <a:lstStyle/>
          <a:p>
            <a:pPr algn="ctr" defTabSz="914400" eaLnBrk="0" hangingPunct="0">
              <a:spcBef>
                <a:spcPct val="50000"/>
              </a:spcBef>
            </a:pPr>
            <a:r>
              <a:rPr lang="ru-RU" sz="3200" b="1" dirty="0">
                <a:solidFill>
                  <a:srgbClr val="006600"/>
                </a:solidFill>
                <a:latin typeface="Calibri"/>
              </a:rPr>
              <a:t>Полевые</a:t>
            </a:r>
            <a:endParaRPr lang="de-AT" sz="3200" b="1" dirty="0">
              <a:solidFill>
                <a:srgbClr val="006600"/>
              </a:solidFill>
              <a:latin typeface="Calibri"/>
            </a:endParaRPr>
          </a:p>
          <a:p>
            <a:pPr algn="ctr" defTabSz="914400" eaLnBrk="0" hangingPunct="0">
              <a:spcBef>
                <a:spcPct val="50000"/>
              </a:spcBef>
            </a:pPr>
            <a:r>
              <a:rPr lang="ru-RU" sz="3200" b="1" dirty="0">
                <a:solidFill>
                  <a:srgbClr val="006600"/>
                </a:solidFill>
                <a:latin typeface="Calibri"/>
              </a:rPr>
              <a:t>микотоксины</a:t>
            </a:r>
            <a:endParaRPr lang="en-US" sz="3200" dirty="0">
              <a:solidFill>
                <a:srgbClr val="006600"/>
              </a:solidFill>
              <a:latin typeface="Calibri"/>
            </a:endParaRPr>
          </a:p>
        </p:txBody>
      </p:sp>
      <p:sp>
        <p:nvSpPr>
          <p:cNvPr id="542281" name="AutoShape 585"/>
          <p:cNvSpPr>
            <a:spLocks/>
          </p:cNvSpPr>
          <p:nvPr/>
        </p:nvSpPr>
        <p:spPr bwMode="auto">
          <a:xfrm>
            <a:off x="5481317" y="2890938"/>
            <a:ext cx="769937" cy="2974975"/>
          </a:xfrm>
          <a:prstGeom prst="leftBrace">
            <a:avLst>
              <a:gd name="adj1" fmla="val 32199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de-DE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42282" name="AutoShape 586"/>
          <p:cNvSpPr>
            <a:spLocks/>
          </p:cNvSpPr>
          <p:nvPr/>
        </p:nvSpPr>
        <p:spPr bwMode="auto">
          <a:xfrm>
            <a:off x="5640067" y="1220888"/>
            <a:ext cx="566737" cy="1292225"/>
          </a:xfrm>
          <a:prstGeom prst="leftBrace">
            <a:avLst>
              <a:gd name="adj1" fmla="val 19001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de-DE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" name="Rechteck 1"/>
          <p:cNvSpPr/>
          <p:nvPr/>
        </p:nvSpPr>
        <p:spPr>
          <a:xfrm>
            <a:off x="2423592" y="33286"/>
            <a:ext cx="7837402" cy="7314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-273050" defTabSz="914400">
              <a:lnSpc>
                <a:spcPct val="150000"/>
              </a:lnSpc>
              <a:spcBef>
                <a:spcPct val="0"/>
              </a:spcBef>
              <a:defRPr/>
            </a:pPr>
            <a:r>
              <a:rPr lang="ru-RU" sz="3200" dirty="0">
                <a:solidFill>
                  <a:srgbClr val="008031"/>
                </a:solidFill>
                <a:latin typeface="Verdana" pitchFamily="34" charset="0"/>
              </a:rPr>
              <a:t>Микотоксины: где они образуются?</a:t>
            </a:r>
            <a:endParaRPr lang="de-AT" sz="3200" dirty="0">
              <a:solidFill>
                <a:srgbClr val="008031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3637523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256" grpId="0"/>
      <p:bldP spid="542257" grpId="0"/>
      <p:bldP spid="542258" grpId="0"/>
      <p:bldP spid="542259" grpId="0"/>
      <p:bldP spid="542260" grpId="0"/>
      <p:bldP spid="542279" grpId="0" animBg="1"/>
      <p:bldP spid="542280" grpId="0" animBg="1"/>
      <p:bldP spid="542281" grpId="0" animBg="1"/>
      <p:bldP spid="54228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="" xmlns:a16="http://schemas.microsoft.com/office/drawing/2014/main" id="{7F58C863-9E6D-4171-840A-FC9F6040D8ED}"/>
              </a:ext>
            </a:extLst>
          </p:cNvPr>
          <p:cNvSpPr txBox="1">
            <a:spLocks/>
          </p:cNvSpPr>
          <p:nvPr/>
        </p:nvSpPr>
        <p:spPr>
          <a:xfrm>
            <a:off x="899592" y="188640"/>
            <a:ext cx="8136904" cy="364011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55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en-US" dirty="0">
              <a:solidFill>
                <a:srgbClr val="007F32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E6308E32-2B02-4F53-A7B9-39DA1BBF0870}"/>
              </a:ext>
            </a:extLst>
          </p:cNvPr>
          <p:cNvSpPr txBox="1"/>
          <p:nvPr/>
        </p:nvSpPr>
        <p:spPr>
          <a:xfrm>
            <a:off x="813784" y="1199279"/>
            <a:ext cx="39309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err="1">
                <a:solidFill>
                  <a:srgbClr val="007F32"/>
                </a:solidFill>
                <a:latin typeface="Verdana" pitchFamily="34" charset="0"/>
              </a:rPr>
              <a:t>Биотрансформация</a:t>
            </a:r>
            <a:endParaRPr lang="en-US" sz="2400" b="1" dirty="0">
              <a:solidFill>
                <a:srgbClr val="007F32"/>
              </a:solidFill>
              <a:latin typeface="Verdana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BE357264-8AC6-443B-8654-3CA23AAF5225}"/>
              </a:ext>
            </a:extLst>
          </p:cNvPr>
          <p:cNvSpPr txBox="1"/>
          <p:nvPr/>
        </p:nvSpPr>
        <p:spPr>
          <a:xfrm>
            <a:off x="5363648" y="4120768"/>
            <a:ext cx="3528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7F32"/>
                </a:solidFill>
                <a:latin typeface="Verdana" pitchFamily="34" charset="0"/>
              </a:rPr>
              <a:t>Биозащита</a:t>
            </a:r>
            <a:endParaRPr lang="en-US" sz="2400" b="1" dirty="0">
              <a:solidFill>
                <a:srgbClr val="007F32"/>
              </a:solidFill>
              <a:latin typeface="Verdana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D9F6C7E7-92E4-4BC0-93AA-07978F6FA73C}"/>
              </a:ext>
            </a:extLst>
          </p:cNvPr>
          <p:cNvSpPr txBox="1"/>
          <p:nvPr/>
        </p:nvSpPr>
        <p:spPr>
          <a:xfrm>
            <a:off x="813784" y="4120768"/>
            <a:ext cx="3528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7F32"/>
                </a:solidFill>
                <a:latin typeface="Verdana" pitchFamily="34" charset="0"/>
              </a:rPr>
              <a:t>Адсорбция</a:t>
            </a:r>
            <a:endParaRPr lang="en-US" sz="2400" b="1" dirty="0">
              <a:solidFill>
                <a:srgbClr val="007F32"/>
              </a:solidFill>
              <a:latin typeface="Verdana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1546B7BD-E625-4F53-AC9D-9EB742C32ABA}"/>
              </a:ext>
            </a:extLst>
          </p:cNvPr>
          <p:cNvSpPr txBox="1"/>
          <p:nvPr/>
        </p:nvSpPr>
        <p:spPr>
          <a:xfrm>
            <a:off x="6452829" y="3263599"/>
            <a:ext cx="20199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</a:rPr>
              <a:t>Biomin</a:t>
            </a:r>
            <a:r>
              <a:rPr lang="en-US" sz="2000" baseline="300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®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MTV</a:t>
            </a:r>
            <a:endParaRPr lang="en-US" sz="2000" baseline="30000" dirty="0">
              <a:solidFill>
                <a:schemeClr val="tx1">
                  <a:lumMod val="75000"/>
                  <a:lumOff val="25000"/>
                </a:schemeClr>
              </a:solidFill>
              <a:latin typeface="Verdana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A7B3CB44-A79F-49A5-8387-7605559C11CA}"/>
              </a:ext>
            </a:extLst>
          </p:cNvPr>
          <p:cNvSpPr txBox="1"/>
          <p:nvPr/>
        </p:nvSpPr>
        <p:spPr>
          <a:xfrm>
            <a:off x="3012391" y="4962729"/>
            <a:ext cx="169239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</a:rPr>
              <a:t>Синергическая смесь минералов</a:t>
            </a:r>
            <a:endParaRPr lang="en-US" sz="1400" baseline="30000" dirty="0">
              <a:solidFill>
                <a:schemeClr val="tx1">
                  <a:lumMod val="75000"/>
                  <a:lumOff val="25000"/>
                </a:schemeClr>
              </a:solidFill>
              <a:latin typeface="Verdana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7B932B19-C01A-4A75-9BE4-0905A0DB3E6E}"/>
              </a:ext>
            </a:extLst>
          </p:cNvPr>
          <p:cNvSpPr txBox="1"/>
          <p:nvPr/>
        </p:nvSpPr>
        <p:spPr>
          <a:xfrm>
            <a:off x="7278632" y="4955642"/>
            <a:ext cx="1900977" cy="1036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</a:rPr>
              <a:t>Смесь натуральных компонентов</a:t>
            </a:r>
            <a:endParaRPr lang="en-US" sz="1600" baseline="30000" dirty="0">
              <a:solidFill>
                <a:schemeClr val="tx1">
                  <a:lumMod val="75000"/>
                  <a:lumOff val="25000"/>
                </a:schemeClr>
              </a:solidFill>
              <a:latin typeface="Verdana" pitchFamily="34" charset="0"/>
            </a:endParaRPr>
          </a:p>
          <a:p>
            <a:endParaRPr lang="en-US" sz="2000" baseline="30000" dirty="0">
              <a:solidFill>
                <a:schemeClr val="tx1">
                  <a:lumMod val="75000"/>
                  <a:lumOff val="25000"/>
                </a:schemeClr>
              </a:solidFill>
              <a:latin typeface="Verdana" pitchFamily="34" charset="0"/>
            </a:endParaRPr>
          </a:p>
        </p:txBody>
      </p:sp>
      <p:sp>
        <p:nvSpPr>
          <p:cNvPr id="10" name="Rectangle 34">
            <a:extLst>
              <a:ext uri="{FF2B5EF4-FFF2-40B4-BE49-F238E27FC236}">
                <a16:creationId xmlns="" xmlns:a16="http://schemas.microsoft.com/office/drawing/2014/main" id="{955AF644-EE7D-456D-80A6-B8DF0F740D86}"/>
              </a:ext>
            </a:extLst>
          </p:cNvPr>
          <p:cNvSpPr/>
          <p:nvPr/>
        </p:nvSpPr>
        <p:spPr>
          <a:xfrm>
            <a:off x="953270" y="3263599"/>
            <a:ext cx="159691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</a:rPr>
              <a:t>FUM</a:t>
            </a:r>
            <a:r>
              <a:rPr lang="en-US" sz="2000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</a:rPr>
              <a:t>zyme</a:t>
            </a:r>
            <a:r>
              <a:rPr lang="en-US" sz="2000" baseline="300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®</a:t>
            </a:r>
          </a:p>
        </p:txBody>
      </p:sp>
      <p:sp>
        <p:nvSpPr>
          <p:cNvPr id="11" name="Rectangle 35">
            <a:extLst>
              <a:ext uri="{FF2B5EF4-FFF2-40B4-BE49-F238E27FC236}">
                <a16:creationId xmlns="" xmlns:a16="http://schemas.microsoft.com/office/drawing/2014/main" id="{1ECCE72C-2152-45B7-9D05-E9E19B54C0CB}"/>
              </a:ext>
            </a:extLst>
          </p:cNvPr>
          <p:cNvSpPr/>
          <p:nvPr/>
        </p:nvSpPr>
        <p:spPr>
          <a:xfrm>
            <a:off x="3291836" y="3316231"/>
            <a:ext cx="263084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25475"/>
            <a:r>
              <a:rPr lang="en-US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</a:rPr>
              <a:t>Biomin</a:t>
            </a:r>
            <a:r>
              <a:rPr lang="en-US" sz="2000" baseline="300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®</a:t>
            </a: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BBSH 797</a:t>
            </a:r>
            <a:endParaRPr lang="en-US" sz="2000" baseline="30000" dirty="0">
              <a:solidFill>
                <a:schemeClr val="tx1">
                  <a:lumMod val="75000"/>
                  <a:lumOff val="25000"/>
                </a:schemeClr>
              </a:solidFill>
              <a:latin typeface="Verdana" pitchFamily="34" charset="0"/>
            </a:endParaRPr>
          </a:p>
        </p:txBody>
      </p:sp>
      <p:pic>
        <p:nvPicPr>
          <p:cNvPr id="12" name="Picture 9">
            <a:extLst>
              <a:ext uri="{FF2B5EF4-FFF2-40B4-BE49-F238E27FC236}">
                <a16:creationId xmlns="" xmlns:a16="http://schemas.microsoft.com/office/drawing/2014/main" id="{1700D9CD-9CA2-44CE-9457-DFEF1B7977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800" y="4015097"/>
            <a:ext cx="570212" cy="571617"/>
          </a:xfrm>
          <a:prstGeom prst="rect">
            <a:avLst/>
          </a:prstGeom>
        </p:spPr>
      </p:pic>
      <p:pic>
        <p:nvPicPr>
          <p:cNvPr id="13" name="Picture 10">
            <a:extLst>
              <a:ext uri="{FF2B5EF4-FFF2-40B4-BE49-F238E27FC236}">
                <a16:creationId xmlns="" xmlns:a16="http://schemas.microsoft.com/office/drawing/2014/main" id="{F6CF3A5B-5B2F-4F4E-A60A-AA64211790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427" y="1148915"/>
            <a:ext cx="602357" cy="60382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="" xmlns:a16="http://schemas.microsoft.com/office/drawing/2014/main" id="{18582D37-7DC9-4FAB-8747-2727C34355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77462" y="4023414"/>
            <a:ext cx="586186" cy="579072"/>
          </a:xfrm>
          <a:prstGeom prst="rect">
            <a:avLst/>
          </a:prstGeom>
        </p:spPr>
      </p:pic>
      <p:pic>
        <p:nvPicPr>
          <p:cNvPr id="15" name="Picture 7">
            <a:extLst>
              <a:ext uri="{FF2B5EF4-FFF2-40B4-BE49-F238E27FC236}">
                <a16:creationId xmlns="" xmlns:a16="http://schemas.microsoft.com/office/drawing/2014/main" id="{93BF5BE2-F588-442A-88BC-FC4700562EB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758" y="1857802"/>
            <a:ext cx="2493936" cy="1402839"/>
          </a:xfrm>
          <a:prstGeom prst="rect">
            <a:avLst/>
          </a:prstGeom>
          <a:effectLst>
            <a:softEdge rad="0"/>
          </a:effectLst>
        </p:spPr>
      </p:pic>
      <p:pic>
        <p:nvPicPr>
          <p:cNvPr id="16" name="Picture 14">
            <a:extLst>
              <a:ext uri="{FF2B5EF4-FFF2-40B4-BE49-F238E27FC236}">
                <a16:creationId xmlns="" xmlns:a16="http://schemas.microsoft.com/office/drawing/2014/main" id="{7E5AF0DA-89D6-4E02-BAFC-71DFA601522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0292" y="1856443"/>
            <a:ext cx="2493936" cy="1402839"/>
          </a:xfrm>
          <a:prstGeom prst="rect">
            <a:avLst/>
          </a:prstGeom>
          <a:effectLst>
            <a:softEdge rad="0"/>
          </a:effectLst>
        </p:spPr>
      </p:pic>
      <p:pic>
        <p:nvPicPr>
          <p:cNvPr id="17" name="Picture 15">
            <a:extLst>
              <a:ext uri="{FF2B5EF4-FFF2-40B4-BE49-F238E27FC236}">
                <a16:creationId xmlns="" xmlns:a16="http://schemas.microsoft.com/office/drawing/2014/main" id="{9D135C6C-BC11-4850-A355-3AFB7D84B12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5826" y="1856443"/>
            <a:ext cx="2493936" cy="1402839"/>
          </a:xfrm>
          <a:prstGeom prst="rect">
            <a:avLst/>
          </a:prstGeom>
          <a:effectLst>
            <a:softEdge rad="0"/>
          </a:effectLst>
        </p:spPr>
      </p:pic>
      <p:pic>
        <p:nvPicPr>
          <p:cNvPr id="18" name="Picture 16">
            <a:extLst>
              <a:ext uri="{FF2B5EF4-FFF2-40B4-BE49-F238E27FC236}">
                <a16:creationId xmlns="" xmlns:a16="http://schemas.microsoft.com/office/drawing/2014/main" id="{5A21A0CD-87AC-4BF6-929D-0678E5A33617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115" y="4708572"/>
            <a:ext cx="2493936" cy="1402839"/>
          </a:xfrm>
          <a:prstGeom prst="rect">
            <a:avLst/>
          </a:prstGeom>
          <a:effectLst>
            <a:softEdge rad="0"/>
          </a:effectLst>
        </p:spPr>
      </p:pic>
      <p:pic>
        <p:nvPicPr>
          <p:cNvPr id="19" name="Picture 17">
            <a:extLst>
              <a:ext uri="{FF2B5EF4-FFF2-40B4-BE49-F238E27FC236}">
                <a16:creationId xmlns="" xmlns:a16="http://schemas.microsoft.com/office/drawing/2014/main" id="{04848A1E-B44F-4BBE-A93B-F677EE44A4E2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4740" y="4739288"/>
            <a:ext cx="2493936" cy="1402839"/>
          </a:xfrm>
          <a:prstGeom prst="rect">
            <a:avLst/>
          </a:prstGeom>
          <a:effectLst>
            <a:softEdge rad="0"/>
          </a:effectLst>
        </p:spPr>
      </p:pic>
      <p:sp>
        <p:nvSpPr>
          <p:cNvPr id="37" name="Title 1">
            <a:extLst>
              <a:ext uri="{FF2B5EF4-FFF2-40B4-BE49-F238E27FC236}">
                <a16:creationId xmlns="" xmlns:a16="http://schemas.microsoft.com/office/drawing/2014/main" id="{CC7D4490-C38B-47DA-BECD-B27CBC5CB8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863" y="287338"/>
            <a:ext cx="8596312" cy="769937"/>
          </a:xfrm>
        </p:spPr>
        <p:txBody>
          <a:bodyPr>
            <a:noAutofit/>
          </a:bodyPr>
          <a:lstStyle/>
          <a:p>
            <a:r>
              <a:rPr lang="en-US" sz="2400" dirty="0">
                <a:solidFill>
                  <a:srgbClr val="007F32"/>
                </a:solidFill>
              </a:rPr>
              <a:t>Mycofix</a:t>
            </a:r>
            <a:r>
              <a:rPr lang="en-US" sz="2400" baseline="30000" dirty="0">
                <a:solidFill>
                  <a:srgbClr val="007F32"/>
                </a:solidFill>
              </a:rPr>
              <a:t>®</a:t>
            </a:r>
            <a:r>
              <a:rPr lang="en-US" sz="2400" dirty="0">
                <a:solidFill>
                  <a:srgbClr val="007F32"/>
                </a:solidFill>
              </a:rPr>
              <a:t> 5.0</a:t>
            </a:r>
            <a:br>
              <a:rPr lang="en-US" sz="2400" dirty="0">
                <a:solidFill>
                  <a:srgbClr val="007F32"/>
                </a:solidFill>
              </a:rPr>
            </a:br>
            <a:r>
              <a:rPr lang="ru-RU" sz="2400" dirty="0">
                <a:solidFill>
                  <a:srgbClr val="007F32"/>
                </a:solidFill>
              </a:rPr>
              <a:t>Абсолютная защита от микотоксинов</a:t>
            </a:r>
            <a:endParaRPr lang="en-US" sz="2400" dirty="0">
              <a:solidFill>
                <a:srgbClr val="007F3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90046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6871" y="3573017"/>
            <a:ext cx="6447604" cy="2495847"/>
          </a:xfrm>
          <a:prstGeom prst="rect">
            <a:avLst/>
          </a:prstGeom>
        </p:spPr>
      </p:pic>
      <p:sp>
        <p:nvSpPr>
          <p:cNvPr id="13" name="Titel 1"/>
          <p:cNvSpPr>
            <a:spLocks noGrp="1"/>
          </p:cNvSpPr>
          <p:nvPr>
            <p:ph type="title"/>
          </p:nvPr>
        </p:nvSpPr>
        <p:spPr>
          <a:xfrm>
            <a:off x="2423592" y="161796"/>
            <a:ext cx="7848872" cy="562074"/>
          </a:xfrm>
        </p:spPr>
        <p:txBody>
          <a:bodyPr>
            <a:normAutofit fontScale="90000"/>
          </a:bodyPr>
          <a:lstStyle/>
          <a:p>
            <a:r>
              <a:rPr lang="de-AT" dirty="0">
                <a:solidFill>
                  <a:srgbClr val="007F32"/>
                </a:solidFill>
              </a:rPr>
              <a:t>Biomin</a:t>
            </a:r>
            <a:r>
              <a:rPr lang="de-AT" baseline="30000" dirty="0">
                <a:solidFill>
                  <a:srgbClr val="007F32"/>
                </a:solidFill>
              </a:rPr>
              <a:t>®</a:t>
            </a:r>
            <a:r>
              <a:rPr lang="de-AT" dirty="0">
                <a:solidFill>
                  <a:srgbClr val="007F32"/>
                </a:solidFill>
              </a:rPr>
              <a:t> BBSH 797</a:t>
            </a:r>
            <a:br>
              <a:rPr lang="de-AT" dirty="0">
                <a:solidFill>
                  <a:srgbClr val="007F32"/>
                </a:solidFill>
              </a:rPr>
            </a:br>
            <a:r>
              <a:rPr lang="de-AT" sz="2800" dirty="0">
                <a:solidFill>
                  <a:srgbClr val="007F32"/>
                </a:solidFill>
              </a:rPr>
              <a:t>… </a:t>
            </a:r>
            <a:r>
              <a:rPr lang="ru-RU" sz="2800" dirty="0">
                <a:solidFill>
                  <a:srgbClr val="007F32"/>
                </a:solidFill>
              </a:rPr>
              <a:t>для деактивации трихотеценов</a:t>
            </a:r>
            <a:endParaRPr lang="de-DE" sz="2400" dirty="0">
              <a:solidFill>
                <a:srgbClr val="007F32"/>
              </a:solidFill>
            </a:endParaRPr>
          </a:p>
        </p:txBody>
      </p:sp>
      <p:sp>
        <p:nvSpPr>
          <p:cNvPr id="23" name="Rechteck 3"/>
          <p:cNvSpPr>
            <a:spLocks noChangeArrowheads="1"/>
          </p:cNvSpPr>
          <p:nvPr/>
        </p:nvSpPr>
        <p:spPr bwMode="auto">
          <a:xfrm>
            <a:off x="1703513" y="1205720"/>
            <a:ext cx="6192688" cy="2492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61913" lvl="1" defTabSz="682625">
              <a:buClr>
                <a:srgbClr val="008031"/>
              </a:buClr>
            </a:pPr>
            <a:r>
              <a:rPr lang="de-AT" sz="2400" dirty="0" err="1">
                <a:solidFill>
                  <a:srgbClr val="007F32"/>
                </a:solidFill>
                <a:latin typeface="Verdana" pitchFamily="34" charset="0"/>
                <a:ea typeface="+mj-ea"/>
                <a:cs typeface="+mj-cs"/>
              </a:rPr>
              <a:t>Biomin</a:t>
            </a:r>
            <a:r>
              <a:rPr lang="de-AT" sz="2400" baseline="30000" dirty="0">
                <a:solidFill>
                  <a:srgbClr val="007F32"/>
                </a:solidFill>
                <a:latin typeface="Verdana" pitchFamily="34" charset="0"/>
                <a:ea typeface="+mj-ea"/>
                <a:cs typeface="+mj-cs"/>
              </a:rPr>
              <a:t>®</a:t>
            </a:r>
            <a:r>
              <a:rPr lang="de-AT" sz="2400" dirty="0">
                <a:solidFill>
                  <a:srgbClr val="007F32"/>
                </a:solidFill>
                <a:latin typeface="Verdana" pitchFamily="34" charset="0"/>
                <a:ea typeface="+mj-ea"/>
                <a:cs typeface="+mj-cs"/>
              </a:rPr>
              <a:t> BBSH 797</a:t>
            </a:r>
          </a:p>
          <a:p>
            <a:pPr marL="347663" lvl="1" indent="-285750" defTabSz="682625">
              <a:buClr>
                <a:srgbClr val="008031"/>
              </a:buClr>
              <a:buFont typeface="Verdana" pitchFamily="34" charset="0"/>
              <a:buChar char="−"/>
            </a:pPr>
            <a:endParaRPr lang="de-AT" dirty="0">
              <a:solidFill>
                <a:schemeClr val="tx1">
                  <a:lumMod val="75000"/>
                  <a:lumOff val="2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7663" lvl="1" indent="-285750" defTabSz="682625">
              <a:buClr>
                <a:srgbClr val="008031"/>
              </a:buClr>
              <a:buFont typeface="Verdana" pitchFamily="34" charset="0"/>
              <a:buChar char="−"/>
            </a:pPr>
            <a:r>
              <a:rPr lang="de-AT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Genus </a:t>
            </a:r>
            <a:r>
              <a:rPr lang="de-AT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nov.</a:t>
            </a:r>
            <a:r>
              <a:rPr lang="de-AT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(</a:t>
            </a:r>
            <a:r>
              <a:rPr lang="de-AT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formerly</a:t>
            </a:r>
            <a:r>
              <a:rPr lang="de-AT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AT" sz="1600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Eubacterium</a:t>
            </a:r>
            <a:r>
              <a:rPr lang="de-AT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) </a:t>
            </a:r>
            <a:r>
              <a:rPr lang="de-AT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sp</a:t>
            </a:r>
            <a:r>
              <a:rPr lang="de-AT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. </a:t>
            </a:r>
            <a:r>
              <a:rPr lang="de-AT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nov.</a:t>
            </a:r>
            <a:r>
              <a:rPr lang="de-AT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BBSH 797</a:t>
            </a:r>
          </a:p>
          <a:p>
            <a:pPr marL="347663" lvl="1" indent="-285750" defTabSz="682625">
              <a:buClr>
                <a:srgbClr val="008031"/>
              </a:buClr>
              <a:buFont typeface="Verdana" pitchFamily="34" charset="0"/>
              <a:buChar char="−"/>
            </a:pPr>
            <a:r>
              <a:rPr lang="de-AT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DSM 11798 </a:t>
            </a:r>
          </a:p>
          <a:p>
            <a:pPr marL="347663" lvl="1" indent="-285750" defTabSz="682625">
              <a:buClr>
                <a:srgbClr val="008031"/>
              </a:buClr>
              <a:buFont typeface="Verdana" pitchFamily="34" charset="0"/>
              <a:buChar char="−"/>
            </a:pPr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Живой организм</a:t>
            </a:r>
            <a:endParaRPr lang="de-AT" sz="1600" dirty="0">
              <a:solidFill>
                <a:schemeClr val="tx1">
                  <a:lumMod val="75000"/>
                  <a:lumOff val="2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7663" lvl="1" indent="-285750" defTabSz="682625">
              <a:buClr>
                <a:srgbClr val="008031"/>
              </a:buClr>
              <a:buFont typeface="Verdana" pitchFamily="34" charset="0"/>
              <a:buChar char="−"/>
            </a:pP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Де-</a:t>
            </a:r>
            <a:r>
              <a:rPr lang="ru-RU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эпоксидаза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разрушает эпоксидное кольцо путем биотрансформации эпоксидной группы в двойную диеновую связь:</a:t>
            </a:r>
            <a:endParaRPr lang="de-AT" dirty="0">
              <a:solidFill>
                <a:schemeClr val="tx1">
                  <a:lumMod val="75000"/>
                  <a:lumOff val="2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AT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232708" y="4702456"/>
            <a:ext cx="1475930" cy="6006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pic>
        <p:nvPicPr>
          <p:cNvPr id="24" name="Picture 1" descr="Logo DSMZ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8011" y="2697333"/>
            <a:ext cx="930275" cy="72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Rectangle 15"/>
          <p:cNvSpPr>
            <a:spLocks noChangeArrowheads="1"/>
          </p:cNvSpPr>
          <p:nvPr/>
        </p:nvSpPr>
        <p:spPr bwMode="auto">
          <a:xfrm>
            <a:off x="7896201" y="2735325"/>
            <a:ext cx="202177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sz="1200" i="1" dirty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Коллекция микроорганизмов и живых культур Германии</a:t>
            </a:r>
            <a:endParaRPr lang="de-AT" sz="1200" i="1" dirty="0">
              <a:solidFill>
                <a:srgbClr val="00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8586"/>
          <a:stretch/>
        </p:blipFill>
        <p:spPr>
          <a:xfrm>
            <a:off x="8391659" y="1051264"/>
            <a:ext cx="1526313" cy="1669882"/>
          </a:xfrm>
          <a:prstGeom prst="rect">
            <a:avLst/>
          </a:prstGeom>
          <a:effectLst>
            <a:softEdge rad="0"/>
          </a:effectLst>
        </p:spPr>
      </p:pic>
      <p:sp>
        <p:nvSpPr>
          <p:cNvPr id="11" name="TextBox 10"/>
          <p:cNvSpPr txBox="1"/>
          <p:nvPr/>
        </p:nvSpPr>
        <p:spPr>
          <a:xfrm>
            <a:off x="2999657" y="5622850"/>
            <a:ext cx="2082391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>
                <a:solidFill>
                  <a:schemeClr val="accent6">
                    <a:lumMod val="75000"/>
                  </a:schemeClr>
                </a:solidFill>
              </a:rPr>
              <a:t>Трихотецен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 (ДОН)</a:t>
            </a:r>
            <a:endParaRPr 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246813" y="5610231"/>
            <a:ext cx="3298776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B050"/>
                </a:solidFill>
              </a:rPr>
              <a:t>Нетоксичная форма (ДОМ-1)</a:t>
            </a:r>
            <a:endParaRPr lang="en-US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95270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5520" y="3059587"/>
            <a:ext cx="3581400" cy="273367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67670" y="3361854"/>
            <a:ext cx="4099473" cy="2435919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5671753" y="4064473"/>
            <a:ext cx="628650" cy="723900"/>
          </a:xfrm>
          <a:prstGeom prst="rect">
            <a:avLst/>
          </a:prstGeom>
        </p:spPr>
      </p:pic>
      <p:sp>
        <p:nvSpPr>
          <p:cNvPr id="21" name="Titel 1"/>
          <p:cNvSpPr>
            <a:spLocks noGrp="1"/>
          </p:cNvSpPr>
          <p:nvPr>
            <p:ph type="title"/>
          </p:nvPr>
        </p:nvSpPr>
        <p:spPr>
          <a:xfrm>
            <a:off x="2423592" y="188640"/>
            <a:ext cx="7848872" cy="562074"/>
          </a:xfrm>
        </p:spPr>
        <p:txBody>
          <a:bodyPr>
            <a:normAutofit fontScale="90000"/>
          </a:bodyPr>
          <a:lstStyle/>
          <a:p>
            <a:r>
              <a:rPr lang="es-CO" dirty="0" err="1">
                <a:solidFill>
                  <a:srgbClr val="007F32"/>
                </a:solidFill>
              </a:rPr>
              <a:t>FUM</a:t>
            </a:r>
            <a:r>
              <a:rPr lang="es-CO" i="1" dirty="0" err="1">
                <a:solidFill>
                  <a:srgbClr val="007F32"/>
                </a:solidFill>
              </a:rPr>
              <a:t>zyme</a:t>
            </a:r>
            <a:r>
              <a:rPr lang="es-CO" baseline="30000" dirty="0">
                <a:solidFill>
                  <a:srgbClr val="007F32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®</a:t>
            </a:r>
            <a:r>
              <a:rPr lang="es-CO" dirty="0">
                <a:solidFill>
                  <a:srgbClr val="007F32"/>
                </a:solidFill>
              </a:rPr>
              <a:t> </a:t>
            </a:r>
            <a:br>
              <a:rPr lang="es-CO" dirty="0">
                <a:solidFill>
                  <a:srgbClr val="007F32"/>
                </a:solidFill>
              </a:rPr>
            </a:br>
            <a:r>
              <a:rPr lang="es-CO" sz="2800" dirty="0">
                <a:solidFill>
                  <a:srgbClr val="007F32"/>
                </a:solidFill>
              </a:rPr>
              <a:t>… </a:t>
            </a:r>
            <a:r>
              <a:rPr lang="ru-RU" sz="2800" dirty="0">
                <a:solidFill>
                  <a:srgbClr val="007F32"/>
                </a:solidFill>
              </a:rPr>
              <a:t>для деактивации микотоксинов</a:t>
            </a:r>
            <a:endParaRPr lang="es-CO" sz="2800" dirty="0">
              <a:solidFill>
                <a:srgbClr val="007F32"/>
              </a:solidFill>
            </a:endParaRPr>
          </a:p>
        </p:txBody>
      </p:sp>
      <p:sp>
        <p:nvSpPr>
          <p:cNvPr id="23" name="Content Placeholder 3"/>
          <p:cNvSpPr txBox="1">
            <a:spLocks/>
          </p:cNvSpPr>
          <p:nvPr/>
        </p:nvSpPr>
        <p:spPr>
          <a:xfrm>
            <a:off x="1885074" y="1126434"/>
            <a:ext cx="6593890" cy="187473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008031"/>
              </a:buClr>
              <a:buFont typeface="Wingdings" pitchFamily="2" charset="2"/>
              <a:buChar char="§"/>
              <a:defRPr sz="32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008031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008031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008031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008031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007F32"/>
              </a:buClr>
              <a:buNone/>
            </a:pPr>
            <a:r>
              <a:rPr lang="de-AT" sz="2400" b="1" dirty="0">
                <a:solidFill>
                  <a:srgbClr val="007F32"/>
                </a:solidFill>
              </a:rPr>
              <a:t>FUM</a:t>
            </a:r>
            <a:r>
              <a:rPr lang="de-AT" sz="2400" b="1" i="1" dirty="0">
                <a:solidFill>
                  <a:srgbClr val="007F32"/>
                </a:solidFill>
              </a:rPr>
              <a:t>zyme</a:t>
            </a:r>
            <a:r>
              <a:rPr lang="de-AT" sz="2400" b="1" baseline="30000" dirty="0">
                <a:solidFill>
                  <a:srgbClr val="007F32"/>
                </a:solidFill>
              </a:rPr>
              <a:t>®</a:t>
            </a:r>
          </a:p>
          <a:p>
            <a:pPr marL="0" indent="0">
              <a:buClr>
                <a:srgbClr val="007F32"/>
              </a:buClr>
              <a:buNone/>
            </a:pPr>
            <a:endParaRPr lang="en-US" sz="2400" b="1" dirty="0">
              <a:solidFill>
                <a:srgbClr val="007F32"/>
              </a:solidFill>
            </a:endParaRPr>
          </a:p>
          <a:p>
            <a:pPr>
              <a:buClr>
                <a:srgbClr val="007F32"/>
              </a:buClr>
            </a:pPr>
            <a:r>
              <a:rPr lang="ru-RU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Очищенный фермент, который уникален и специфичен для биотрансформации всех фумонизинов!</a:t>
            </a:r>
            <a:endParaRPr lang="en-US" sz="1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buClr>
                <a:srgbClr val="007F32"/>
              </a:buClr>
            </a:pPr>
            <a:r>
              <a:rPr lang="ru-RU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Гидролиз</a:t>
            </a: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 </a:t>
            </a:r>
            <a:r>
              <a:rPr lang="en-US" sz="1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FUM </a:t>
            </a:r>
            <a:r>
              <a:rPr 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 </a:t>
            </a: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HFUM + TCA*</a:t>
            </a:r>
            <a:endParaRPr lang="de-AT" sz="1800" dirty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1818" t="9341" r="11985" b="13664"/>
          <a:stretch/>
        </p:blipFill>
        <p:spPr>
          <a:xfrm>
            <a:off x="8513428" y="1124744"/>
            <a:ext cx="1759037" cy="1649098"/>
          </a:xfrm>
          <a:prstGeom prst="rect">
            <a:avLst/>
          </a:prstGeom>
          <a:effectLst>
            <a:softEdge rad="0"/>
          </a:effectLst>
        </p:spPr>
      </p:pic>
      <p:sp>
        <p:nvSpPr>
          <p:cNvPr id="25" name="Rectangle 24"/>
          <p:cNvSpPr/>
          <p:nvPr/>
        </p:nvSpPr>
        <p:spPr>
          <a:xfrm>
            <a:off x="8665823" y="2769756"/>
            <a:ext cx="14542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AT" dirty="0">
                <a:solidFill>
                  <a:srgbClr val="007F3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FUM</a:t>
            </a:r>
            <a:r>
              <a:rPr lang="de-AT" i="1" dirty="0">
                <a:solidFill>
                  <a:srgbClr val="007F3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zyme</a:t>
            </a:r>
            <a:r>
              <a:rPr lang="de-AT" baseline="30000" dirty="0">
                <a:solidFill>
                  <a:srgbClr val="007F3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®</a:t>
            </a:r>
            <a:endParaRPr lang="en-US" dirty="0">
              <a:solidFill>
                <a:srgbClr val="007F3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77504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defTabSz="762000"/>
            <a:r>
              <a:rPr lang="de-AT" dirty="0">
                <a:solidFill>
                  <a:srgbClr val="007F32"/>
                </a:solidFill>
                <a:ea typeface="Verdana" pitchFamily="34" charset="0"/>
                <a:cs typeface="Verdana" pitchFamily="34" charset="0"/>
              </a:rPr>
              <a:t>Biomin</a:t>
            </a:r>
            <a:r>
              <a:rPr lang="de-AT" baseline="30000" dirty="0">
                <a:solidFill>
                  <a:srgbClr val="007F32"/>
                </a:solidFill>
                <a:ea typeface="Verdana" pitchFamily="34" charset="0"/>
                <a:cs typeface="Verdana" pitchFamily="34" charset="0"/>
              </a:rPr>
              <a:t>®</a:t>
            </a:r>
            <a:r>
              <a:rPr lang="de-AT" dirty="0">
                <a:solidFill>
                  <a:srgbClr val="007F32"/>
                </a:solidFill>
                <a:ea typeface="Verdana" pitchFamily="34" charset="0"/>
                <a:cs typeface="Verdana" pitchFamily="34" charset="0"/>
              </a:rPr>
              <a:t> MTV</a:t>
            </a:r>
            <a:br>
              <a:rPr lang="de-AT" dirty="0">
                <a:solidFill>
                  <a:srgbClr val="007F32"/>
                </a:solidFill>
                <a:ea typeface="Verdana" pitchFamily="34" charset="0"/>
                <a:cs typeface="Verdana" pitchFamily="34" charset="0"/>
              </a:rPr>
            </a:br>
            <a:r>
              <a:rPr lang="de-AT" sz="2800" dirty="0">
                <a:solidFill>
                  <a:srgbClr val="007F32"/>
                </a:solidFill>
                <a:ea typeface="Verdana" pitchFamily="34" charset="0"/>
                <a:cs typeface="Verdana" pitchFamily="34" charset="0"/>
              </a:rPr>
              <a:t>… </a:t>
            </a:r>
            <a:r>
              <a:rPr lang="ru-RU" sz="2800" dirty="0">
                <a:solidFill>
                  <a:srgbClr val="007F32"/>
                </a:solidFill>
                <a:ea typeface="Verdana" pitchFamily="34" charset="0"/>
                <a:cs typeface="Verdana" pitchFamily="34" charset="0"/>
              </a:rPr>
              <a:t>для деактивации охратоксина</a:t>
            </a:r>
            <a:endParaRPr lang="en-US" sz="2800" dirty="0">
              <a:solidFill>
                <a:srgbClr val="007F32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919536" y="1606378"/>
            <a:ext cx="6336704" cy="1945010"/>
          </a:xfrm>
        </p:spPr>
        <p:txBody>
          <a:bodyPr>
            <a:normAutofit lnSpcReduction="10000"/>
          </a:bodyPr>
          <a:lstStyle/>
          <a:p>
            <a:endParaRPr lang="de-AT" sz="2000" dirty="0">
              <a:ea typeface="Verdana" pitchFamily="34" charset="0"/>
              <a:cs typeface="Verdana" pitchFamily="34" charset="0"/>
            </a:endParaRPr>
          </a:p>
          <a:p>
            <a:pPr>
              <a:buFont typeface="Symbol" panose="05050102010706020507" pitchFamily="18" charset="2"/>
              <a:buChar char="-"/>
            </a:pPr>
            <a:r>
              <a:rPr lang="ru-RU" sz="1600" dirty="0"/>
              <a:t>Непатогенный штамм дрожжи</a:t>
            </a:r>
            <a:endParaRPr lang="en-US" sz="1600" dirty="0"/>
          </a:p>
          <a:p>
            <a:pPr>
              <a:buFont typeface="Symbol" panose="05050102010706020507" pitchFamily="18" charset="2"/>
              <a:buChar char="-"/>
            </a:pPr>
            <a:r>
              <a:rPr lang="ru-RU" sz="1600" dirty="0"/>
              <a:t>Во время метаболической активности </a:t>
            </a:r>
            <a:r>
              <a:rPr lang="en-US" sz="1600" b="1" dirty="0"/>
              <a:t>Biomin</a:t>
            </a:r>
            <a:r>
              <a:rPr lang="en-US" sz="1600" b="1" baseline="30000" dirty="0">
                <a:cs typeface="Arial" pitchFamily="34" charset="0"/>
              </a:rPr>
              <a:t>® </a:t>
            </a:r>
            <a:r>
              <a:rPr lang="en-US" sz="1600" b="1" dirty="0"/>
              <a:t>MTV</a:t>
            </a:r>
            <a:r>
              <a:rPr lang="ru-RU" sz="1600" dirty="0"/>
              <a:t> производит специфичный фермент, который способен разрушать </a:t>
            </a:r>
            <a:r>
              <a:rPr lang="ru-RU" sz="1600" b="1" dirty="0"/>
              <a:t>Охратоксин </a:t>
            </a:r>
            <a:r>
              <a:rPr lang="ru-RU" sz="1600" dirty="0"/>
              <a:t>в ЖКТ животных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ru-RU" sz="1600" dirty="0">
                <a:ea typeface="Verdana" pitchFamily="34" charset="0"/>
                <a:cs typeface="Verdana" pitchFamily="34" charset="0"/>
              </a:rPr>
              <a:t>Метаболиты не токсичны для животных</a:t>
            </a:r>
            <a:endParaRPr lang="en-US" sz="1600" dirty="0"/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7" name="Rectangle 6"/>
          <p:cNvSpPr/>
          <p:nvPr/>
        </p:nvSpPr>
        <p:spPr>
          <a:xfrm>
            <a:off x="4511824" y="4221089"/>
            <a:ext cx="720080" cy="2897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8561740" y="3268381"/>
            <a:ext cx="17107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AT" dirty="0" err="1">
                <a:solidFill>
                  <a:srgbClr val="007F3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Biomin</a:t>
            </a:r>
            <a:r>
              <a:rPr lang="de-AT" baseline="30000" dirty="0">
                <a:solidFill>
                  <a:srgbClr val="007F3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®</a:t>
            </a:r>
            <a:r>
              <a:rPr lang="de-AT" dirty="0">
                <a:solidFill>
                  <a:srgbClr val="007F3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MTV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3463" t="10800" r="30313" b="9401"/>
          <a:stretch/>
        </p:blipFill>
        <p:spPr>
          <a:xfrm>
            <a:off x="8612758" y="1211787"/>
            <a:ext cx="1659707" cy="2056594"/>
          </a:xfrm>
          <a:prstGeom prst="rect">
            <a:avLst/>
          </a:prstGeom>
          <a:effectLst>
            <a:softEdge rad="0"/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53991" y="3909072"/>
            <a:ext cx="3912367" cy="1876664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03046" y="3906202"/>
            <a:ext cx="3920117" cy="187984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6200000">
            <a:off x="5736567" y="4484175"/>
            <a:ext cx="628650" cy="7239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5774" y="161796"/>
            <a:ext cx="634746" cy="63474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249829" y="5330598"/>
            <a:ext cx="321831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B050"/>
                </a:solidFill>
              </a:rPr>
              <a:t>Нетоксичная форма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37473" y="5416404"/>
            <a:ext cx="192433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Охратоксин</a:t>
            </a:r>
            <a:endParaRPr 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23962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1479" y="3550858"/>
            <a:ext cx="9313035" cy="2519269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25205" y="1195922"/>
            <a:ext cx="8448939" cy="228262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de-AT" sz="2600" dirty="0" err="1">
                <a:solidFill>
                  <a:srgbClr val="007F32"/>
                </a:solidFill>
                <a:ea typeface="Verdana" pitchFamily="34" charset="0"/>
                <a:cs typeface="Verdana" pitchFamily="34" charset="0"/>
              </a:rPr>
              <a:t>Biomin</a:t>
            </a:r>
            <a:r>
              <a:rPr lang="de-AT" sz="2600" baseline="30000" dirty="0">
                <a:solidFill>
                  <a:srgbClr val="007F32"/>
                </a:solidFill>
                <a:ea typeface="Verdana" pitchFamily="34" charset="0"/>
                <a:cs typeface="Verdana" pitchFamily="34" charset="0"/>
              </a:rPr>
              <a:t>®</a:t>
            </a:r>
            <a:r>
              <a:rPr lang="de-AT" sz="2600" dirty="0">
                <a:solidFill>
                  <a:srgbClr val="007F32"/>
                </a:solidFill>
                <a:ea typeface="Verdana" pitchFamily="34" charset="0"/>
                <a:cs typeface="Verdana" pitchFamily="34" charset="0"/>
              </a:rPr>
              <a:t> MTV</a:t>
            </a:r>
          </a:p>
          <a:p>
            <a:endParaRPr lang="de-AT" sz="2000" dirty="0">
              <a:ea typeface="Verdana" pitchFamily="34" charset="0"/>
              <a:cs typeface="Verdana" pitchFamily="34" charset="0"/>
            </a:endParaRPr>
          </a:p>
          <a:p>
            <a:pPr>
              <a:buFont typeface="Symbol" panose="05050102010706020507" pitchFamily="18" charset="2"/>
              <a:buChar char="-"/>
            </a:pPr>
            <a:r>
              <a:rPr lang="ru-RU" sz="1700" dirty="0"/>
              <a:t>Непатогенный штамм дрожжи</a:t>
            </a:r>
            <a:endParaRPr lang="en-US" sz="1700" dirty="0"/>
          </a:p>
          <a:p>
            <a:pPr>
              <a:buFont typeface="Symbol" panose="05050102010706020507" pitchFamily="18" charset="2"/>
              <a:buChar char="-"/>
            </a:pPr>
            <a:r>
              <a:rPr lang="ru-RU" sz="1700" dirty="0"/>
              <a:t>Во время метаболической активности </a:t>
            </a:r>
            <a:r>
              <a:rPr lang="en-US" sz="1700" b="1" dirty="0"/>
              <a:t>Biomin</a:t>
            </a:r>
            <a:r>
              <a:rPr lang="en-US" sz="1700" b="1" baseline="30000" dirty="0">
                <a:cs typeface="Arial" pitchFamily="34" charset="0"/>
              </a:rPr>
              <a:t>® </a:t>
            </a:r>
            <a:r>
              <a:rPr lang="en-US" sz="1700" b="1" dirty="0"/>
              <a:t>MTV</a:t>
            </a:r>
            <a:r>
              <a:rPr lang="ru-RU" sz="1700" dirty="0"/>
              <a:t> производит специфичный фермент, который способен разрушать </a:t>
            </a:r>
            <a:r>
              <a:rPr lang="ru-RU" sz="1700" b="1" dirty="0"/>
              <a:t>зеараленон</a:t>
            </a:r>
            <a:r>
              <a:rPr lang="ru-RU" sz="1700" dirty="0"/>
              <a:t> в ЖКТ животных</a:t>
            </a:r>
            <a:endParaRPr lang="en-US" sz="1700" dirty="0">
              <a:solidFill>
                <a:srgbClr val="000099"/>
              </a:solidFill>
            </a:endParaRPr>
          </a:p>
          <a:p>
            <a:pPr>
              <a:spcBef>
                <a:spcPct val="30000"/>
              </a:spcBef>
              <a:buClr>
                <a:srgbClr val="00823D"/>
              </a:buClr>
              <a:buFont typeface="Symbol" panose="05050102010706020507" pitchFamily="18" charset="2"/>
              <a:buChar char="-"/>
            </a:pPr>
            <a:r>
              <a:rPr lang="ru-RU" sz="1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Деактивированная форма не является </a:t>
            </a:r>
            <a:r>
              <a:rPr lang="ru-RU" sz="17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эстрогеноподобной</a:t>
            </a:r>
            <a:r>
              <a:rPr lang="ru-RU" sz="1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7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 vivo </a:t>
            </a:r>
            <a:r>
              <a:rPr lang="ru-RU" sz="1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и не взаимодействует с эстрогенным рецептором </a:t>
            </a:r>
            <a:r>
              <a:rPr lang="en-US" sz="17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 vitro</a:t>
            </a:r>
            <a:r>
              <a:rPr lang="en-US" sz="1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</a:p>
          <a:p>
            <a:pPr>
              <a:buFont typeface="Symbol" panose="05050102010706020507" pitchFamily="18" charset="2"/>
              <a:buChar char="-"/>
            </a:pPr>
            <a:endParaRPr lang="en-US" sz="1600" dirty="0"/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14" name="Rectangle 13"/>
          <p:cNvSpPr/>
          <p:nvPr/>
        </p:nvSpPr>
        <p:spPr>
          <a:xfrm>
            <a:off x="6805843" y="3342291"/>
            <a:ext cx="176041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0" dirty="0">
                <a:solidFill>
                  <a:srgbClr val="000000"/>
                </a:solidFill>
              </a:rPr>
              <a:t>*</a:t>
            </a:r>
            <a:r>
              <a:rPr lang="en-US" sz="1400" kern="0" dirty="0" err="1">
                <a:solidFill>
                  <a:srgbClr val="000000"/>
                </a:solidFill>
              </a:rPr>
              <a:t>Vekiru</a:t>
            </a:r>
            <a:r>
              <a:rPr lang="en-US" sz="1400" kern="0" dirty="0">
                <a:solidFill>
                  <a:srgbClr val="000000"/>
                </a:solidFill>
              </a:rPr>
              <a:t> </a:t>
            </a:r>
            <a:r>
              <a:rPr lang="en-US" sz="1400" i="1" kern="0" dirty="0">
                <a:solidFill>
                  <a:srgbClr val="000000"/>
                </a:solidFill>
              </a:rPr>
              <a:t>et al.</a:t>
            </a:r>
            <a:r>
              <a:rPr lang="en-US" sz="1400" kern="0" dirty="0">
                <a:solidFill>
                  <a:srgbClr val="000000"/>
                </a:solidFill>
              </a:rPr>
              <a:t>, 2010</a:t>
            </a:r>
            <a:endParaRPr lang="de-DE" sz="1400" kern="0" dirty="0">
              <a:solidFill>
                <a:srgbClr val="000000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defTabSz="762000"/>
            <a:r>
              <a:rPr lang="de-AT" dirty="0">
                <a:solidFill>
                  <a:srgbClr val="007F32"/>
                </a:solidFill>
                <a:ea typeface="Verdana" pitchFamily="34" charset="0"/>
                <a:cs typeface="Verdana" pitchFamily="34" charset="0"/>
              </a:rPr>
              <a:t>Biomin</a:t>
            </a:r>
            <a:r>
              <a:rPr lang="de-AT" baseline="30000" dirty="0">
                <a:solidFill>
                  <a:srgbClr val="007F32"/>
                </a:solidFill>
                <a:ea typeface="Verdana" pitchFamily="34" charset="0"/>
                <a:cs typeface="Verdana" pitchFamily="34" charset="0"/>
              </a:rPr>
              <a:t>®</a:t>
            </a:r>
            <a:r>
              <a:rPr lang="de-AT" dirty="0">
                <a:solidFill>
                  <a:srgbClr val="007F32"/>
                </a:solidFill>
                <a:ea typeface="Verdana" pitchFamily="34" charset="0"/>
                <a:cs typeface="Verdana" pitchFamily="34" charset="0"/>
              </a:rPr>
              <a:t> MTV</a:t>
            </a:r>
            <a:br>
              <a:rPr lang="de-AT" dirty="0">
                <a:solidFill>
                  <a:srgbClr val="007F32"/>
                </a:solidFill>
                <a:ea typeface="Verdana" pitchFamily="34" charset="0"/>
                <a:cs typeface="Verdana" pitchFamily="34" charset="0"/>
              </a:rPr>
            </a:br>
            <a:r>
              <a:rPr lang="de-AT" sz="2800" dirty="0">
                <a:solidFill>
                  <a:srgbClr val="007F32"/>
                </a:solidFill>
                <a:ea typeface="Verdana" pitchFamily="34" charset="0"/>
                <a:cs typeface="Verdana" pitchFamily="34" charset="0"/>
              </a:rPr>
              <a:t>… </a:t>
            </a:r>
            <a:r>
              <a:rPr lang="ru-RU" sz="2800" dirty="0">
                <a:solidFill>
                  <a:srgbClr val="007F32"/>
                </a:solidFill>
                <a:ea typeface="Verdana" pitchFamily="34" charset="0"/>
                <a:cs typeface="Verdana" pitchFamily="34" charset="0"/>
              </a:rPr>
              <a:t>для деактивации зеараленона</a:t>
            </a:r>
            <a:endParaRPr lang="en-US" sz="2800" dirty="0">
              <a:solidFill>
                <a:srgbClr val="007F32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383653" y="3268381"/>
            <a:ext cx="17107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AT" dirty="0" err="1">
                <a:solidFill>
                  <a:srgbClr val="007F3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Biomin</a:t>
            </a:r>
            <a:r>
              <a:rPr lang="de-AT" baseline="30000" dirty="0">
                <a:solidFill>
                  <a:srgbClr val="007F3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®</a:t>
            </a:r>
            <a:r>
              <a:rPr lang="de-AT" dirty="0">
                <a:solidFill>
                  <a:srgbClr val="007F3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MTV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3463" t="10800" r="30313" b="9401"/>
          <a:stretch/>
        </p:blipFill>
        <p:spPr>
          <a:xfrm>
            <a:off x="9451677" y="1211787"/>
            <a:ext cx="2212943" cy="2056594"/>
          </a:xfrm>
          <a:prstGeom prst="rect">
            <a:avLst/>
          </a:prstGeom>
          <a:effectLst>
            <a:softEdge rad="0"/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5699" y="161796"/>
            <a:ext cx="846328" cy="63474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133184" y="5535144"/>
            <a:ext cx="256577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Зеараленон (ЗЕН)</a:t>
            </a:r>
            <a:endParaRPr 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576053" y="5535144"/>
            <a:ext cx="429108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B050"/>
                </a:solidFill>
              </a:rPr>
              <a:t>Нетоксичная форма (ЗОМ-1)</a:t>
            </a:r>
            <a:endParaRPr lang="en-US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6961559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956CB5E-8C68-4FB2-9688-391820E4A8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2421924"/>
            <a:ext cx="8596668" cy="1449860"/>
          </a:xfrm>
        </p:spPr>
        <p:txBody>
          <a:bodyPr/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Спасибо за внимание!</a:t>
            </a:r>
          </a:p>
        </p:txBody>
      </p:sp>
    </p:spTree>
    <p:extLst>
      <p:ext uri="{BB962C8B-B14F-4D97-AF65-F5344CB8AC3E}">
        <p14:creationId xmlns="" xmlns:p14="http://schemas.microsoft.com/office/powerpoint/2010/main" val="99900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DFD60BB-CDD9-4D94-9AEA-F0CF9BEFF1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1202724"/>
            <a:ext cx="8596668" cy="3616411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Компания BIOMIN предоставляет своим партнерам  полное исследование по определению контаминации </a:t>
            </a:r>
            <a:r>
              <a:rPr lang="ru-RU" dirty="0" err="1">
                <a:solidFill>
                  <a:schemeClr val="accent2">
                    <a:lumMod val="50000"/>
                  </a:schemeClr>
                </a:solidFill>
              </a:rPr>
              <a:t>микотоксинами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 проб кормов , использующее самые современные аналитические инструменты. </a:t>
            </a:r>
          </a:p>
        </p:txBody>
      </p:sp>
    </p:spTree>
    <p:extLst>
      <p:ext uri="{BB962C8B-B14F-4D97-AF65-F5344CB8AC3E}">
        <p14:creationId xmlns="" xmlns:p14="http://schemas.microsoft.com/office/powerpoint/2010/main" val="2640527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13E7A95-B72E-4227-A315-C653463E7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1639330"/>
            <a:ext cx="8596668" cy="2949146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Наша компания в рамках мониторинговых исследований совместно со специалистами компании БИОМИН проводит отбор проб кормов в хозяйствах партнерах.</a:t>
            </a:r>
          </a:p>
        </p:txBody>
      </p:sp>
    </p:spTree>
    <p:extLst>
      <p:ext uri="{BB962C8B-B14F-4D97-AF65-F5344CB8AC3E}">
        <p14:creationId xmlns="" xmlns:p14="http://schemas.microsoft.com/office/powerpoint/2010/main" val="1528776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0294B8B-B916-4854-BB4D-78D485AF81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Пробы направляются в:</a:t>
            </a:r>
            <a:br>
              <a:rPr lang="ru-RU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Федеральное государственное бюджетное научное учреждение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Федеральный научный центр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«Всероссийский научно  -исследовательский и технологический институт птицеводства»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Российской академии наук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(ФНЦ «ВНИТИП» РАН) </a:t>
            </a:r>
            <a:br>
              <a:rPr lang="ru-RU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 err="1">
                <a:solidFill>
                  <a:schemeClr val="accent2">
                    <a:lumMod val="50000"/>
                  </a:schemeClr>
                </a:solidFill>
              </a:rPr>
              <a:t>г.Сергиев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-Посад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882027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A65B3CB-AA02-4660-9FB0-88F8077502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353683"/>
            <a:ext cx="8596668" cy="1224951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Новый метод анализа - 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LC-MS/MS </a:t>
            </a:r>
            <a:r>
              <a:rPr lang="en-US" kern="0" dirty="0">
                <a:solidFill>
                  <a:schemeClr val="accent2">
                    <a:lumMod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Spectrum</a:t>
            </a:r>
            <a:r>
              <a:rPr lang="de-AT" dirty="0">
                <a:solidFill>
                  <a:schemeClr val="accent2">
                    <a:lumMod val="50000"/>
                  </a:schemeClr>
                </a:solidFill>
              </a:rPr>
              <a:t> 380</a:t>
            </a:r>
            <a:r>
              <a:rPr lang="de-AT" baseline="30000" dirty="0">
                <a:solidFill>
                  <a:schemeClr val="accent2">
                    <a:lumMod val="50000"/>
                  </a:schemeClr>
                </a:solidFill>
              </a:rPr>
              <a:t>®</a:t>
            </a:r>
            <a:r>
              <a:rPr lang="de-AT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3" name="Picture 2" descr="http://separations.co.za/wp-content/uploads/2014/07/qtrap_5500.jpg">
            <a:extLst>
              <a:ext uri="{FF2B5EF4-FFF2-40B4-BE49-F238E27FC236}">
                <a16:creationId xmlns="" xmlns:a16="http://schemas.microsoft.com/office/drawing/2014/main" id="{CF670F90-23B1-48AC-8C39-77FCF56C46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9887" y="4744667"/>
            <a:ext cx="2459350" cy="194493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96F2C510-492A-46D2-8C03-2C0FFBD39D8D}"/>
              </a:ext>
            </a:extLst>
          </p:cNvPr>
          <p:cNvSpPr/>
          <p:nvPr/>
        </p:nvSpPr>
        <p:spPr>
          <a:xfrm>
            <a:off x="609600" y="1716658"/>
            <a:ext cx="85344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/>
              <a:t>Жидкостной хроматограф. </a:t>
            </a:r>
          </a:p>
          <a:p>
            <a:pPr lvl="0"/>
            <a:r>
              <a:rPr lang="ru-RU" dirty="0" smtClean="0"/>
              <a:t>Масс-спектрометр. </a:t>
            </a:r>
          </a:p>
          <a:p>
            <a:pPr lvl="0"/>
            <a:r>
              <a:rPr lang="ru-RU" dirty="0" smtClean="0"/>
              <a:t>Газовый генератор. </a:t>
            </a:r>
          </a:p>
          <a:p>
            <a:pPr lvl="0"/>
            <a:r>
              <a:rPr lang="ru-RU" dirty="0" smtClean="0"/>
              <a:t>Компьютер с программным управлением оборудованием и произведения расчётов результата анализа</a:t>
            </a:r>
            <a:r>
              <a:rPr lang="ru-RU" dirty="0" smtClean="0"/>
              <a:t>.</a:t>
            </a:r>
          </a:p>
          <a:p>
            <a:pPr lvl="0"/>
            <a:endParaRPr lang="ru-RU" dirty="0" smtClean="0"/>
          </a:p>
          <a:p>
            <a:r>
              <a:rPr lang="ru-RU" dirty="0" smtClean="0"/>
              <a:t>На </a:t>
            </a:r>
            <a:r>
              <a:rPr lang="ru-RU" dirty="0" smtClean="0"/>
              <a:t>данный момент мы определяем 31 </a:t>
            </a:r>
            <a:r>
              <a:rPr lang="ru-RU" dirty="0" err="1" smtClean="0"/>
              <a:t>микотоксин</a:t>
            </a:r>
            <a:r>
              <a:rPr lang="ru-RU" dirty="0" smtClean="0"/>
              <a:t> , включающие в себя шесть нормируемых в кормах на территории РФ </a:t>
            </a:r>
          </a:p>
          <a:p>
            <a:r>
              <a:rPr lang="ru-RU" dirty="0" smtClean="0"/>
              <a:t>(Т-2,дезоксиниваленол,зеараленон, </a:t>
            </a:r>
            <a:r>
              <a:rPr lang="ru-RU" dirty="0" err="1" smtClean="0"/>
              <a:t>охратоксин</a:t>
            </a:r>
            <a:r>
              <a:rPr lang="ru-RU" dirty="0" smtClean="0"/>
              <a:t> А, </a:t>
            </a:r>
            <a:r>
              <a:rPr lang="ru-RU" dirty="0" err="1" smtClean="0"/>
              <a:t>фумонизин</a:t>
            </a:r>
            <a:r>
              <a:rPr lang="ru-RU" dirty="0" smtClean="0"/>
              <a:t> В1,афлатоксин В1). Так же в список входят </a:t>
            </a:r>
            <a:r>
              <a:rPr lang="ru-RU" dirty="0" err="1" smtClean="0"/>
              <a:t>альтернариевые</a:t>
            </a:r>
            <a:r>
              <a:rPr lang="ru-RU" dirty="0" smtClean="0"/>
              <a:t> </a:t>
            </a:r>
            <a:r>
              <a:rPr lang="ru-RU" dirty="0" err="1" smtClean="0"/>
              <a:t>микотоксины</a:t>
            </a:r>
            <a:r>
              <a:rPr lang="ru-RU" dirty="0" smtClean="0"/>
              <a:t>, метаболиты нормируемых токсинов. В планах – постановка в анализ алкалоидов спорыньи, ряда метаболитов основных токсинов.</a:t>
            </a:r>
            <a:endParaRPr lang="ru-RU" dirty="0"/>
          </a:p>
        </p:txBody>
      </p:sp>
      <p:grpSp>
        <p:nvGrpSpPr>
          <p:cNvPr id="6" name="Group 124">
            <a:extLst>
              <a:ext uri="{FF2B5EF4-FFF2-40B4-BE49-F238E27FC236}">
                <a16:creationId xmlns="" xmlns:a16="http://schemas.microsoft.com/office/drawing/2014/main" id="{5C18CED7-DA2E-4386-874F-83B1D5DFB935}"/>
              </a:ext>
            </a:extLst>
          </p:cNvPr>
          <p:cNvGrpSpPr>
            <a:grpSpLocks noChangeAspect="1"/>
          </p:cNvGrpSpPr>
          <p:nvPr/>
        </p:nvGrpSpPr>
        <p:grpSpPr>
          <a:xfrm>
            <a:off x="1041224" y="5490669"/>
            <a:ext cx="757836" cy="668171"/>
            <a:chOff x="7841305" y="4557392"/>
            <a:chExt cx="979487" cy="863600"/>
          </a:xfrm>
        </p:grpSpPr>
        <p:sp>
          <p:nvSpPr>
            <p:cNvPr id="7" name="Freeform 17">
              <a:extLst>
                <a:ext uri="{FF2B5EF4-FFF2-40B4-BE49-F238E27FC236}">
                  <a16:creationId xmlns="" xmlns:a16="http://schemas.microsoft.com/office/drawing/2014/main" id="{8D00BD0B-D114-42BA-8106-E421952593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77830" y="4755830"/>
              <a:ext cx="431800" cy="3381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0" y="0"/>
                </a:cxn>
                <a:cxn ang="0">
                  <a:pos x="70" y="213"/>
                </a:cxn>
                <a:cxn ang="0">
                  <a:pos x="0" y="213"/>
                </a:cxn>
                <a:cxn ang="0">
                  <a:pos x="0" y="0"/>
                </a:cxn>
                <a:cxn ang="0">
                  <a:pos x="111" y="0"/>
                </a:cxn>
                <a:cxn ang="0">
                  <a:pos x="272" y="0"/>
                </a:cxn>
                <a:cxn ang="0">
                  <a:pos x="272" y="52"/>
                </a:cxn>
                <a:cxn ang="0">
                  <a:pos x="180" y="52"/>
                </a:cxn>
                <a:cxn ang="0">
                  <a:pos x="180" y="89"/>
                </a:cxn>
                <a:cxn ang="0">
                  <a:pos x="253" y="89"/>
                </a:cxn>
                <a:cxn ang="0">
                  <a:pos x="253" y="140"/>
                </a:cxn>
                <a:cxn ang="0">
                  <a:pos x="180" y="140"/>
                </a:cxn>
                <a:cxn ang="0">
                  <a:pos x="180" y="213"/>
                </a:cxn>
                <a:cxn ang="0">
                  <a:pos x="111" y="213"/>
                </a:cxn>
                <a:cxn ang="0">
                  <a:pos x="111" y="0"/>
                </a:cxn>
              </a:cxnLst>
              <a:rect l="0" t="0" r="r" b="b"/>
              <a:pathLst>
                <a:path w="272" h="213">
                  <a:moveTo>
                    <a:pt x="0" y="0"/>
                  </a:moveTo>
                  <a:lnTo>
                    <a:pt x="70" y="0"/>
                  </a:lnTo>
                  <a:lnTo>
                    <a:pt x="70" y="213"/>
                  </a:lnTo>
                  <a:lnTo>
                    <a:pt x="0" y="213"/>
                  </a:lnTo>
                  <a:lnTo>
                    <a:pt x="0" y="0"/>
                  </a:lnTo>
                  <a:close/>
                  <a:moveTo>
                    <a:pt x="111" y="0"/>
                  </a:moveTo>
                  <a:lnTo>
                    <a:pt x="272" y="0"/>
                  </a:lnTo>
                  <a:lnTo>
                    <a:pt x="272" y="52"/>
                  </a:lnTo>
                  <a:lnTo>
                    <a:pt x="180" y="52"/>
                  </a:lnTo>
                  <a:lnTo>
                    <a:pt x="180" y="89"/>
                  </a:lnTo>
                  <a:lnTo>
                    <a:pt x="253" y="89"/>
                  </a:lnTo>
                  <a:lnTo>
                    <a:pt x="253" y="140"/>
                  </a:lnTo>
                  <a:lnTo>
                    <a:pt x="180" y="140"/>
                  </a:lnTo>
                  <a:lnTo>
                    <a:pt x="180" y="213"/>
                  </a:lnTo>
                  <a:lnTo>
                    <a:pt x="111" y="213"/>
                  </a:lnTo>
                  <a:lnTo>
                    <a:pt x="1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" name="Freeform 18">
              <a:extLst>
                <a:ext uri="{FF2B5EF4-FFF2-40B4-BE49-F238E27FC236}">
                  <a16:creationId xmlns="" xmlns:a16="http://schemas.microsoft.com/office/drawing/2014/main" id="{6E2915D0-8B0C-4FDE-9E26-1610C1CB4D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76292" y="4755830"/>
              <a:ext cx="341312" cy="338137"/>
            </a:xfrm>
            <a:custGeom>
              <a:avLst/>
              <a:gdLst/>
              <a:ahLst/>
              <a:cxnLst>
                <a:cxn ang="0">
                  <a:pos x="74" y="0"/>
                </a:cxn>
                <a:cxn ang="0">
                  <a:pos x="142" y="0"/>
                </a:cxn>
                <a:cxn ang="0">
                  <a:pos x="215" y="213"/>
                </a:cxn>
                <a:cxn ang="0">
                  <a:pos x="148" y="213"/>
                </a:cxn>
                <a:cxn ang="0">
                  <a:pos x="140" y="185"/>
                </a:cxn>
                <a:cxn ang="0">
                  <a:pos x="74" y="185"/>
                </a:cxn>
                <a:cxn ang="0">
                  <a:pos x="66" y="213"/>
                </a:cxn>
                <a:cxn ang="0">
                  <a:pos x="0" y="213"/>
                </a:cxn>
                <a:cxn ang="0">
                  <a:pos x="74" y="0"/>
                </a:cxn>
                <a:cxn ang="0">
                  <a:pos x="86" y="141"/>
                </a:cxn>
                <a:cxn ang="0">
                  <a:pos x="128" y="141"/>
                </a:cxn>
                <a:cxn ang="0">
                  <a:pos x="107" y="65"/>
                </a:cxn>
                <a:cxn ang="0">
                  <a:pos x="86" y="141"/>
                </a:cxn>
              </a:cxnLst>
              <a:rect l="0" t="0" r="r" b="b"/>
              <a:pathLst>
                <a:path w="215" h="213">
                  <a:moveTo>
                    <a:pt x="74" y="0"/>
                  </a:moveTo>
                  <a:lnTo>
                    <a:pt x="142" y="0"/>
                  </a:lnTo>
                  <a:lnTo>
                    <a:pt x="215" y="213"/>
                  </a:lnTo>
                  <a:lnTo>
                    <a:pt x="148" y="213"/>
                  </a:lnTo>
                  <a:lnTo>
                    <a:pt x="140" y="185"/>
                  </a:lnTo>
                  <a:lnTo>
                    <a:pt x="74" y="185"/>
                  </a:lnTo>
                  <a:lnTo>
                    <a:pt x="66" y="213"/>
                  </a:lnTo>
                  <a:lnTo>
                    <a:pt x="0" y="213"/>
                  </a:lnTo>
                  <a:lnTo>
                    <a:pt x="74" y="0"/>
                  </a:lnTo>
                  <a:close/>
                  <a:moveTo>
                    <a:pt x="86" y="141"/>
                  </a:moveTo>
                  <a:lnTo>
                    <a:pt x="128" y="141"/>
                  </a:lnTo>
                  <a:lnTo>
                    <a:pt x="107" y="65"/>
                  </a:lnTo>
                  <a:lnTo>
                    <a:pt x="86" y="14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9" name="Freeform 19">
              <a:extLst>
                <a:ext uri="{FF2B5EF4-FFF2-40B4-BE49-F238E27FC236}">
                  <a16:creationId xmlns="" xmlns:a16="http://schemas.microsoft.com/office/drawing/2014/main" id="{551865C4-BA58-4066-AACC-8E14EC5D8113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7830" y="4752655"/>
              <a:ext cx="115887" cy="9525"/>
            </a:xfrm>
            <a:custGeom>
              <a:avLst/>
              <a:gdLst/>
              <a:ahLst/>
              <a:cxnLst>
                <a:cxn ang="0">
                  <a:pos x="73" y="2"/>
                </a:cxn>
                <a:cxn ang="0">
                  <a:pos x="70" y="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0" y="6"/>
                </a:cxn>
                <a:cxn ang="0">
                  <a:pos x="67" y="2"/>
                </a:cxn>
                <a:cxn ang="0">
                  <a:pos x="73" y="2"/>
                </a:cxn>
                <a:cxn ang="0">
                  <a:pos x="73" y="0"/>
                </a:cxn>
                <a:cxn ang="0">
                  <a:pos x="70" y="0"/>
                </a:cxn>
                <a:cxn ang="0">
                  <a:pos x="73" y="2"/>
                </a:cxn>
              </a:cxnLst>
              <a:rect l="0" t="0" r="r" b="b"/>
              <a:pathLst>
                <a:path w="73" h="6">
                  <a:moveTo>
                    <a:pt x="73" y="2"/>
                  </a:moveTo>
                  <a:lnTo>
                    <a:pt x="70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70" y="6"/>
                  </a:lnTo>
                  <a:lnTo>
                    <a:pt x="67" y="2"/>
                  </a:lnTo>
                  <a:lnTo>
                    <a:pt x="73" y="2"/>
                  </a:lnTo>
                  <a:lnTo>
                    <a:pt x="73" y="0"/>
                  </a:lnTo>
                  <a:lnTo>
                    <a:pt x="70" y="0"/>
                  </a:lnTo>
                  <a:lnTo>
                    <a:pt x="73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" name="Freeform 20">
              <a:extLst>
                <a:ext uri="{FF2B5EF4-FFF2-40B4-BE49-F238E27FC236}">
                  <a16:creationId xmlns="" xmlns:a16="http://schemas.microsoft.com/office/drawing/2014/main" id="{CA528026-5722-4CC4-8528-C927B81DD955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2605" y="4755830"/>
              <a:ext cx="11112" cy="342900"/>
            </a:xfrm>
            <a:custGeom>
              <a:avLst/>
              <a:gdLst/>
              <a:ahLst/>
              <a:cxnLst>
                <a:cxn ang="0">
                  <a:pos x="3" y="216"/>
                </a:cxn>
                <a:cxn ang="0">
                  <a:pos x="7" y="214"/>
                </a:cxn>
                <a:cxn ang="0">
                  <a:pos x="7" y="0"/>
                </a:cxn>
                <a:cxn ang="0">
                  <a:pos x="0" y="0"/>
                </a:cxn>
                <a:cxn ang="0">
                  <a:pos x="0" y="214"/>
                </a:cxn>
                <a:cxn ang="0">
                  <a:pos x="3" y="210"/>
                </a:cxn>
                <a:cxn ang="0">
                  <a:pos x="3" y="216"/>
                </a:cxn>
                <a:cxn ang="0">
                  <a:pos x="7" y="216"/>
                </a:cxn>
                <a:cxn ang="0">
                  <a:pos x="7" y="214"/>
                </a:cxn>
                <a:cxn ang="0">
                  <a:pos x="3" y="216"/>
                </a:cxn>
              </a:cxnLst>
              <a:rect l="0" t="0" r="r" b="b"/>
              <a:pathLst>
                <a:path w="7" h="216">
                  <a:moveTo>
                    <a:pt x="3" y="216"/>
                  </a:moveTo>
                  <a:lnTo>
                    <a:pt x="7" y="214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214"/>
                  </a:lnTo>
                  <a:lnTo>
                    <a:pt x="3" y="210"/>
                  </a:lnTo>
                  <a:lnTo>
                    <a:pt x="3" y="216"/>
                  </a:lnTo>
                  <a:lnTo>
                    <a:pt x="7" y="216"/>
                  </a:lnTo>
                  <a:lnTo>
                    <a:pt x="7" y="214"/>
                  </a:lnTo>
                  <a:lnTo>
                    <a:pt x="3" y="2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" name="Freeform 21">
              <a:extLst>
                <a:ext uri="{FF2B5EF4-FFF2-40B4-BE49-F238E27FC236}">
                  <a16:creationId xmlns="" xmlns:a16="http://schemas.microsoft.com/office/drawing/2014/main" id="{A15BF668-11D5-4047-834A-5FE5B2AE1B05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3067" y="5089205"/>
              <a:ext cx="115887" cy="9525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3" y="6"/>
                </a:cxn>
                <a:cxn ang="0">
                  <a:pos x="73" y="6"/>
                </a:cxn>
                <a:cxn ang="0">
                  <a:pos x="73" y="0"/>
                </a:cxn>
                <a:cxn ang="0">
                  <a:pos x="3" y="0"/>
                </a:cxn>
                <a:cxn ang="0">
                  <a:pos x="7" y="3"/>
                </a:cxn>
                <a:cxn ang="0">
                  <a:pos x="0" y="3"/>
                </a:cxn>
                <a:cxn ang="0">
                  <a:pos x="0" y="6"/>
                </a:cxn>
                <a:cxn ang="0">
                  <a:pos x="3" y="6"/>
                </a:cxn>
                <a:cxn ang="0">
                  <a:pos x="0" y="3"/>
                </a:cxn>
              </a:cxnLst>
              <a:rect l="0" t="0" r="r" b="b"/>
              <a:pathLst>
                <a:path w="73" h="6">
                  <a:moveTo>
                    <a:pt x="0" y="3"/>
                  </a:moveTo>
                  <a:lnTo>
                    <a:pt x="3" y="6"/>
                  </a:lnTo>
                  <a:lnTo>
                    <a:pt x="73" y="6"/>
                  </a:lnTo>
                  <a:lnTo>
                    <a:pt x="73" y="0"/>
                  </a:lnTo>
                  <a:lnTo>
                    <a:pt x="3" y="0"/>
                  </a:lnTo>
                  <a:lnTo>
                    <a:pt x="7" y="3"/>
                  </a:lnTo>
                  <a:lnTo>
                    <a:pt x="0" y="3"/>
                  </a:lnTo>
                  <a:lnTo>
                    <a:pt x="0" y="6"/>
                  </a:lnTo>
                  <a:lnTo>
                    <a:pt x="3" y="6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2" name="Freeform 22">
              <a:extLst>
                <a:ext uri="{FF2B5EF4-FFF2-40B4-BE49-F238E27FC236}">
                  <a16:creationId xmlns="" xmlns:a16="http://schemas.microsoft.com/office/drawing/2014/main" id="{36844CD6-62CB-493C-9852-5EDF04D8ED42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3067" y="4752655"/>
              <a:ext cx="9525" cy="341312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0" y="2"/>
                </a:cxn>
                <a:cxn ang="0">
                  <a:pos x="0" y="215"/>
                </a:cxn>
                <a:cxn ang="0">
                  <a:pos x="6" y="215"/>
                </a:cxn>
                <a:cxn ang="0">
                  <a:pos x="6" y="2"/>
                </a:cxn>
                <a:cxn ang="0">
                  <a:pos x="3" y="6"/>
                </a:cxn>
                <a:cxn ang="0">
                  <a:pos x="3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3" y="0"/>
                </a:cxn>
              </a:cxnLst>
              <a:rect l="0" t="0" r="r" b="b"/>
              <a:pathLst>
                <a:path w="6" h="215">
                  <a:moveTo>
                    <a:pt x="3" y="0"/>
                  </a:moveTo>
                  <a:lnTo>
                    <a:pt x="0" y="2"/>
                  </a:lnTo>
                  <a:lnTo>
                    <a:pt x="0" y="215"/>
                  </a:lnTo>
                  <a:lnTo>
                    <a:pt x="6" y="215"/>
                  </a:lnTo>
                  <a:lnTo>
                    <a:pt x="6" y="2"/>
                  </a:lnTo>
                  <a:lnTo>
                    <a:pt x="3" y="6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23">
              <a:extLst>
                <a:ext uri="{FF2B5EF4-FFF2-40B4-BE49-F238E27FC236}">
                  <a16:creationId xmlns="" xmlns:a16="http://schemas.microsoft.com/office/drawing/2014/main" id="{F7D2542C-4125-429C-9F52-D8D426F6195C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4042" y="4752655"/>
              <a:ext cx="261937" cy="9525"/>
            </a:xfrm>
            <a:custGeom>
              <a:avLst/>
              <a:gdLst/>
              <a:ahLst/>
              <a:cxnLst>
                <a:cxn ang="0">
                  <a:pos x="165" y="2"/>
                </a:cxn>
                <a:cxn ang="0">
                  <a:pos x="162" y="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162" y="6"/>
                </a:cxn>
                <a:cxn ang="0">
                  <a:pos x="158" y="2"/>
                </a:cxn>
                <a:cxn ang="0">
                  <a:pos x="165" y="2"/>
                </a:cxn>
                <a:cxn ang="0">
                  <a:pos x="165" y="0"/>
                </a:cxn>
                <a:cxn ang="0">
                  <a:pos x="162" y="0"/>
                </a:cxn>
                <a:cxn ang="0">
                  <a:pos x="165" y="2"/>
                </a:cxn>
              </a:cxnLst>
              <a:rect l="0" t="0" r="r" b="b"/>
              <a:pathLst>
                <a:path w="165" h="6">
                  <a:moveTo>
                    <a:pt x="165" y="2"/>
                  </a:moveTo>
                  <a:lnTo>
                    <a:pt x="162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162" y="6"/>
                  </a:lnTo>
                  <a:lnTo>
                    <a:pt x="158" y="2"/>
                  </a:lnTo>
                  <a:lnTo>
                    <a:pt x="165" y="2"/>
                  </a:lnTo>
                  <a:lnTo>
                    <a:pt x="165" y="0"/>
                  </a:lnTo>
                  <a:lnTo>
                    <a:pt x="162" y="0"/>
                  </a:lnTo>
                  <a:lnTo>
                    <a:pt x="165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4" name="Freeform 24">
              <a:extLst>
                <a:ext uri="{FF2B5EF4-FFF2-40B4-BE49-F238E27FC236}">
                  <a16:creationId xmlns="" xmlns:a16="http://schemas.microsoft.com/office/drawing/2014/main" id="{4F0C9011-6AFC-45B2-87CD-275C5ACC7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04867" y="4755830"/>
              <a:ext cx="11112" cy="85725"/>
            </a:xfrm>
            <a:custGeom>
              <a:avLst/>
              <a:gdLst/>
              <a:ahLst/>
              <a:cxnLst>
                <a:cxn ang="0">
                  <a:pos x="4" y="54"/>
                </a:cxn>
                <a:cxn ang="0">
                  <a:pos x="7" y="52"/>
                </a:cxn>
                <a:cxn ang="0">
                  <a:pos x="7" y="0"/>
                </a:cxn>
                <a:cxn ang="0">
                  <a:pos x="0" y="0"/>
                </a:cxn>
                <a:cxn ang="0">
                  <a:pos x="0" y="52"/>
                </a:cxn>
                <a:cxn ang="0">
                  <a:pos x="4" y="49"/>
                </a:cxn>
                <a:cxn ang="0">
                  <a:pos x="4" y="54"/>
                </a:cxn>
                <a:cxn ang="0">
                  <a:pos x="7" y="54"/>
                </a:cxn>
                <a:cxn ang="0">
                  <a:pos x="7" y="52"/>
                </a:cxn>
                <a:cxn ang="0">
                  <a:pos x="4" y="54"/>
                </a:cxn>
              </a:cxnLst>
              <a:rect l="0" t="0" r="r" b="b"/>
              <a:pathLst>
                <a:path w="7" h="54">
                  <a:moveTo>
                    <a:pt x="4" y="54"/>
                  </a:moveTo>
                  <a:lnTo>
                    <a:pt x="7" y="52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52"/>
                  </a:lnTo>
                  <a:lnTo>
                    <a:pt x="4" y="49"/>
                  </a:lnTo>
                  <a:lnTo>
                    <a:pt x="4" y="54"/>
                  </a:lnTo>
                  <a:lnTo>
                    <a:pt x="7" y="54"/>
                  </a:lnTo>
                  <a:lnTo>
                    <a:pt x="7" y="52"/>
                  </a:lnTo>
                  <a:lnTo>
                    <a:pt x="4" y="5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5" name="Freeform 25">
              <a:extLst>
                <a:ext uri="{FF2B5EF4-FFF2-40B4-BE49-F238E27FC236}">
                  <a16:creationId xmlns="" xmlns:a16="http://schemas.microsoft.com/office/drawing/2014/main" id="{58A9F50C-845E-4BE7-99E3-FD59D696DDC1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8817" y="4832030"/>
              <a:ext cx="150812" cy="9525"/>
            </a:xfrm>
            <a:custGeom>
              <a:avLst/>
              <a:gdLst/>
              <a:ahLst/>
              <a:cxnLst>
                <a:cxn ang="0">
                  <a:pos x="5" y="4"/>
                </a:cxn>
                <a:cxn ang="0">
                  <a:pos x="3" y="6"/>
                </a:cxn>
                <a:cxn ang="0">
                  <a:pos x="95" y="6"/>
                </a:cxn>
                <a:cxn ang="0">
                  <a:pos x="95" y="0"/>
                </a:cxn>
                <a:cxn ang="0">
                  <a:pos x="3" y="0"/>
                </a:cxn>
                <a:cxn ang="0">
                  <a:pos x="0" y="4"/>
                </a:cxn>
                <a:cxn ang="0">
                  <a:pos x="3" y="0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5" y="4"/>
                </a:cxn>
              </a:cxnLst>
              <a:rect l="0" t="0" r="r" b="b"/>
              <a:pathLst>
                <a:path w="95" h="6">
                  <a:moveTo>
                    <a:pt x="5" y="4"/>
                  </a:moveTo>
                  <a:lnTo>
                    <a:pt x="3" y="6"/>
                  </a:lnTo>
                  <a:lnTo>
                    <a:pt x="95" y="6"/>
                  </a:lnTo>
                  <a:lnTo>
                    <a:pt x="95" y="0"/>
                  </a:lnTo>
                  <a:lnTo>
                    <a:pt x="3" y="0"/>
                  </a:lnTo>
                  <a:lnTo>
                    <a:pt x="0" y="4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5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6" name="Freeform 26">
              <a:extLst>
                <a:ext uri="{FF2B5EF4-FFF2-40B4-BE49-F238E27FC236}">
                  <a16:creationId xmlns="" xmlns:a16="http://schemas.microsoft.com/office/drawing/2014/main" id="{8A9766B3-485B-445F-81C7-8AFC478D7CF5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8817" y="4835205"/>
              <a:ext cx="9525" cy="65087"/>
            </a:xfrm>
            <a:custGeom>
              <a:avLst/>
              <a:gdLst/>
              <a:ahLst/>
              <a:cxnLst>
                <a:cxn ang="0">
                  <a:pos x="3" y="36"/>
                </a:cxn>
                <a:cxn ang="0">
                  <a:pos x="6" y="39"/>
                </a:cxn>
                <a:cxn ang="0">
                  <a:pos x="6" y="0"/>
                </a:cxn>
                <a:cxn ang="0">
                  <a:pos x="0" y="0"/>
                </a:cxn>
                <a:cxn ang="0">
                  <a:pos x="0" y="39"/>
                </a:cxn>
                <a:cxn ang="0">
                  <a:pos x="3" y="41"/>
                </a:cxn>
                <a:cxn ang="0">
                  <a:pos x="0" y="39"/>
                </a:cxn>
                <a:cxn ang="0">
                  <a:pos x="0" y="41"/>
                </a:cxn>
                <a:cxn ang="0">
                  <a:pos x="3" y="41"/>
                </a:cxn>
                <a:cxn ang="0">
                  <a:pos x="3" y="36"/>
                </a:cxn>
              </a:cxnLst>
              <a:rect l="0" t="0" r="r" b="b"/>
              <a:pathLst>
                <a:path w="6" h="41">
                  <a:moveTo>
                    <a:pt x="3" y="36"/>
                  </a:moveTo>
                  <a:lnTo>
                    <a:pt x="6" y="39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39"/>
                  </a:lnTo>
                  <a:lnTo>
                    <a:pt x="3" y="41"/>
                  </a:lnTo>
                  <a:lnTo>
                    <a:pt x="0" y="39"/>
                  </a:lnTo>
                  <a:lnTo>
                    <a:pt x="0" y="41"/>
                  </a:lnTo>
                  <a:lnTo>
                    <a:pt x="3" y="41"/>
                  </a:lnTo>
                  <a:lnTo>
                    <a:pt x="3" y="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7" name="Freeform 27">
              <a:extLst>
                <a:ext uri="{FF2B5EF4-FFF2-40B4-BE49-F238E27FC236}">
                  <a16:creationId xmlns="" xmlns:a16="http://schemas.microsoft.com/office/drawing/2014/main" id="{EE9812D6-BB7A-40BE-A752-771217F51C02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5167" y="4890767"/>
              <a:ext cx="120650" cy="9525"/>
            </a:xfrm>
            <a:custGeom>
              <a:avLst/>
              <a:gdLst/>
              <a:ahLst/>
              <a:cxnLst>
                <a:cxn ang="0">
                  <a:pos x="76" y="2"/>
                </a:cxn>
                <a:cxn ang="0">
                  <a:pos x="72" y="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" y="6"/>
                </a:cxn>
                <a:cxn ang="0">
                  <a:pos x="70" y="2"/>
                </a:cxn>
                <a:cxn ang="0">
                  <a:pos x="76" y="2"/>
                </a:cxn>
                <a:cxn ang="0">
                  <a:pos x="76" y="0"/>
                </a:cxn>
                <a:cxn ang="0">
                  <a:pos x="72" y="0"/>
                </a:cxn>
                <a:cxn ang="0">
                  <a:pos x="76" y="2"/>
                </a:cxn>
              </a:cxnLst>
              <a:rect l="0" t="0" r="r" b="b"/>
              <a:pathLst>
                <a:path w="76" h="6">
                  <a:moveTo>
                    <a:pt x="76" y="2"/>
                  </a:moveTo>
                  <a:lnTo>
                    <a:pt x="72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72" y="6"/>
                  </a:lnTo>
                  <a:lnTo>
                    <a:pt x="70" y="2"/>
                  </a:lnTo>
                  <a:lnTo>
                    <a:pt x="76" y="2"/>
                  </a:lnTo>
                  <a:lnTo>
                    <a:pt x="76" y="0"/>
                  </a:lnTo>
                  <a:lnTo>
                    <a:pt x="72" y="0"/>
                  </a:lnTo>
                  <a:lnTo>
                    <a:pt x="76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28">
              <a:extLst>
                <a:ext uri="{FF2B5EF4-FFF2-40B4-BE49-F238E27FC236}">
                  <a16:creationId xmlns="" xmlns:a16="http://schemas.microsoft.com/office/drawing/2014/main" id="{DA7BD6D3-25AF-4B62-A064-E59268E5BF6A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6292" y="4897117"/>
              <a:ext cx="9525" cy="87312"/>
            </a:xfrm>
            <a:custGeom>
              <a:avLst/>
              <a:gdLst/>
              <a:ahLst/>
              <a:cxnLst>
                <a:cxn ang="0">
                  <a:pos x="2" y="55"/>
                </a:cxn>
                <a:cxn ang="0">
                  <a:pos x="6" y="52"/>
                </a:cxn>
                <a:cxn ang="0">
                  <a:pos x="6" y="0"/>
                </a:cxn>
                <a:cxn ang="0">
                  <a:pos x="0" y="0"/>
                </a:cxn>
                <a:cxn ang="0">
                  <a:pos x="0" y="52"/>
                </a:cxn>
                <a:cxn ang="0">
                  <a:pos x="2" y="48"/>
                </a:cxn>
                <a:cxn ang="0">
                  <a:pos x="2" y="55"/>
                </a:cxn>
                <a:cxn ang="0">
                  <a:pos x="6" y="55"/>
                </a:cxn>
                <a:cxn ang="0">
                  <a:pos x="6" y="52"/>
                </a:cxn>
                <a:cxn ang="0">
                  <a:pos x="2" y="55"/>
                </a:cxn>
              </a:cxnLst>
              <a:rect l="0" t="0" r="r" b="b"/>
              <a:pathLst>
                <a:path w="6" h="55">
                  <a:moveTo>
                    <a:pt x="2" y="55"/>
                  </a:moveTo>
                  <a:lnTo>
                    <a:pt x="6" y="52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52"/>
                  </a:lnTo>
                  <a:lnTo>
                    <a:pt x="2" y="48"/>
                  </a:lnTo>
                  <a:lnTo>
                    <a:pt x="2" y="55"/>
                  </a:lnTo>
                  <a:lnTo>
                    <a:pt x="6" y="55"/>
                  </a:lnTo>
                  <a:lnTo>
                    <a:pt x="6" y="52"/>
                  </a:lnTo>
                  <a:lnTo>
                    <a:pt x="2" y="5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29">
              <a:extLst>
                <a:ext uri="{FF2B5EF4-FFF2-40B4-BE49-F238E27FC236}">
                  <a16:creationId xmlns="" xmlns:a16="http://schemas.microsoft.com/office/drawing/2014/main" id="{B1A0CB40-89FA-4D51-A58F-5E1B60704D4C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8817" y="4973317"/>
              <a:ext cx="120650" cy="11112"/>
            </a:xfrm>
            <a:custGeom>
              <a:avLst/>
              <a:gdLst/>
              <a:ahLst/>
              <a:cxnLst>
                <a:cxn ang="0">
                  <a:pos x="5" y="3"/>
                </a:cxn>
                <a:cxn ang="0">
                  <a:pos x="3" y="7"/>
                </a:cxn>
                <a:cxn ang="0">
                  <a:pos x="76" y="7"/>
                </a:cxn>
                <a:cxn ang="0">
                  <a:pos x="76" y="0"/>
                </a:cxn>
                <a:cxn ang="0">
                  <a:pos x="3" y="0"/>
                </a:cxn>
                <a:cxn ang="0">
                  <a:pos x="0" y="3"/>
                </a:cxn>
                <a:cxn ang="0">
                  <a:pos x="3" y="0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5" y="3"/>
                </a:cxn>
              </a:cxnLst>
              <a:rect l="0" t="0" r="r" b="b"/>
              <a:pathLst>
                <a:path w="76" h="7">
                  <a:moveTo>
                    <a:pt x="5" y="3"/>
                  </a:moveTo>
                  <a:lnTo>
                    <a:pt x="3" y="7"/>
                  </a:lnTo>
                  <a:lnTo>
                    <a:pt x="76" y="7"/>
                  </a:lnTo>
                  <a:lnTo>
                    <a:pt x="76" y="0"/>
                  </a:lnTo>
                  <a:lnTo>
                    <a:pt x="3" y="0"/>
                  </a:lnTo>
                  <a:lnTo>
                    <a:pt x="0" y="3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5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30">
              <a:extLst>
                <a:ext uri="{FF2B5EF4-FFF2-40B4-BE49-F238E27FC236}">
                  <a16:creationId xmlns="" xmlns:a16="http://schemas.microsoft.com/office/drawing/2014/main" id="{B3A9E85B-9E0B-433F-BAAD-698C69E84B11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8817" y="4978080"/>
              <a:ext cx="9525" cy="120650"/>
            </a:xfrm>
            <a:custGeom>
              <a:avLst/>
              <a:gdLst/>
              <a:ahLst/>
              <a:cxnLst>
                <a:cxn ang="0">
                  <a:pos x="3" y="76"/>
                </a:cxn>
                <a:cxn ang="0">
                  <a:pos x="6" y="74"/>
                </a:cxn>
                <a:cxn ang="0">
                  <a:pos x="6" y="0"/>
                </a:cxn>
                <a:cxn ang="0">
                  <a:pos x="0" y="0"/>
                </a:cxn>
                <a:cxn ang="0">
                  <a:pos x="0" y="74"/>
                </a:cxn>
                <a:cxn ang="0">
                  <a:pos x="3" y="70"/>
                </a:cxn>
                <a:cxn ang="0">
                  <a:pos x="3" y="76"/>
                </a:cxn>
                <a:cxn ang="0">
                  <a:pos x="6" y="76"/>
                </a:cxn>
                <a:cxn ang="0">
                  <a:pos x="6" y="74"/>
                </a:cxn>
                <a:cxn ang="0">
                  <a:pos x="3" y="76"/>
                </a:cxn>
              </a:cxnLst>
              <a:rect l="0" t="0" r="r" b="b"/>
              <a:pathLst>
                <a:path w="6" h="76">
                  <a:moveTo>
                    <a:pt x="3" y="76"/>
                  </a:moveTo>
                  <a:lnTo>
                    <a:pt x="6" y="74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74"/>
                  </a:lnTo>
                  <a:lnTo>
                    <a:pt x="3" y="70"/>
                  </a:lnTo>
                  <a:lnTo>
                    <a:pt x="3" y="76"/>
                  </a:lnTo>
                  <a:lnTo>
                    <a:pt x="6" y="76"/>
                  </a:lnTo>
                  <a:lnTo>
                    <a:pt x="6" y="74"/>
                  </a:lnTo>
                  <a:lnTo>
                    <a:pt x="3" y="7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1" name="Freeform 31">
              <a:extLst>
                <a:ext uri="{FF2B5EF4-FFF2-40B4-BE49-F238E27FC236}">
                  <a16:creationId xmlns="" xmlns:a16="http://schemas.microsoft.com/office/drawing/2014/main" id="{B816C400-0A94-4736-B410-C792BBFD198F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9280" y="5089205"/>
              <a:ext cx="115887" cy="9525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3" y="6"/>
                </a:cxn>
                <a:cxn ang="0">
                  <a:pos x="73" y="6"/>
                </a:cxn>
                <a:cxn ang="0">
                  <a:pos x="73" y="0"/>
                </a:cxn>
                <a:cxn ang="0">
                  <a:pos x="3" y="0"/>
                </a:cxn>
                <a:cxn ang="0">
                  <a:pos x="6" y="3"/>
                </a:cxn>
                <a:cxn ang="0">
                  <a:pos x="0" y="3"/>
                </a:cxn>
                <a:cxn ang="0">
                  <a:pos x="0" y="6"/>
                </a:cxn>
                <a:cxn ang="0">
                  <a:pos x="3" y="6"/>
                </a:cxn>
                <a:cxn ang="0">
                  <a:pos x="0" y="3"/>
                </a:cxn>
              </a:cxnLst>
              <a:rect l="0" t="0" r="r" b="b"/>
              <a:pathLst>
                <a:path w="73" h="6">
                  <a:moveTo>
                    <a:pt x="0" y="3"/>
                  </a:moveTo>
                  <a:lnTo>
                    <a:pt x="3" y="6"/>
                  </a:lnTo>
                  <a:lnTo>
                    <a:pt x="73" y="6"/>
                  </a:lnTo>
                  <a:lnTo>
                    <a:pt x="73" y="0"/>
                  </a:lnTo>
                  <a:lnTo>
                    <a:pt x="3" y="0"/>
                  </a:lnTo>
                  <a:lnTo>
                    <a:pt x="6" y="3"/>
                  </a:lnTo>
                  <a:lnTo>
                    <a:pt x="0" y="3"/>
                  </a:lnTo>
                  <a:lnTo>
                    <a:pt x="0" y="6"/>
                  </a:lnTo>
                  <a:lnTo>
                    <a:pt x="3" y="6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2" name="Freeform 32">
              <a:extLst>
                <a:ext uri="{FF2B5EF4-FFF2-40B4-BE49-F238E27FC236}">
                  <a16:creationId xmlns="" xmlns:a16="http://schemas.microsoft.com/office/drawing/2014/main" id="{3F4F503E-EBB0-4369-A0DE-9F0509402F03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9280" y="4752655"/>
              <a:ext cx="9525" cy="341312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0" y="2"/>
                </a:cxn>
                <a:cxn ang="0">
                  <a:pos x="0" y="215"/>
                </a:cxn>
                <a:cxn ang="0">
                  <a:pos x="6" y="215"/>
                </a:cxn>
                <a:cxn ang="0">
                  <a:pos x="6" y="2"/>
                </a:cxn>
                <a:cxn ang="0">
                  <a:pos x="3" y="6"/>
                </a:cxn>
                <a:cxn ang="0">
                  <a:pos x="3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3" y="0"/>
                </a:cxn>
              </a:cxnLst>
              <a:rect l="0" t="0" r="r" b="b"/>
              <a:pathLst>
                <a:path w="6" h="215">
                  <a:moveTo>
                    <a:pt x="3" y="0"/>
                  </a:moveTo>
                  <a:lnTo>
                    <a:pt x="0" y="2"/>
                  </a:lnTo>
                  <a:lnTo>
                    <a:pt x="0" y="215"/>
                  </a:lnTo>
                  <a:lnTo>
                    <a:pt x="6" y="215"/>
                  </a:lnTo>
                  <a:lnTo>
                    <a:pt x="6" y="2"/>
                  </a:lnTo>
                  <a:lnTo>
                    <a:pt x="3" y="6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3" name="Freeform 33">
              <a:extLst>
                <a:ext uri="{FF2B5EF4-FFF2-40B4-BE49-F238E27FC236}">
                  <a16:creationId xmlns="" xmlns:a16="http://schemas.microsoft.com/office/drawing/2014/main" id="{2E2F09FD-D33D-4F97-B26C-7FA15D81B7C9}"/>
                </a:ext>
              </a:extLst>
            </p:cNvPr>
            <p:cNvSpPr>
              <a:spLocks/>
            </p:cNvSpPr>
            <p:nvPr/>
          </p:nvSpPr>
          <p:spPr bwMode="auto">
            <a:xfrm>
              <a:off x="8493767" y="4752655"/>
              <a:ext cx="111125" cy="9525"/>
            </a:xfrm>
            <a:custGeom>
              <a:avLst/>
              <a:gdLst/>
              <a:ahLst/>
              <a:cxnLst>
                <a:cxn ang="0">
                  <a:pos x="70" y="2"/>
                </a:cxn>
                <a:cxn ang="0">
                  <a:pos x="68" y="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8" y="6"/>
                </a:cxn>
                <a:cxn ang="0">
                  <a:pos x="66" y="4"/>
                </a:cxn>
                <a:cxn ang="0">
                  <a:pos x="70" y="2"/>
                </a:cxn>
                <a:cxn ang="0">
                  <a:pos x="68" y="0"/>
                </a:cxn>
                <a:cxn ang="0">
                  <a:pos x="68" y="0"/>
                </a:cxn>
                <a:cxn ang="0">
                  <a:pos x="70" y="2"/>
                </a:cxn>
              </a:cxnLst>
              <a:rect l="0" t="0" r="r" b="b"/>
              <a:pathLst>
                <a:path w="70" h="6">
                  <a:moveTo>
                    <a:pt x="70" y="2"/>
                  </a:moveTo>
                  <a:lnTo>
                    <a:pt x="68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68" y="6"/>
                  </a:lnTo>
                  <a:lnTo>
                    <a:pt x="66" y="4"/>
                  </a:lnTo>
                  <a:lnTo>
                    <a:pt x="70" y="2"/>
                  </a:lnTo>
                  <a:lnTo>
                    <a:pt x="68" y="0"/>
                  </a:lnTo>
                  <a:lnTo>
                    <a:pt x="68" y="0"/>
                  </a:lnTo>
                  <a:lnTo>
                    <a:pt x="70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4" name="Freeform 34">
              <a:extLst>
                <a:ext uri="{FF2B5EF4-FFF2-40B4-BE49-F238E27FC236}">
                  <a16:creationId xmlns="" xmlns:a16="http://schemas.microsoft.com/office/drawing/2014/main" id="{C6563891-F509-4804-93A4-C35B4364654A}"/>
                </a:ext>
              </a:extLst>
            </p:cNvPr>
            <p:cNvSpPr>
              <a:spLocks/>
            </p:cNvSpPr>
            <p:nvPr/>
          </p:nvSpPr>
          <p:spPr bwMode="auto">
            <a:xfrm>
              <a:off x="8598542" y="4754242"/>
              <a:ext cx="125412" cy="344487"/>
            </a:xfrm>
            <a:custGeom>
              <a:avLst/>
              <a:gdLst/>
              <a:ahLst/>
              <a:cxnLst>
                <a:cxn ang="0">
                  <a:pos x="75" y="217"/>
                </a:cxn>
                <a:cxn ang="0">
                  <a:pos x="78" y="214"/>
                </a:cxn>
                <a:cxn ang="0">
                  <a:pos x="4" y="0"/>
                </a:cxn>
                <a:cxn ang="0">
                  <a:pos x="0" y="1"/>
                </a:cxn>
                <a:cxn ang="0">
                  <a:pos x="72" y="215"/>
                </a:cxn>
                <a:cxn ang="0">
                  <a:pos x="75" y="211"/>
                </a:cxn>
                <a:cxn ang="0">
                  <a:pos x="75" y="217"/>
                </a:cxn>
                <a:cxn ang="0">
                  <a:pos x="79" y="217"/>
                </a:cxn>
                <a:cxn ang="0">
                  <a:pos x="78" y="214"/>
                </a:cxn>
                <a:cxn ang="0">
                  <a:pos x="75" y="217"/>
                </a:cxn>
              </a:cxnLst>
              <a:rect l="0" t="0" r="r" b="b"/>
              <a:pathLst>
                <a:path w="79" h="217">
                  <a:moveTo>
                    <a:pt x="75" y="217"/>
                  </a:moveTo>
                  <a:lnTo>
                    <a:pt x="78" y="214"/>
                  </a:lnTo>
                  <a:lnTo>
                    <a:pt x="4" y="0"/>
                  </a:lnTo>
                  <a:lnTo>
                    <a:pt x="0" y="1"/>
                  </a:lnTo>
                  <a:lnTo>
                    <a:pt x="72" y="215"/>
                  </a:lnTo>
                  <a:lnTo>
                    <a:pt x="75" y="211"/>
                  </a:lnTo>
                  <a:lnTo>
                    <a:pt x="75" y="217"/>
                  </a:lnTo>
                  <a:lnTo>
                    <a:pt x="79" y="217"/>
                  </a:lnTo>
                  <a:lnTo>
                    <a:pt x="78" y="214"/>
                  </a:lnTo>
                  <a:lnTo>
                    <a:pt x="75" y="2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5" name="Freeform 35">
              <a:extLst>
                <a:ext uri="{FF2B5EF4-FFF2-40B4-BE49-F238E27FC236}">
                  <a16:creationId xmlns="" xmlns:a16="http://schemas.microsoft.com/office/drawing/2014/main" id="{B24A7E50-2C87-4C99-ADB3-75337D1359A3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8067" y="5089205"/>
              <a:ext cx="109537" cy="9525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3" y="6"/>
                </a:cxn>
                <a:cxn ang="0">
                  <a:pos x="69" y="6"/>
                </a:cxn>
                <a:cxn ang="0">
                  <a:pos x="69" y="0"/>
                </a:cxn>
                <a:cxn ang="0">
                  <a:pos x="3" y="0"/>
                </a:cxn>
                <a:cxn ang="0">
                  <a:pos x="4" y="3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3" y="6"/>
                </a:cxn>
                <a:cxn ang="0">
                  <a:pos x="0" y="4"/>
                </a:cxn>
              </a:cxnLst>
              <a:rect l="0" t="0" r="r" b="b"/>
              <a:pathLst>
                <a:path w="69" h="6">
                  <a:moveTo>
                    <a:pt x="0" y="4"/>
                  </a:moveTo>
                  <a:lnTo>
                    <a:pt x="3" y="6"/>
                  </a:lnTo>
                  <a:lnTo>
                    <a:pt x="69" y="6"/>
                  </a:lnTo>
                  <a:lnTo>
                    <a:pt x="69" y="0"/>
                  </a:lnTo>
                  <a:lnTo>
                    <a:pt x="3" y="0"/>
                  </a:lnTo>
                  <a:lnTo>
                    <a:pt x="4" y="3"/>
                  </a:lnTo>
                  <a:lnTo>
                    <a:pt x="0" y="4"/>
                  </a:lnTo>
                  <a:lnTo>
                    <a:pt x="2" y="6"/>
                  </a:lnTo>
                  <a:lnTo>
                    <a:pt x="3" y="6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6" name="Freeform 36">
              <a:extLst>
                <a:ext uri="{FF2B5EF4-FFF2-40B4-BE49-F238E27FC236}">
                  <a16:creationId xmlns="" xmlns:a16="http://schemas.microsoft.com/office/drawing/2014/main" id="{CCBF5992-AC05-46CE-A59F-BB19014250D9}"/>
                </a:ext>
              </a:extLst>
            </p:cNvPr>
            <p:cNvSpPr>
              <a:spLocks/>
            </p:cNvSpPr>
            <p:nvPr/>
          </p:nvSpPr>
          <p:spPr bwMode="auto">
            <a:xfrm>
              <a:off x="8593779" y="5044755"/>
              <a:ext cx="20637" cy="49212"/>
            </a:xfrm>
            <a:custGeom>
              <a:avLst/>
              <a:gdLst/>
              <a:ahLst/>
              <a:cxnLst>
                <a:cxn ang="0">
                  <a:pos x="3" y="5"/>
                </a:cxn>
                <a:cxn ang="0">
                  <a:pos x="0" y="4"/>
                </a:cxn>
                <a:cxn ang="0">
                  <a:pos x="9" y="31"/>
                </a:cxn>
                <a:cxn ang="0">
                  <a:pos x="13" y="29"/>
                </a:cxn>
                <a:cxn ang="0">
                  <a:pos x="5" y="2"/>
                </a:cxn>
                <a:cxn ang="0">
                  <a:pos x="3" y="0"/>
                </a:cxn>
                <a:cxn ang="0">
                  <a:pos x="5" y="2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3" y="5"/>
                </a:cxn>
              </a:cxnLst>
              <a:rect l="0" t="0" r="r" b="b"/>
              <a:pathLst>
                <a:path w="13" h="31">
                  <a:moveTo>
                    <a:pt x="3" y="5"/>
                  </a:moveTo>
                  <a:lnTo>
                    <a:pt x="0" y="4"/>
                  </a:lnTo>
                  <a:lnTo>
                    <a:pt x="9" y="31"/>
                  </a:lnTo>
                  <a:lnTo>
                    <a:pt x="13" y="29"/>
                  </a:lnTo>
                  <a:lnTo>
                    <a:pt x="5" y="2"/>
                  </a:lnTo>
                  <a:lnTo>
                    <a:pt x="3" y="0"/>
                  </a:lnTo>
                  <a:lnTo>
                    <a:pt x="5" y="2"/>
                  </a:lnTo>
                  <a:lnTo>
                    <a:pt x="4" y="0"/>
                  </a:lnTo>
                  <a:lnTo>
                    <a:pt x="3" y="0"/>
                  </a:lnTo>
                  <a:lnTo>
                    <a:pt x="3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7" name="Freeform 37">
              <a:extLst>
                <a:ext uri="{FF2B5EF4-FFF2-40B4-BE49-F238E27FC236}">
                  <a16:creationId xmlns="" xmlns:a16="http://schemas.microsoft.com/office/drawing/2014/main" id="{BCBC1C40-1905-4C58-A173-9A1565205A6B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9004" y="5044755"/>
              <a:ext cx="109537" cy="11112"/>
            </a:xfrm>
            <a:custGeom>
              <a:avLst/>
              <a:gdLst/>
              <a:ahLst/>
              <a:cxnLst>
                <a:cxn ang="0">
                  <a:pos x="4" y="4"/>
                </a:cxn>
                <a:cxn ang="0">
                  <a:pos x="3" y="7"/>
                </a:cxn>
                <a:cxn ang="0">
                  <a:pos x="69" y="7"/>
                </a:cxn>
                <a:cxn ang="0">
                  <a:pos x="69" y="0"/>
                </a:cxn>
                <a:cxn ang="0">
                  <a:pos x="3" y="0"/>
                </a:cxn>
                <a:cxn ang="0">
                  <a:pos x="0" y="2"/>
                </a:cxn>
                <a:cxn ang="0">
                  <a:pos x="3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4" y="4"/>
                </a:cxn>
              </a:cxnLst>
              <a:rect l="0" t="0" r="r" b="b"/>
              <a:pathLst>
                <a:path w="69" h="7">
                  <a:moveTo>
                    <a:pt x="4" y="4"/>
                  </a:moveTo>
                  <a:lnTo>
                    <a:pt x="3" y="7"/>
                  </a:lnTo>
                  <a:lnTo>
                    <a:pt x="69" y="7"/>
                  </a:lnTo>
                  <a:lnTo>
                    <a:pt x="69" y="0"/>
                  </a:lnTo>
                  <a:lnTo>
                    <a:pt x="3" y="0"/>
                  </a:lnTo>
                  <a:lnTo>
                    <a:pt x="0" y="2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4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8" name="Freeform 38">
              <a:extLst>
                <a:ext uri="{FF2B5EF4-FFF2-40B4-BE49-F238E27FC236}">
                  <a16:creationId xmlns="" xmlns:a16="http://schemas.microsoft.com/office/drawing/2014/main" id="{4F3E4693-D0A1-4153-8A23-DD4C69731135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6304" y="5047930"/>
              <a:ext cx="19050" cy="50800"/>
            </a:xfrm>
            <a:custGeom>
              <a:avLst/>
              <a:gdLst/>
              <a:ahLst/>
              <a:cxnLst>
                <a:cxn ang="0">
                  <a:pos x="3" y="32"/>
                </a:cxn>
                <a:cxn ang="0">
                  <a:pos x="4" y="30"/>
                </a:cxn>
                <a:cxn ang="0">
                  <a:pos x="12" y="2"/>
                </a:cxn>
                <a:cxn ang="0">
                  <a:pos x="8" y="0"/>
                </a:cxn>
                <a:cxn ang="0">
                  <a:pos x="0" y="29"/>
                </a:cxn>
                <a:cxn ang="0">
                  <a:pos x="3" y="26"/>
                </a:cxn>
                <a:cxn ang="0">
                  <a:pos x="3" y="32"/>
                </a:cxn>
                <a:cxn ang="0">
                  <a:pos x="4" y="32"/>
                </a:cxn>
                <a:cxn ang="0">
                  <a:pos x="4" y="30"/>
                </a:cxn>
                <a:cxn ang="0">
                  <a:pos x="3" y="32"/>
                </a:cxn>
              </a:cxnLst>
              <a:rect l="0" t="0" r="r" b="b"/>
              <a:pathLst>
                <a:path w="12" h="32">
                  <a:moveTo>
                    <a:pt x="3" y="32"/>
                  </a:moveTo>
                  <a:lnTo>
                    <a:pt x="4" y="30"/>
                  </a:lnTo>
                  <a:lnTo>
                    <a:pt x="12" y="2"/>
                  </a:lnTo>
                  <a:lnTo>
                    <a:pt x="8" y="0"/>
                  </a:lnTo>
                  <a:lnTo>
                    <a:pt x="0" y="29"/>
                  </a:lnTo>
                  <a:lnTo>
                    <a:pt x="3" y="26"/>
                  </a:lnTo>
                  <a:lnTo>
                    <a:pt x="3" y="32"/>
                  </a:lnTo>
                  <a:lnTo>
                    <a:pt x="4" y="32"/>
                  </a:lnTo>
                  <a:lnTo>
                    <a:pt x="4" y="30"/>
                  </a:lnTo>
                  <a:lnTo>
                    <a:pt x="3" y="3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9" name="Freeform 39">
              <a:extLst>
                <a:ext uri="{FF2B5EF4-FFF2-40B4-BE49-F238E27FC236}">
                  <a16:creationId xmlns="" xmlns:a16="http://schemas.microsoft.com/office/drawing/2014/main" id="{0BA8BC74-40CE-4F2E-9678-554E94D2B76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69942" y="5089205"/>
              <a:ext cx="111125" cy="9525"/>
            </a:xfrm>
            <a:custGeom>
              <a:avLst/>
              <a:gdLst/>
              <a:ahLst/>
              <a:cxnLst>
                <a:cxn ang="0">
                  <a:pos x="1" y="3"/>
                </a:cxn>
                <a:cxn ang="0">
                  <a:pos x="4" y="6"/>
                </a:cxn>
                <a:cxn ang="0">
                  <a:pos x="70" y="6"/>
                </a:cxn>
                <a:cxn ang="0">
                  <a:pos x="70" y="0"/>
                </a:cxn>
                <a:cxn ang="0">
                  <a:pos x="4" y="0"/>
                </a:cxn>
                <a:cxn ang="0">
                  <a:pos x="5" y="4"/>
                </a:cxn>
                <a:cxn ang="0">
                  <a:pos x="1" y="3"/>
                </a:cxn>
                <a:cxn ang="0">
                  <a:pos x="0" y="6"/>
                </a:cxn>
                <a:cxn ang="0">
                  <a:pos x="4" y="6"/>
                </a:cxn>
                <a:cxn ang="0">
                  <a:pos x="1" y="3"/>
                </a:cxn>
              </a:cxnLst>
              <a:rect l="0" t="0" r="r" b="b"/>
              <a:pathLst>
                <a:path w="70" h="6">
                  <a:moveTo>
                    <a:pt x="1" y="3"/>
                  </a:moveTo>
                  <a:lnTo>
                    <a:pt x="4" y="6"/>
                  </a:lnTo>
                  <a:lnTo>
                    <a:pt x="70" y="6"/>
                  </a:lnTo>
                  <a:lnTo>
                    <a:pt x="70" y="0"/>
                  </a:lnTo>
                  <a:lnTo>
                    <a:pt x="4" y="0"/>
                  </a:lnTo>
                  <a:lnTo>
                    <a:pt x="5" y="4"/>
                  </a:lnTo>
                  <a:lnTo>
                    <a:pt x="1" y="3"/>
                  </a:lnTo>
                  <a:lnTo>
                    <a:pt x="0" y="6"/>
                  </a:lnTo>
                  <a:lnTo>
                    <a:pt x="4" y="6"/>
                  </a:lnTo>
                  <a:lnTo>
                    <a:pt x="1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0" name="Freeform 40">
              <a:extLst>
                <a:ext uri="{FF2B5EF4-FFF2-40B4-BE49-F238E27FC236}">
                  <a16:creationId xmlns="" xmlns:a16="http://schemas.microsoft.com/office/drawing/2014/main" id="{E7CE00C3-F6FA-4468-9F4A-BBFE323682D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1529" y="4752655"/>
              <a:ext cx="123825" cy="341312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74" y="2"/>
                </a:cxn>
                <a:cxn ang="0">
                  <a:pos x="0" y="213"/>
                </a:cxn>
                <a:cxn ang="0">
                  <a:pos x="4" y="215"/>
                </a:cxn>
                <a:cxn ang="0">
                  <a:pos x="78" y="4"/>
                </a:cxn>
                <a:cxn ang="0">
                  <a:pos x="77" y="6"/>
                </a:cxn>
                <a:cxn ang="0">
                  <a:pos x="77" y="0"/>
                </a:cxn>
                <a:cxn ang="0">
                  <a:pos x="74" y="0"/>
                </a:cxn>
                <a:cxn ang="0">
                  <a:pos x="74" y="2"/>
                </a:cxn>
                <a:cxn ang="0">
                  <a:pos x="77" y="0"/>
                </a:cxn>
              </a:cxnLst>
              <a:rect l="0" t="0" r="r" b="b"/>
              <a:pathLst>
                <a:path w="78" h="215">
                  <a:moveTo>
                    <a:pt x="77" y="0"/>
                  </a:moveTo>
                  <a:lnTo>
                    <a:pt x="74" y="2"/>
                  </a:lnTo>
                  <a:lnTo>
                    <a:pt x="0" y="213"/>
                  </a:lnTo>
                  <a:lnTo>
                    <a:pt x="4" y="215"/>
                  </a:lnTo>
                  <a:lnTo>
                    <a:pt x="78" y="4"/>
                  </a:lnTo>
                  <a:lnTo>
                    <a:pt x="77" y="6"/>
                  </a:lnTo>
                  <a:lnTo>
                    <a:pt x="77" y="0"/>
                  </a:lnTo>
                  <a:lnTo>
                    <a:pt x="74" y="0"/>
                  </a:lnTo>
                  <a:lnTo>
                    <a:pt x="74" y="2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1" name="Freeform 41">
              <a:extLst>
                <a:ext uri="{FF2B5EF4-FFF2-40B4-BE49-F238E27FC236}">
                  <a16:creationId xmlns="" xmlns:a16="http://schemas.microsoft.com/office/drawing/2014/main" id="{A227564B-2378-4437-A55F-56ECB93E573E}"/>
                </a:ext>
              </a:extLst>
            </p:cNvPr>
            <p:cNvSpPr>
              <a:spLocks/>
            </p:cNvSpPr>
            <p:nvPr/>
          </p:nvSpPr>
          <p:spPr bwMode="auto">
            <a:xfrm>
              <a:off x="8512817" y="4976492"/>
              <a:ext cx="73025" cy="9525"/>
            </a:xfrm>
            <a:custGeom>
              <a:avLst/>
              <a:gdLst/>
              <a:ahLst/>
              <a:cxnLst>
                <a:cxn ang="0">
                  <a:pos x="41" y="4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42" y="6"/>
                </a:cxn>
                <a:cxn ang="0">
                  <a:pos x="45" y="2"/>
                </a:cxn>
                <a:cxn ang="0">
                  <a:pos x="42" y="6"/>
                </a:cxn>
                <a:cxn ang="0">
                  <a:pos x="46" y="6"/>
                </a:cxn>
                <a:cxn ang="0">
                  <a:pos x="45" y="2"/>
                </a:cxn>
                <a:cxn ang="0">
                  <a:pos x="41" y="4"/>
                </a:cxn>
              </a:cxnLst>
              <a:rect l="0" t="0" r="r" b="b"/>
              <a:pathLst>
                <a:path w="46" h="6">
                  <a:moveTo>
                    <a:pt x="41" y="4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42" y="6"/>
                  </a:lnTo>
                  <a:lnTo>
                    <a:pt x="45" y="2"/>
                  </a:lnTo>
                  <a:lnTo>
                    <a:pt x="42" y="6"/>
                  </a:lnTo>
                  <a:lnTo>
                    <a:pt x="46" y="6"/>
                  </a:lnTo>
                  <a:lnTo>
                    <a:pt x="45" y="2"/>
                  </a:lnTo>
                  <a:lnTo>
                    <a:pt x="41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2" name="Freeform 42">
              <a:extLst>
                <a:ext uri="{FF2B5EF4-FFF2-40B4-BE49-F238E27FC236}">
                  <a16:creationId xmlns="" xmlns:a16="http://schemas.microsoft.com/office/drawing/2014/main" id="{E182FB24-1514-4FBD-AE6D-0CDD5407550A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1392" y="4841555"/>
              <a:ext cx="42862" cy="142875"/>
            </a:xfrm>
            <a:custGeom>
              <a:avLst/>
              <a:gdLst/>
              <a:ahLst/>
              <a:cxnLst>
                <a:cxn ang="0">
                  <a:pos x="4" y="12"/>
                </a:cxn>
                <a:cxn ang="0">
                  <a:pos x="0" y="12"/>
                </a:cxn>
                <a:cxn ang="0">
                  <a:pos x="23" y="90"/>
                </a:cxn>
                <a:cxn ang="0">
                  <a:pos x="27" y="89"/>
                </a:cxn>
                <a:cxn ang="0">
                  <a:pos x="4" y="11"/>
                </a:cxn>
                <a:cxn ang="0">
                  <a:pos x="0" y="11"/>
                </a:cxn>
                <a:cxn ang="0">
                  <a:pos x="4" y="11"/>
                </a:cxn>
                <a:cxn ang="0">
                  <a:pos x="1" y="0"/>
                </a:cxn>
                <a:cxn ang="0">
                  <a:pos x="0" y="11"/>
                </a:cxn>
                <a:cxn ang="0">
                  <a:pos x="4" y="12"/>
                </a:cxn>
              </a:cxnLst>
              <a:rect l="0" t="0" r="r" b="b"/>
              <a:pathLst>
                <a:path w="27" h="90">
                  <a:moveTo>
                    <a:pt x="4" y="12"/>
                  </a:moveTo>
                  <a:lnTo>
                    <a:pt x="0" y="12"/>
                  </a:lnTo>
                  <a:lnTo>
                    <a:pt x="23" y="90"/>
                  </a:lnTo>
                  <a:lnTo>
                    <a:pt x="27" y="89"/>
                  </a:lnTo>
                  <a:lnTo>
                    <a:pt x="4" y="11"/>
                  </a:lnTo>
                  <a:lnTo>
                    <a:pt x="0" y="11"/>
                  </a:lnTo>
                  <a:lnTo>
                    <a:pt x="4" y="11"/>
                  </a:lnTo>
                  <a:lnTo>
                    <a:pt x="1" y="0"/>
                  </a:lnTo>
                  <a:lnTo>
                    <a:pt x="0" y="11"/>
                  </a:lnTo>
                  <a:lnTo>
                    <a:pt x="4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3" name="Freeform 43">
              <a:extLst>
                <a:ext uri="{FF2B5EF4-FFF2-40B4-BE49-F238E27FC236}">
                  <a16:creationId xmlns="" xmlns:a16="http://schemas.microsoft.com/office/drawing/2014/main" id="{4A3CBEF3-883C-4D27-B6F9-1A219EE3C198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8054" y="4857430"/>
              <a:ext cx="41275" cy="128587"/>
            </a:xfrm>
            <a:custGeom>
              <a:avLst/>
              <a:gdLst/>
              <a:ahLst/>
              <a:cxnLst>
                <a:cxn ang="0">
                  <a:pos x="4" y="75"/>
                </a:cxn>
                <a:cxn ang="0">
                  <a:pos x="7" y="79"/>
                </a:cxn>
                <a:cxn ang="0">
                  <a:pos x="26" y="1"/>
                </a:cxn>
                <a:cxn ang="0">
                  <a:pos x="22" y="0"/>
                </a:cxn>
                <a:cxn ang="0">
                  <a:pos x="1" y="77"/>
                </a:cxn>
                <a:cxn ang="0">
                  <a:pos x="4" y="81"/>
                </a:cxn>
                <a:cxn ang="0">
                  <a:pos x="1" y="77"/>
                </a:cxn>
                <a:cxn ang="0">
                  <a:pos x="0" y="81"/>
                </a:cxn>
                <a:cxn ang="0">
                  <a:pos x="4" y="81"/>
                </a:cxn>
                <a:cxn ang="0">
                  <a:pos x="4" y="75"/>
                </a:cxn>
              </a:cxnLst>
              <a:rect l="0" t="0" r="r" b="b"/>
              <a:pathLst>
                <a:path w="26" h="81">
                  <a:moveTo>
                    <a:pt x="4" y="75"/>
                  </a:moveTo>
                  <a:lnTo>
                    <a:pt x="7" y="79"/>
                  </a:lnTo>
                  <a:lnTo>
                    <a:pt x="26" y="1"/>
                  </a:lnTo>
                  <a:lnTo>
                    <a:pt x="22" y="0"/>
                  </a:lnTo>
                  <a:lnTo>
                    <a:pt x="1" y="77"/>
                  </a:lnTo>
                  <a:lnTo>
                    <a:pt x="4" y="81"/>
                  </a:lnTo>
                  <a:lnTo>
                    <a:pt x="1" y="77"/>
                  </a:lnTo>
                  <a:lnTo>
                    <a:pt x="0" y="81"/>
                  </a:lnTo>
                  <a:lnTo>
                    <a:pt x="4" y="81"/>
                  </a:lnTo>
                  <a:lnTo>
                    <a:pt x="4" y="7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4" name="Freeform 44">
              <a:extLst>
                <a:ext uri="{FF2B5EF4-FFF2-40B4-BE49-F238E27FC236}">
                  <a16:creationId xmlns="" xmlns:a16="http://schemas.microsoft.com/office/drawing/2014/main" id="{7D553005-4350-41E8-B282-1B80D446CD02}"/>
                </a:ext>
              </a:extLst>
            </p:cNvPr>
            <p:cNvSpPr>
              <a:spLocks/>
            </p:cNvSpPr>
            <p:nvPr/>
          </p:nvSpPr>
          <p:spPr bwMode="auto">
            <a:xfrm>
              <a:off x="7868292" y="4576442"/>
              <a:ext cx="330200" cy="344487"/>
            </a:xfrm>
            <a:custGeom>
              <a:avLst/>
              <a:gdLst/>
              <a:ahLst/>
              <a:cxnLst>
                <a:cxn ang="0">
                  <a:pos x="103" y="0"/>
                </a:cxn>
                <a:cxn ang="0">
                  <a:pos x="124" y="3"/>
                </a:cxn>
                <a:cxn ang="0">
                  <a:pos x="144" y="8"/>
                </a:cxn>
                <a:cxn ang="0">
                  <a:pos x="161" y="19"/>
                </a:cxn>
                <a:cxn ang="0">
                  <a:pos x="176" y="32"/>
                </a:cxn>
                <a:cxn ang="0">
                  <a:pos x="190" y="48"/>
                </a:cxn>
                <a:cxn ang="0">
                  <a:pos x="200" y="66"/>
                </a:cxn>
                <a:cxn ang="0">
                  <a:pos x="206" y="86"/>
                </a:cxn>
                <a:cxn ang="0">
                  <a:pos x="208" y="108"/>
                </a:cxn>
                <a:cxn ang="0">
                  <a:pos x="206" y="131"/>
                </a:cxn>
                <a:cxn ang="0">
                  <a:pos x="200" y="150"/>
                </a:cxn>
                <a:cxn ang="0">
                  <a:pos x="190" y="169"/>
                </a:cxn>
                <a:cxn ang="0">
                  <a:pos x="176" y="185"/>
                </a:cxn>
                <a:cxn ang="0">
                  <a:pos x="161" y="199"/>
                </a:cxn>
                <a:cxn ang="0">
                  <a:pos x="144" y="210"/>
                </a:cxn>
                <a:cxn ang="0">
                  <a:pos x="124" y="215"/>
                </a:cxn>
                <a:cxn ang="0">
                  <a:pos x="103" y="217"/>
                </a:cxn>
                <a:cxn ang="0">
                  <a:pos x="83" y="215"/>
                </a:cxn>
                <a:cxn ang="0">
                  <a:pos x="64" y="210"/>
                </a:cxn>
                <a:cxn ang="0">
                  <a:pos x="45" y="199"/>
                </a:cxn>
                <a:cxn ang="0">
                  <a:pos x="31" y="185"/>
                </a:cxn>
                <a:cxn ang="0">
                  <a:pos x="17" y="169"/>
                </a:cxn>
                <a:cxn ang="0">
                  <a:pos x="8" y="150"/>
                </a:cxn>
                <a:cxn ang="0">
                  <a:pos x="3" y="131"/>
                </a:cxn>
                <a:cxn ang="0">
                  <a:pos x="0" y="108"/>
                </a:cxn>
                <a:cxn ang="0">
                  <a:pos x="3" y="86"/>
                </a:cxn>
                <a:cxn ang="0">
                  <a:pos x="8" y="66"/>
                </a:cxn>
                <a:cxn ang="0">
                  <a:pos x="17" y="48"/>
                </a:cxn>
                <a:cxn ang="0">
                  <a:pos x="31" y="32"/>
                </a:cxn>
                <a:cxn ang="0">
                  <a:pos x="45" y="19"/>
                </a:cxn>
                <a:cxn ang="0">
                  <a:pos x="64" y="8"/>
                </a:cxn>
                <a:cxn ang="0">
                  <a:pos x="83" y="3"/>
                </a:cxn>
                <a:cxn ang="0">
                  <a:pos x="103" y="0"/>
                </a:cxn>
              </a:cxnLst>
              <a:rect l="0" t="0" r="r" b="b"/>
              <a:pathLst>
                <a:path w="208" h="217">
                  <a:moveTo>
                    <a:pt x="103" y="0"/>
                  </a:moveTo>
                  <a:lnTo>
                    <a:pt x="124" y="3"/>
                  </a:lnTo>
                  <a:lnTo>
                    <a:pt x="144" y="8"/>
                  </a:lnTo>
                  <a:lnTo>
                    <a:pt x="161" y="19"/>
                  </a:lnTo>
                  <a:lnTo>
                    <a:pt x="176" y="32"/>
                  </a:lnTo>
                  <a:lnTo>
                    <a:pt x="190" y="48"/>
                  </a:lnTo>
                  <a:lnTo>
                    <a:pt x="200" y="66"/>
                  </a:lnTo>
                  <a:lnTo>
                    <a:pt x="206" y="86"/>
                  </a:lnTo>
                  <a:lnTo>
                    <a:pt x="208" y="108"/>
                  </a:lnTo>
                  <a:lnTo>
                    <a:pt x="206" y="131"/>
                  </a:lnTo>
                  <a:lnTo>
                    <a:pt x="200" y="150"/>
                  </a:lnTo>
                  <a:lnTo>
                    <a:pt x="190" y="169"/>
                  </a:lnTo>
                  <a:lnTo>
                    <a:pt x="176" y="185"/>
                  </a:lnTo>
                  <a:lnTo>
                    <a:pt x="161" y="199"/>
                  </a:lnTo>
                  <a:lnTo>
                    <a:pt x="144" y="210"/>
                  </a:lnTo>
                  <a:lnTo>
                    <a:pt x="124" y="215"/>
                  </a:lnTo>
                  <a:lnTo>
                    <a:pt x="103" y="217"/>
                  </a:lnTo>
                  <a:lnTo>
                    <a:pt x="83" y="215"/>
                  </a:lnTo>
                  <a:lnTo>
                    <a:pt x="64" y="210"/>
                  </a:lnTo>
                  <a:lnTo>
                    <a:pt x="45" y="199"/>
                  </a:lnTo>
                  <a:lnTo>
                    <a:pt x="31" y="185"/>
                  </a:lnTo>
                  <a:lnTo>
                    <a:pt x="17" y="169"/>
                  </a:lnTo>
                  <a:lnTo>
                    <a:pt x="8" y="150"/>
                  </a:lnTo>
                  <a:lnTo>
                    <a:pt x="3" y="131"/>
                  </a:lnTo>
                  <a:lnTo>
                    <a:pt x="0" y="108"/>
                  </a:lnTo>
                  <a:lnTo>
                    <a:pt x="3" y="86"/>
                  </a:lnTo>
                  <a:lnTo>
                    <a:pt x="8" y="66"/>
                  </a:lnTo>
                  <a:lnTo>
                    <a:pt x="17" y="48"/>
                  </a:lnTo>
                  <a:lnTo>
                    <a:pt x="31" y="32"/>
                  </a:lnTo>
                  <a:lnTo>
                    <a:pt x="45" y="19"/>
                  </a:lnTo>
                  <a:lnTo>
                    <a:pt x="64" y="8"/>
                  </a:lnTo>
                  <a:lnTo>
                    <a:pt x="83" y="3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5" name="Freeform 45">
              <a:extLst>
                <a:ext uri="{FF2B5EF4-FFF2-40B4-BE49-F238E27FC236}">
                  <a16:creationId xmlns="" xmlns:a16="http://schemas.microsoft.com/office/drawing/2014/main" id="{0531BD3A-1A83-4792-AEFF-4E7813A9429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1805" y="4557392"/>
              <a:ext cx="180975" cy="192087"/>
            </a:xfrm>
            <a:custGeom>
              <a:avLst/>
              <a:gdLst/>
              <a:ahLst/>
              <a:cxnLst>
                <a:cxn ang="0">
                  <a:pos x="114" y="121"/>
                </a:cxn>
                <a:cxn ang="0">
                  <a:pos x="114" y="121"/>
                </a:cxn>
                <a:cxn ang="0">
                  <a:pos x="111" y="98"/>
                </a:cxn>
                <a:cxn ang="0">
                  <a:pos x="105" y="74"/>
                </a:cxn>
                <a:cxn ang="0">
                  <a:pos x="94" y="53"/>
                </a:cxn>
                <a:cxn ang="0">
                  <a:pos x="81" y="36"/>
                </a:cxn>
                <a:cxn ang="0">
                  <a:pos x="64" y="20"/>
                </a:cxn>
                <a:cxn ang="0">
                  <a:pos x="44" y="9"/>
                </a:cxn>
                <a:cxn ang="0">
                  <a:pos x="23" y="3"/>
                </a:cxn>
                <a:cxn ang="0">
                  <a:pos x="0" y="0"/>
                </a:cxn>
                <a:cxn ang="0">
                  <a:pos x="0" y="23"/>
                </a:cxn>
                <a:cxn ang="0">
                  <a:pos x="19" y="24"/>
                </a:cxn>
                <a:cxn ang="0">
                  <a:pos x="37" y="29"/>
                </a:cxn>
                <a:cxn ang="0">
                  <a:pos x="52" y="38"/>
                </a:cxn>
                <a:cxn ang="0">
                  <a:pos x="66" y="50"/>
                </a:cxn>
                <a:cxn ang="0">
                  <a:pos x="78" y="65"/>
                </a:cxn>
                <a:cxn ang="0">
                  <a:pos x="86" y="82"/>
                </a:cxn>
                <a:cxn ang="0">
                  <a:pos x="91" y="100"/>
                </a:cxn>
                <a:cxn ang="0">
                  <a:pos x="93" y="121"/>
                </a:cxn>
                <a:cxn ang="0">
                  <a:pos x="114" y="121"/>
                </a:cxn>
              </a:cxnLst>
              <a:rect l="0" t="0" r="r" b="b"/>
              <a:pathLst>
                <a:path w="114" h="121">
                  <a:moveTo>
                    <a:pt x="114" y="121"/>
                  </a:moveTo>
                  <a:lnTo>
                    <a:pt x="114" y="121"/>
                  </a:lnTo>
                  <a:lnTo>
                    <a:pt x="111" y="98"/>
                  </a:lnTo>
                  <a:lnTo>
                    <a:pt x="105" y="74"/>
                  </a:lnTo>
                  <a:lnTo>
                    <a:pt x="94" y="53"/>
                  </a:lnTo>
                  <a:lnTo>
                    <a:pt x="81" y="36"/>
                  </a:lnTo>
                  <a:lnTo>
                    <a:pt x="64" y="20"/>
                  </a:lnTo>
                  <a:lnTo>
                    <a:pt x="44" y="9"/>
                  </a:lnTo>
                  <a:lnTo>
                    <a:pt x="23" y="3"/>
                  </a:lnTo>
                  <a:lnTo>
                    <a:pt x="0" y="0"/>
                  </a:lnTo>
                  <a:lnTo>
                    <a:pt x="0" y="23"/>
                  </a:lnTo>
                  <a:lnTo>
                    <a:pt x="19" y="24"/>
                  </a:lnTo>
                  <a:lnTo>
                    <a:pt x="37" y="29"/>
                  </a:lnTo>
                  <a:lnTo>
                    <a:pt x="52" y="38"/>
                  </a:lnTo>
                  <a:lnTo>
                    <a:pt x="66" y="50"/>
                  </a:lnTo>
                  <a:lnTo>
                    <a:pt x="78" y="65"/>
                  </a:lnTo>
                  <a:lnTo>
                    <a:pt x="86" y="82"/>
                  </a:lnTo>
                  <a:lnTo>
                    <a:pt x="91" y="100"/>
                  </a:lnTo>
                  <a:lnTo>
                    <a:pt x="93" y="121"/>
                  </a:lnTo>
                  <a:lnTo>
                    <a:pt x="114" y="1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6" name="Freeform 46">
              <a:extLst>
                <a:ext uri="{FF2B5EF4-FFF2-40B4-BE49-F238E27FC236}">
                  <a16:creationId xmlns="" xmlns:a16="http://schemas.microsoft.com/office/drawing/2014/main" id="{4CB550E2-455C-4229-A252-0D9F375EAB0A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1805" y="4749480"/>
              <a:ext cx="180975" cy="190500"/>
            </a:xfrm>
            <a:custGeom>
              <a:avLst/>
              <a:gdLst/>
              <a:ahLst/>
              <a:cxnLst>
                <a:cxn ang="0">
                  <a:pos x="0" y="120"/>
                </a:cxn>
                <a:cxn ang="0">
                  <a:pos x="0" y="120"/>
                </a:cxn>
                <a:cxn ang="0">
                  <a:pos x="23" y="118"/>
                </a:cxn>
                <a:cxn ang="0">
                  <a:pos x="44" y="111"/>
                </a:cxn>
                <a:cxn ang="0">
                  <a:pos x="64" y="99"/>
                </a:cxn>
                <a:cxn ang="0">
                  <a:pos x="81" y="85"/>
                </a:cxn>
                <a:cxn ang="0">
                  <a:pos x="94" y="68"/>
                </a:cxn>
                <a:cxn ang="0">
                  <a:pos x="105" y="47"/>
                </a:cxn>
                <a:cxn ang="0">
                  <a:pos x="111" y="23"/>
                </a:cxn>
                <a:cxn ang="0">
                  <a:pos x="114" y="0"/>
                </a:cxn>
                <a:cxn ang="0">
                  <a:pos x="93" y="0"/>
                </a:cxn>
                <a:cxn ang="0">
                  <a:pos x="91" y="20"/>
                </a:cxn>
                <a:cxn ang="0">
                  <a:pos x="86" y="39"/>
                </a:cxn>
                <a:cxn ang="0">
                  <a:pos x="78" y="54"/>
                </a:cxn>
                <a:cxn ang="0">
                  <a:pos x="66" y="69"/>
                </a:cxn>
                <a:cxn ang="0">
                  <a:pos x="52" y="83"/>
                </a:cxn>
                <a:cxn ang="0">
                  <a:pos x="37" y="91"/>
                </a:cxn>
                <a:cxn ang="0">
                  <a:pos x="19" y="97"/>
                </a:cxn>
                <a:cxn ang="0">
                  <a:pos x="0" y="99"/>
                </a:cxn>
                <a:cxn ang="0">
                  <a:pos x="0" y="120"/>
                </a:cxn>
              </a:cxnLst>
              <a:rect l="0" t="0" r="r" b="b"/>
              <a:pathLst>
                <a:path w="114" h="120">
                  <a:moveTo>
                    <a:pt x="0" y="120"/>
                  </a:moveTo>
                  <a:lnTo>
                    <a:pt x="0" y="120"/>
                  </a:lnTo>
                  <a:lnTo>
                    <a:pt x="23" y="118"/>
                  </a:lnTo>
                  <a:lnTo>
                    <a:pt x="44" y="111"/>
                  </a:lnTo>
                  <a:lnTo>
                    <a:pt x="64" y="99"/>
                  </a:lnTo>
                  <a:lnTo>
                    <a:pt x="81" y="85"/>
                  </a:lnTo>
                  <a:lnTo>
                    <a:pt x="94" y="68"/>
                  </a:lnTo>
                  <a:lnTo>
                    <a:pt x="105" y="47"/>
                  </a:lnTo>
                  <a:lnTo>
                    <a:pt x="111" y="23"/>
                  </a:lnTo>
                  <a:lnTo>
                    <a:pt x="114" y="0"/>
                  </a:lnTo>
                  <a:lnTo>
                    <a:pt x="93" y="0"/>
                  </a:lnTo>
                  <a:lnTo>
                    <a:pt x="91" y="20"/>
                  </a:lnTo>
                  <a:lnTo>
                    <a:pt x="86" y="39"/>
                  </a:lnTo>
                  <a:lnTo>
                    <a:pt x="78" y="54"/>
                  </a:lnTo>
                  <a:lnTo>
                    <a:pt x="66" y="69"/>
                  </a:lnTo>
                  <a:lnTo>
                    <a:pt x="52" y="83"/>
                  </a:lnTo>
                  <a:lnTo>
                    <a:pt x="37" y="91"/>
                  </a:lnTo>
                  <a:lnTo>
                    <a:pt x="19" y="97"/>
                  </a:lnTo>
                  <a:lnTo>
                    <a:pt x="0" y="99"/>
                  </a:lnTo>
                  <a:lnTo>
                    <a:pt x="0" y="1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7" name="Freeform 47">
              <a:extLst>
                <a:ext uri="{FF2B5EF4-FFF2-40B4-BE49-F238E27FC236}">
                  <a16:creationId xmlns="" xmlns:a16="http://schemas.microsoft.com/office/drawing/2014/main" id="{CC1C14BA-7233-4BA5-A448-EA3973B4690E}"/>
                </a:ext>
              </a:extLst>
            </p:cNvPr>
            <p:cNvSpPr>
              <a:spLocks/>
            </p:cNvSpPr>
            <p:nvPr/>
          </p:nvSpPr>
          <p:spPr bwMode="auto">
            <a:xfrm>
              <a:off x="7849242" y="4749480"/>
              <a:ext cx="182562" cy="1905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2" y="23"/>
                </a:cxn>
                <a:cxn ang="0">
                  <a:pos x="10" y="47"/>
                </a:cxn>
                <a:cxn ang="0">
                  <a:pos x="19" y="68"/>
                </a:cxn>
                <a:cxn ang="0">
                  <a:pos x="33" y="85"/>
                </a:cxn>
                <a:cxn ang="0">
                  <a:pos x="51" y="99"/>
                </a:cxn>
                <a:cxn ang="0">
                  <a:pos x="70" y="111"/>
                </a:cxn>
                <a:cxn ang="0">
                  <a:pos x="93" y="118"/>
                </a:cxn>
                <a:cxn ang="0">
                  <a:pos x="115" y="120"/>
                </a:cxn>
                <a:cxn ang="0">
                  <a:pos x="115" y="99"/>
                </a:cxn>
                <a:cxn ang="0">
                  <a:pos x="95" y="97"/>
                </a:cxn>
                <a:cxn ang="0">
                  <a:pos x="78" y="91"/>
                </a:cxn>
                <a:cxn ang="0">
                  <a:pos x="62" y="83"/>
                </a:cxn>
                <a:cxn ang="0">
                  <a:pos x="48" y="69"/>
                </a:cxn>
                <a:cxn ang="0">
                  <a:pos x="37" y="54"/>
                </a:cxn>
                <a:cxn ang="0">
                  <a:pos x="28" y="39"/>
                </a:cxn>
                <a:cxn ang="0">
                  <a:pos x="23" y="20"/>
                </a:cxn>
                <a:cxn ang="0">
                  <a:pos x="20" y="0"/>
                </a:cxn>
                <a:cxn ang="0">
                  <a:pos x="0" y="0"/>
                </a:cxn>
              </a:cxnLst>
              <a:rect l="0" t="0" r="r" b="b"/>
              <a:pathLst>
                <a:path w="115" h="120">
                  <a:moveTo>
                    <a:pt x="0" y="0"/>
                  </a:moveTo>
                  <a:lnTo>
                    <a:pt x="0" y="0"/>
                  </a:lnTo>
                  <a:lnTo>
                    <a:pt x="2" y="23"/>
                  </a:lnTo>
                  <a:lnTo>
                    <a:pt x="10" y="47"/>
                  </a:lnTo>
                  <a:lnTo>
                    <a:pt x="19" y="68"/>
                  </a:lnTo>
                  <a:lnTo>
                    <a:pt x="33" y="85"/>
                  </a:lnTo>
                  <a:lnTo>
                    <a:pt x="51" y="99"/>
                  </a:lnTo>
                  <a:lnTo>
                    <a:pt x="70" y="111"/>
                  </a:lnTo>
                  <a:lnTo>
                    <a:pt x="93" y="118"/>
                  </a:lnTo>
                  <a:lnTo>
                    <a:pt x="115" y="120"/>
                  </a:lnTo>
                  <a:lnTo>
                    <a:pt x="115" y="99"/>
                  </a:lnTo>
                  <a:lnTo>
                    <a:pt x="95" y="97"/>
                  </a:lnTo>
                  <a:lnTo>
                    <a:pt x="78" y="91"/>
                  </a:lnTo>
                  <a:lnTo>
                    <a:pt x="62" y="83"/>
                  </a:lnTo>
                  <a:lnTo>
                    <a:pt x="48" y="69"/>
                  </a:lnTo>
                  <a:lnTo>
                    <a:pt x="37" y="54"/>
                  </a:lnTo>
                  <a:lnTo>
                    <a:pt x="28" y="39"/>
                  </a:lnTo>
                  <a:lnTo>
                    <a:pt x="23" y="20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8" name="Freeform 48">
              <a:extLst>
                <a:ext uri="{FF2B5EF4-FFF2-40B4-BE49-F238E27FC236}">
                  <a16:creationId xmlns="" xmlns:a16="http://schemas.microsoft.com/office/drawing/2014/main" id="{1457DBA4-FCFB-4DCC-8E82-33479AA4A94C}"/>
                </a:ext>
              </a:extLst>
            </p:cNvPr>
            <p:cNvSpPr>
              <a:spLocks/>
            </p:cNvSpPr>
            <p:nvPr/>
          </p:nvSpPr>
          <p:spPr bwMode="auto">
            <a:xfrm>
              <a:off x="7849242" y="4557392"/>
              <a:ext cx="182562" cy="192087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115" y="0"/>
                </a:cxn>
                <a:cxn ang="0">
                  <a:pos x="93" y="3"/>
                </a:cxn>
                <a:cxn ang="0">
                  <a:pos x="70" y="9"/>
                </a:cxn>
                <a:cxn ang="0">
                  <a:pos x="51" y="20"/>
                </a:cxn>
                <a:cxn ang="0">
                  <a:pos x="33" y="36"/>
                </a:cxn>
                <a:cxn ang="0">
                  <a:pos x="19" y="53"/>
                </a:cxn>
                <a:cxn ang="0">
                  <a:pos x="10" y="74"/>
                </a:cxn>
                <a:cxn ang="0">
                  <a:pos x="2" y="98"/>
                </a:cxn>
                <a:cxn ang="0">
                  <a:pos x="0" y="121"/>
                </a:cxn>
                <a:cxn ang="0">
                  <a:pos x="20" y="121"/>
                </a:cxn>
                <a:cxn ang="0">
                  <a:pos x="23" y="100"/>
                </a:cxn>
                <a:cxn ang="0">
                  <a:pos x="28" y="82"/>
                </a:cxn>
                <a:cxn ang="0">
                  <a:pos x="37" y="65"/>
                </a:cxn>
                <a:cxn ang="0">
                  <a:pos x="48" y="50"/>
                </a:cxn>
                <a:cxn ang="0">
                  <a:pos x="62" y="38"/>
                </a:cxn>
                <a:cxn ang="0">
                  <a:pos x="78" y="29"/>
                </a:cxn>
                <a:cxn ang="0">
                  <a:pos x="95" y="24"/>
                </a:cxn>
                <a:cxn ang="0">
                  <a:pos x="115" y="23"/>
                </a:cxn>
                <a:cxn ang="0">
                  <a:pos x="115" y="0"/>
                </a:cxn>
              </a:cxnLst>
              <a:rect l="0" t="0" r="r" b="b"/>
              <a:pathLst>
                <a:path w="115" h="121">
                  <a:moveTo>
                    <a:pt x="115" y="0"/>
                  </a:moveTo>
                  <a:lnTo>
                    <a:pt x="115" y="0"/>
                  </a:lnTo>
                  <a:lnTo>
                    <a:pt x="93" y="3"/>
                  </a:lnTo>
                  <a:lnTo>
                    <a:pt x="70" y="9"/>
                  </a:lnTo>
                  <a:lnTo>
                    <a:pt x="51" y="20"/>
                  </a:lnTo>
                  <a:lnTo>
                    <a:pt x="33" y="36"/>
                  </a:lnTo>
                  <a:lnTo>
                    <a:pt x="19" y="53"/>
                  </a:lnTo>
                  <a:lnTo>
                    <a:pt x="10" y="74"/>
                  </a:lnTo>
                  <a:lnTo>
                    <a:pt x="2" y="98"/>
                  </a:lnTo>
                  <a:lnTo>
                    <a:pt x="0" y="121"/>
                  </a:lnTo>
                  <a:lnTo>
                    <a:pt x="20" y="121"/>
                  </a:lnTo>
                  <a:lnTo>
                    <a:pt x="23" y="100"/>
                  </a:lnTo>
                  <a:lnTo>
                    <a:pt x="28" y="82"/>
                  </a:lnTo>
                  <a:lnTo>
                    <a:pt x="37" y="65"/>
                  </a:lnTo>
                  <a:lnTo>
                    <a:pt x="48" y="50"/>
                  </a:lnTo>
                  <a:lnTo>
                    <a:pt x="62" y="38"/>
                  </a:lnTo>
                  <a:lnTo>
                    <a:pt x="78" y="29"/>
                  </a:lnTo>
                  <a:lnTo>
                    <a:pt x="95" y="24"/>
                  </a:lnTo>
                  <a:lnTo>
                    <a:pt x="115" y="23"/>
                  </a:lnTo>
                  <a:lnTo>
                    <a:pt x="11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9" name="Line 38">
              <a:extLst>
                <a:ext uri="{FF2B5EF4-FFF2-40B4-BE49-F238E27FC236}">
                  <a16:creationId xmlns="" xmlns:a16="http://schemas.microsoft.com/office/drawing/2014/main" id="{0E7090AD-4CED-4A87-BF57-E8B9AC42C62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41305" y="5201917"/>
              <a:ext cx="979487" cy="1587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0" name="Freeform 50">
              <a:extLst>
                <a:ext uri="{FF2B5EF4-FFF2-40B4-BE49-F238E27FC236}">
                  <a16:creationId xmlns="" xmlns:a16="http://schemas.microsoft.com/office/drawing/2014/main" id="{941C745B-4179-480A-8370-D8BD1B09B89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90542" y="5300342"/>
              <a:ext cx="488950" cy="1206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8" y="9"/>
                </a:cxn>
                <a:cxn ang="0">
                  <a:pos x="33" y="75"/>
                </a:cxn>
                <a:cxn ang="0">
                  <a:pos x="24" y="9"/>
                </a:cxn>
                <a:cxn ang="0">
                  <a:pos x="68" y="51"/>
                </a:cxn>
                <a:cxn ang="0">
                  <a:pos x="77" y="0"/>
                </a:cxn>
                <a:cxn ang="0">
                  <a:pos x="77" y="53"/>
                </a:cxn>
                <a:cxn ang="0">
                  <a:pos x="78" y="58"/>
                </a:cxn>
                <a:cxn ang="0">
                  <a:pos x="81" y="62"/>
                </a:cxn>
                <a:cxn ang="0">
                  <a:pos x="83" y="65"/>
                </a:cxn>
                <a:cxn ang="0">
                  <a:pos x="87" y="67"/>
                </a:cxn>
                <a:cxn ang="0">
                  <a:pos x="93" y="68"/>
                </a:cxn>
                <a:cxn ang="0">
                  <a:pos x="98" y="68"/>
                </a:cxn>
                <a:cxn ang="0">
                  <a:pos x="103" y="67"/>
                </a:cxn>
                <a:cxn ang="0">
                  <a:pos x="107" y="65"/>
                </a:cxn>
                <a:cxn ang="0">
                  <a:pos x="111" y="62"/>
                </a:cxn>
                <a:cxn ang="0">
                  <a:pos x="112" y="58"/>
                </a:cxn>
                <a:cxn ang="0">
                  <a:pos x="115" y="53"/>
                </a:cxn>
                <a:cxn ang="0">
                  <a:pos x="115" y="0"/>
                </a:cxn>
                <a:cxn ang="0">
                  <a:pos x="123" y="51"/>
                </a:cxn>
                <a:cxn ang="0">
                  <a:pos x="123" y="58"/>
                </a:cxn>
                <a:cxn ang="0">
                  <a:pos x="120" y="65"/>
                </a:cxn>
                <a:cxn ang="0">
                  <a:pos x="115" y="70"/>
                </a:cxn>
                <a:cxn ang="0">
                  <a:pos x="110" y="74"/>
                </a:cxn>
                <a:cxn ang="0">
                  <a:pos x="103" y="76"/>
                </a:cxn>
                <a:cxn ang="0">
                  <a:pos x="94" y="76"/>
                </a:cxn>
                <a:cxn ang="0">
                  <a:pos x="87" y="76"/>
                </a:cxn>
                <a:cxn ang="0">
                  <a:pos x="81" y="75"/>
                </a:cxn>
                <a:cxn ang="0">
                  <a:pos x="77" y="71"/>
                </a:cxn>
                <a:cxn ang="0">
                  <a:pos x="72" y="66"/>
                </a:cxn>
                <a:cxn ang="0">
                  <a:pos x="69" y="59"/>
                </a:cxn>
                <a:cxn ang="0">
                  <a:pos x="68" y="51"/>
                </a:cxn>
                <a:cxn ang="0">
                  <a:pos x="149" y="66"/>
                </a:cxn>
                <a:cxn ang="0">
                  <a:pos x="186" y="75"/>
                </a:cxn>
                <a:cxn ang="0">
                  <a:pos x="140" y="0"/>
                </a:cxn>
                <a:cxn ang="0">
                  <a:pos x="205" y="0"/>
                </a:cxn>
                <a:cxn ang="0">
                  <a:pos x="241" y="66"/>
                </a:cxn>
                <a:cxn ang="0">
                  <a:pos x="196" y="75"/>
                </a:cxn>
                <a:cxn ang="0">
                  <a:pos x="205" y="0"/>
                </a:cxn>
                <a:cxn ang="0">
                  <a:pos x="299" y="0"/>
                </a:cxn>
                <a:cxn ang="0">
                  <a:pos x="308" y="75"/>
                </a:cxn>
                <a:cxn ang="0">
                  <a:pos x="260" y="14"/>
                </a:cxn>
                <a:cxn ang="0">
                  <a:pos x="251" y="75"/>
                </a:cxn>
                <a:cxn ang="0">
                  <a:pos x="263" y="0"/>
                </a:cxn>
              </a:cxnLst>
              <a:rect l="0" t="0" r="r" b="b"/>
              <a:pathLst>
                <a:path w="308" h="76">
                  <a:moveTo>
                    <a:pt x="0" y="9"/>
                  </a:moveTo>
                  <a:lnTo>
                    <a:pt x="0" y="0"/>
                  </a:lnTo>
                  <a:lnTo>
                    <a:pt x="58" y="0"/>
                  </a:lnTo>
                  <a:lnTo>
                    <a:pt x="58" y="9"/>
                  </a:lnTo>
                  <a:lnTo>
                    <a:pt x="33" y="9"/>
                  </a:lnTo>
                  <a:lnTo>
                    <a:pt x="33" y="75"/>
                  </a:lnTo>
                  <a:lnTo>
                    <a:pt x="24" y="75"/>
                  </a:lnTo>
                  <a:lnTo>
                    <a:pt x="24" y="9"/>
                  </a:lnTo>
                  <a:lnTo>
                    <a:pt x="0" y="9"/>
                  </a:lnTo>
                  <a:close/>
                  <a:moveTo>
                    <a:pt x="68" y="51"/>
                  </a:moveTo>
                  <a:lnTo>
                    <a:pt x="68" y="0"/>
                  </a:lnTo>
                  <a:lnTo>
                    <a:pt x="77" y="0"/>
                  </a:lnTo>
                  <a:lnTo>
                    <a:pt x="77" y="50"/>
                  </a:lnTo>
                  <a:lnTo>
                    <a:pt x="77" y="53"/>
                  </a:lnTo>
                  <a:lnTo>
                    <a:pt x="78" y="55"/>
                  </a:lnTo>
                  <a:lnTo>
                    <a:pt x="78" y="58"/>
                  </a:lnTo>
                  <a:lnTo>
                    <a:pt x="79" y="59"/>
                  </a:lnTo>
                  <a:lnTo>
                    <a:pt x="81" y="62"/>
                  </a:lnTo>
                  <a:lnTo>
                    <a:pt x="82" y="63"/>
                  </a:lnTo>
                  <a:lnTo>
                    <a:pt x="83" y="65"/>
                  </a:lnTo>
                  <a:lnTo>
                    <a:pt x="85" y="66"/>
                  </a:lnTo>
                  <a:lnTo>
                    <a:pt x="87" y="67"/>
                  </a:lnTo>
                  <a:lnTo>
                    <a:pt x="90" y="68"/>
                  </a:lnTo>
                  <a:lnTo>
                    <a:pt x="93" y="68"/>
                  </a:lnTo>
                  <a:lnTo>
                    <a:pt x="95" y="68"/>
                  </a:lnTo>
                  <a:lnTo>
                    <a:pt x="98" y="68"/>
                  </a:lnTo>
                  <a:lnTo>
                    <a:pt x="101" y="68"/>
                  </a:lnTo>
                  <a:lnTo>
                    <a:pt x="103" y="67"/>
                  </a:lnTo>
                  <a:lnTo>
                    <a:pt x="106" y="66"/>
                  </a:lnTo>
                  <a:lnTo>
                    <a:pt x="107" y="65"/>
                  </a:lnTo>
                  <a:lnTo>
                    <a:pt x="109" y="63"/>
                  </a:lnTo>
                  <a:lnTo>
                    <a:pt x="111" y="62"/>
                  </a:lnTo>
                  <a:lnTo>
                    <a:pt x="112" y="59"/>
                  </a:lnTo>
                  <a:lnTo>
                    <a:pt x="112" y="58"/>
                  </a:lnTo>
                  <a:lnTo>
                    <a:pt x="114" y="55"/>
                  </a:lnTo>
                  <a:lnTo>
                    <a:pt x="115" y="53"/>
                  </a:lnTo>
                  <a:lnTo>
                    <a:pt x="115" y="50"/>
                  </a:lnTo>
                  <a:lnTo>
                    <a:pt x="115" y="0"/>
                  </a:lnTo>
                  <a:lnTo>
                    <a:pt x="123" y="0"/>
                  </a:lnTo>
                  <a:lnTo>
                    <a:pt x="123" y="51"/>
                  </a:lnTo>
                  <a:lnTo>
                    <a:pt x="123" y="55"/>
                  </a:lnTo>
                  <a:lnTo>
                    <a:pt x="123" y="58"/>
                  </a:lnTo>
                  <a:lnTo>
                    <a:pt x="122" y="62"/>
                  </a:lnTo>
                  <a:lnTo>
                    <a:pt x="120" y="65"/>
                  </a:lnTo>
                  <a:lnTo>
                    <a:pt x="118" y="68"/>
                  </a:lnTo>
                  <a:lnTo>
                    <a:pt x="115" y="70"/>
                  </a:lnTo>
                  <a:lnTo>
                    <a:pt x="112" y="72"/>
                  </a:lnTo>
                  <a:lnTo>
                    <a:pt x="110" y="74"/>
                  </a:lnTo>
                  <a:lnTo>
                    <a:pt x="106" y="75"/>
                  </a:lnTo>
                  <a:lnTo>
                    <a:pt x="103" y="76"/>
                  </a:lnTo>
                  <a:lnTo>
                    <a:pt x="99" y="76"/>
                  </a:lnTo>
                  <a:lnTo>
                    <a:pt x="94" y="76"/>
                  </a:lnTo>
                  <a:lnTo>
                    <a:pt x="91" y="76"/>
                  </a:lnTo>
                  <a:lnTo>
                    <a:pt x="87" y="76"/>
                  </a:lnTo>
                  <a:lnTo>
                    <a:pt x="85" y="76"/>
                  </a:lnTo>
                  <a:lnTo>
                    <a:pt x="81" y="75"/>
                  </a:lnTo>
                  <a:lnTo>
                    <a:pt x="78" y="74"/>
                  </a:lnTo>
                  <a:lnTo>
                    <a:pt x="77" y="71"/>
                  </a:lnTo>
                  <a:lnTo>
                    <a:pt x="73" y="68"/>
                  </a:lnTo>
                  <a:lnTo>
                    <a:pt x="72" y="66"/>
                  </a:lnTo>
                  <a:lnTo>
                    <a:pt x="69" y="63"/>
                  </a:lnTo>
                  <a:lnTo>
                    <a:pt x="69" y="59"/>
                  </a:lnTo>
                  <a:lnTo>
                    <a:pt x="68" y="55"/>
                  </a:lnTo>
                  <a:lnTo>
                    <a:pt x="68" y="51"/>
                  </a:lnTo>
                  <a:close/>
                  <a:moveTo>
                    <a:pt x="149" y="0"/>
                  </a:moveTo>
                  <a:lnTo>
                    <a:pt x="149" y="66"/>
                  </a:lnTo>
                  <a:lnTo>
                    <a:pt x="186" y="66"/>
                  </a:lnTo>
                  <a:lnTo>
                    <a:pt x="186" y="75"/>
                  </a:lnTo>
                  <a:lnTo>
                    <a:pt x="140" y="75"/>
                  </a:lnTo>
                  <a:lnTo>
                    <a:pt x="140" y="0"/>
                  </a:lnTo>
                  <a:lnTo>
                    <a:pt x="149" y="0"/>
                  </a:lnTo>
                  <a:close/>
                  <a:moveTo>
                    <a:pt x="205" y="0"/>
                  </a:moveTo>
                  <a:lnTo>
                    <a:pt x="205" y="66"/>
                  </a:lnTo>
                  <a:lnTo>
                    <a:pt x="241" y="66"/>
                  </a:lnTo>
                  <a:lnTo>
                    <a:pt x="241" y="75"/>
                  </a:lnTo>
                  <a:lnTo>
                    <a:pt x="196" y="75"/>
                  </a:lnTo>
                  <a:lnTo>
                    <a:pt x="196" y="0"/>
                  </a:lnTo>
                  <a:lnTo>
                    <a:pt x="205" y="0"/>
                  </a:lnTo>
                  <a:close/>
                  <a:moveTo>
                    <a:pt x="299" y="61"/>
                  </a:moveTo>
                  <a:lnTo>
                    <a:pt x="299" y="0"/>
                  </a:lnTo>
                  <a:lnTo>
                    <a:pt x="308" y="0"/>
                  </a:lnTo>
                  <a:lnTo>
                    <a:pt x="308" y="75"/>
                  </a:lnTo>
                  <a:lnTo>
                    <a:pt x="297" y="75"/>
                  </a:lnTo>
                  <a:lnTo>
                    <a:pt x="260" y="14"/>
                  </a:lnTo>
                  <a:lnTo>
                    <a:pt x="260" y="75"/>
                  </a:lnTo>
                  <a:lnTo>
                    <a:pt x="251" y="75"/>
                  </a:lnTo>
                  <a:lnTo>
                    <a:pt x="251" y="0"/>
                  </a:lnTo>
                  <a:lnTo>
                    <a:pt x="263" y="0"/>
                  </a:lnTo>
                  <a:lnTo>
                    <a:pt x="299" y="6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1" name="Freeform 51">
              <a:extLst>
                <a:ext uri="{FF2B5EF4-FFF2-40B4-BE49-F238E27FC236}">
                  <a16:creationId xmlns="" xmlns:a16="http://schemas.microsoft.com/office/drawing/2014/main" id="{9493EC7B-360E-41D5-B991-C4E2137FBD85}"/>
                </a:ext>
              </a:extLst>
            </p:cNvPr>
            <p:cNvSpPr>
              <a:spLocks/>
            </p:cNvSpPr>
            <p:nvPr/>
          </p:nvSpPr>
          <p:spPr bwMode="auto">
            <a:xfrm>
              <a:off x="7990530" y="4909817"/>
              <a:ext cx="9525" cy="211137"/>
            </a:xfrm>
            <a:custGeom>
              <a:avLst/>
              <a:gdLst/>
              <a:ahLst/>
              <a:cxnLst>
                <a:cxn ang="0">
                  <a:pos x="4" y="133"/>
                </a:cxn>
                <a:cxn ang="0">
                  <a:pos x="6" y="133"/>
                </a:cxn>
                <a:cxn ang="0">
                  <a:pos x="6" y="0"/>
                </a:cxn>
                <a:cxn ang="0">
                  <a:pos x="0" y="0"/>
                </a:cxn>
                <a:cxn ang="0">
                  <a:pos x="0" y="133"/>
                </a:cxn>
                <a:cxn ang="0">
                  <a:pos x="4" y="133"/>
                </a:cxn>
              </a:cxnLst>
              <a:rect l="0" t="0" r="r" b="b"/>
              <a:pathLst>
                <a:path w="6" h="133">
                  <a:moveTo>
                    <a:pt x="4" y="133"/>
                  </a:moveTo>
                  <a:lnTo>
                    <a:pt x="6" y="133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133"/>
                  </a:lnTo>
                  <a:lnTo>
                    <a:pt x="4" y="13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graphicFrame>
        <p:nvGraphicFramePr>
          <p:cNvPr id="42" name="Object 3">
            <a:extLst>
              <a:ext uri="{FF2B5EF4-FFF2-40B4-BE49-F238E27FC236}">
                <a16:creationId xmlns="" xmlns:a16="http://schemas.microsoft.com/office/drawing/2014/main" id="{807B5F43-2514-462F-ADB0-40543B150F3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051720" y="5525712"/>
          <a:ext cx="735013" cy="688975"/>
        </p:xfrm>
        <a:graphic>
          <a:graphicData uri="http://schemas.openxmlformats.org/presentationml/2006/ole">
            <p:oleObj spid="_x0000_s1040" name="Corel PHOTO-PAINT 10.0 Image" r:id="rId4" imgW="4203175" imgH="4165079" progId="">
              <p:embed/>
            </p:oleObj>
          </a:graphicData>
        </a:graphic>
      </p:graphicFrame>
      <p:pic>
        <p:nvPicPr>
          <p:cNvPr id="43" name="Picture 12" descr="neuesLogo_cdg0309">
            <a:extLst>
              <a:ext uri="{FF2B5EF4-FFF2-40B4-BE49-F238E27FC236}">
                <a16:creationId xmlns="" xmlns:a16="http://schemas.microsoft.com/office/drawing/2014/main" id="{C66200CD-A1A7-47C3-A683-7921E5D3C0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5548916"/>
            <a:ext cx="1800225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371161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7B526F6-C441-4743-80EB-88FC6D73AB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2215978"/>
            <a:ext cx="8596668" cy="3501080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После проведения исследования испытательный центр выдает следующее заключение о содержании </a:t>
            </a:r>
            <a:r>
              <a:rPr lang="ru-RU" dirty="0" err="1">
                <a:solidFill>
                  <a:schemeClr val="accent2">
                    <a:lumMod val="50000"/>
                  </a:schemeClr>
                </a:solidFill>
              </a:rPr>
              <a:t>микотоксинов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 в испытуемом образце:  </a:t>
            </a:r>
          </a:p>
        </p:txBody>
      </p:sp>
    </p:spTree>
    <p:extLst>
      <p:ext uri="{BB962C8B-B14F-4D97-AF65-F5344CB8AC3E}">
        <p14:creationId xmlns="" xmlns:p14="http://schemas.microsoft.com/office/powerpoint/2010/main" val="1478103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Заря ВНИТИП .pdf - Foxit Reader">
            <a:extLst>
              <a:ext uri="{FF2B5EF4-FFF2-40B4-BE49-F238E27FC236}">
                <a16:creationId xmlns="" xmlns:a16="http://schemas.microsoft.com/office/drawing/2014/main" id="{9299B2BF-E150-43F6-BC7A-3C8F3CA8A7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2421"/>
            <a:ext cx="12192000" cy="6713157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CF37CF82-001B-4B03-9300-D978E44BC1B6}"/>
              </a:ext>
            </a:extLst>
          </p:cNvPr>
          <p:cNvSpPr/>
          <p:nvPr/>
        </p:nvSpPr>
        <p:spPr>
          <a:xfrm>
            <a:off x="6837406" y="1911178"/>
            <a:ext cx="955589" cy="140044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85503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Заря ВНИТИП .pdf * - Foxit Reader">
            <a:extLst>
              <a:ext uri="{FF2B5EF4-FFF2-40B4-BE49-F238E27FC236}">
                <a16:creationId xmlns="" xmlns:a16="http://schemas.microsoft.com/office/drawing/2014/main" id="{22250839-43E4-4852-89DA-BCCEC1D01F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2421"/>
            <a:ext cx="12192000" cy="671315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12770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3200" dirty="0" smtClean="0">
            <a:latin typeface="Verdana" pitchFamily="34" charset="0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{8D793C03-3E08-4791-9D27-827F7BAE40EC}tf02900688</Template>
  <TotalTime>340</TotalTime>
  <Words>462</Words>
  <Application>Microsoft Office PowerPoint</Application>
  <PresentationFormat>Произвольный</PresentationFormat>
  <Paragraphs>90</Paragraphs>
  <Slides>27</Slides>
  <Notes>5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0" baseType="lpstr">
      <vt:lpstr>Аспект</vt:lpstr>
      <vt:lpstr>Office Theme</vt:lpstr>
      <vt:lpstr>Corel PHOTO-PAINT 10.0 Image</vt:lpstr>
      <vt:lpstr>Определение уровня контаминации микотоксинами  кормов урожая 2019 года</vt:lpstr>
      <vt:lpstr>Наибольшую обеспокоенность в отношении контаминации корма вызывает распространенность микотоксинов – токсичных метаболитов плесневых грибов, выявляемых практически во всех типах сельскохозяйственной кормовой продукции и зерне и представляющих реальную угрозу для животноводческого производства.</vt:lpstr>
      <vt:lpstr>Компания BIOMIN предоставляет своим партнерам  полное исследование по определению контаминации микотоксинами проб кормов , использующее самые современные аналитические инструменты. </vt:lpstr>
      <vt:lpstr>Наша компания в рамках мониторинговых исследований совместно со специалистами компании БИОМИН проводит отбор проб кормов в хозяйствах партнерах.</vt:lpstr>
      <vt:lpstr>Пробы направляются в:  Федеральное государственное бюджетное научное учреждение Федеральный научный центр «Всероссийский научно  -исследовательский и технологический институт птицеводства» Российской академии наук (ФНЦ «ВНИТИП» РАН)  г.Сергиев-Посад  </vt:lpstr>
      <vt:lpstr>Новый метод анализа - LC-MS/MS Spectrum 380® </vt:lpstr>
      <vt:lpstr>После проведения исследования испытательный центр выдает следующее заключение о содержании микотоксинов в испытуемом образце:  </vt:lpstr>
      <vt:lpstr>Слайд 8</vt:lpstr>
      <vt:lpstr>Слайд 9</vt:lpstr>
      <vt:lpstr>Слайд 10</vt:lpstr>
      <vt:lpstr>После получения заключения специалисты компании Биомин интерпретируют полученные результаты:</vt:lpstr>
      <vt:lpstr>Слайд 12</vt:lpstr>
      <vt:lpstr>Дезоксиниваленол Дезоксиниваленол (вомитоксин, DON) – это плесневой токсин, продуцируемый бактериальным штаммом Fusarium. Действие данного токсина ассоциируется со снижением уровня потребления корма, худосочностью, пониженным уровнем прироста живой массы, а также ухудшением показателей продуктивности. Прочие симптомы включают в себя диарею, выкидыши, кровотечения, гематологические изменения и состояние нервного напряжения у животного. Механизм влияния дезоксиниваленола на молочный скот еще не прояснен до конца, однако клинические исследования показывают взаимосвязь между потреблением DON и ухудшением продуктивности. Следовательно, дезоксиниваленол может быть признаком низкокачественного, зараженного микотоксинами корма, потребляемого пострадавшим стадом. Результаты других полевых исследований помогают подтвердить взаимосвязь между дезоксиниваленолом и плохой продуктивностью в стадах молочного скота; подобное ухудшение также связывалось с понижением уровня потребления корма у молочного скота, не пребывающего в периоде лактации. </vt:lpstr>
      <vt:lpstr>Слайд 14</vt:lpstr>
      <vt:lpstr> Токсин Т-2 Токсин Т-2 представляет собой весьма мощный трихотецен типа А, продуцируемый грибками Fusarium. У молочного скота он ассоциируется с гастроэнтеритом, кишечными кровотечениями и даже смертью. Действие токсина Т-2 также связывается с отказом от приема пищи и повреждениями желудочно-кишечного тракта, кровавой диареей, низким уровнем потребления корма, снижением надоев молока, а также отсутствием периодов эструса (течки). Результаты наблюдений за стадами молочного скота, находящимися под воздействием токсина Т-2, при уровнях содержания последнего от 300 до 500 част/млрд. в рационах, показали, что токсин Т-2 является причиной снижения уровня производства молока, затрудняет привыкание первотельных коров к лактационным рационам, вызывает диарею и кишечное раздражение, а также увеличивает уровень селекционной выбраковки и показатель смертности. </vt:lpstr>
      <vt:lpstr>Слайд 16</vt:lpstr>
      <vt:lpstr>Фумонизины Фумонизины в основном продуцируются микроорганизмами Fusarium verticillioides (синоним: moniliforme), а также Fusarium proliferatum, и встречаются преимущественно в кукурузе и кормах, основанных на кукурузе. Молочные коровы (Голштинская и Джерсейская породы), потреблявшие рационы, зараженные фумонизинами на уровне 100 част/млрд., на протяжении периода приблизительно семи дней до первого отела и 70 дней после него, продемонстрировали снижение уровня производства молока (ухудшение надоев на 6 кгмолока от одной коровы в день), что в основном объяснялось сокращением уровня потребления корма. В случае обнаружения более высокого уровня концентрации сывороточных ферментов, были отмечены болезни печени.  </vt:lpstr>
      <vt:lpstr>Слайд 18</vt:lpstr>
      <vt:lpstr>Зеараленон Зеараленон (ZEA) является эстрогенным метаболитом нескольких видов грибка Fusarium, который, по свидетельствам исследователей, возникает в силосе, кукурузе и прочих зерновых, таких, как соя, пшеница, ячмень, овес, сорго, семенах кунжута, а также в сене во многих регионах мира. С точки зрения химического состава, зеараленон демонстрирует схожесть с эстрогенным гормоном эстрадиолом, что позволяет ему присоединяться к клеточным рецепторам, тем самым вызывая эстрогенные эффекты, а также патологический эструс. Известно, что в рубце более 90% потребленного зеараленона трансформируется в α-зеараленол (который является в 10 раз более эстрогенным), и в меньшей степени – в β-зеараленол (отличающийся меньшей токсичностью). Например, на одной из молочных ферм в Англии, где использовалось низкокачественное сено, было отмечено возрастание индекса искусственного оплодотворения (AI) от уровня 1,2 до 4. В другом практическом исследовании у животных, потреблявших сено и силос (продемонстрировавшие положительные результаты при проверке на заражение зеараленоном), наблюдалось нарушение слизистой оболочки влагалища, повторное искусственное осеменение, увеличение уровня селекционной отбраковки вследствие бесплодия и затрудненное выявление течки. </vt:lpstr>
      <vt:lpstr>Слайд 20</vt:lpstr>
      <vt:lpstr>Mycofix® 5.0 Абсолютная защита от микотоксинов</vt:lpstr>
      <vt:lpstr>Biomin® BBSH 797 … для деактивации трихотеценов</vt:lpstr>
      <vt:lpstr>FUMzyme®  … для деактивации микотоксинов</vt:lpstr>
      <vt:lpstr>Biomin® MTV … для деактивации охратоксина</vt:lpstr>
      <vt:lpstr>Слайд 25</vt:lpstr>
      <vt:lpstr>Biomin® MTV … для деактивации зеараленона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Zver</cp:lastModifiedBy>
  <cp:revision>29</cp:revision>
  <dcterms:created xsi:type="dcterms:W3CDTF">2020-02-25T13:38:45Z</dcterms:created>
  <dcterms:modified xsi:type="dcterms:W3CDTF">2020-02-27T17:39:28Z</dcterms:modified>
</cp:coreProperties>
</file>