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66" r:id="rId5"/>
    <p:sldId id="259" r:id="rId6"/>
    <p:sldId id="260" r:id="rId7"/>
    <p:sldId id="267" r:id="rId8"/>
    <p:sldId id="268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опыта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00B050"/>
                </a:solidFill>
              </a:ln>
              <a:effectLst/>
              <a:sp3d>
                <a:contourClr>
                  <a:srgbClr val="00B05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1 контрольная</c:v>
                </c:pt>
                <c:pt idx="1">
                  <c:v>2-опытная</c:v>
                </c:pt>
                <c:pt idx="2">
                  <c:v>3-опытная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46.6</c:v>
                </c:pt>
                <c:pt idx="1">
                  <c:v>46.2</c:v>
                </c:pt>
                <c:pt idx="2">
                  <c:v>46.3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конец опыта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6064492958107798E-3"/>
                  <c:y val="-2.44552659055508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9388881762910123E-2"/>
                      <c:h val="7.2306069527412156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3031989943818736E-2"/>
                  <c:y val="-2.71725176728343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ru-RU" sz="1600" b="1" i="0" u="none" strike="noStrike" kern="1200" baseline="0">
                      <a:solidFill>
                        <a:srgbClr val="44546A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5159949719092959E-3"/>
                  <c:y val="-2.717251767283433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ru-RU" sz="1600" b="1" i="0" u="none" strike="noStrike" kern="1200" baseline="0">
                      <a:solidFill>
                        <a:srgbClr val="44546A"/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3"/>
                <c:pt idx="0">
                  <c:v>1 контрольная</c:v>
                </c:pt>
                <c:pt idx="1">
                  <c:v>2-опытная</c:v>
                </c:pt>
                <c:pt idx="2">
                  <c:v>3-опытная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113.9</c:v>
                </c:pt>
                <c:pt idx="1">
                  <c:v>118.4</c:v>
                </c:pt>
                <c:pt idx="2">
                  <c:v>116.8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Лист1!$A$2:$A$5</c:f>
              <c:strCache>
                <c:ptCount val="3"/>
                <c:pt idx="0">
                  <c:v>1 контрольная</c:v>
                </c:pt>
                <c:pt idx="1">
                  <c:v>2-опытная</c:v>
                </c:pt>
                <c:pt idx="2">
                  <c:v>3-опытная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73288"/>
        <c:axId val="9167408"/>
        <c:axId val="0"/>
      </c:bar3DChart>
      <c:catAx>
        <c:axId val="9173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2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9167408"/>
        <c:crosses val="autoZero"/>
        <c:auto val="1"/>
        <c:lblAlgn val="ctr"/>
        <c:lblOffset val="100"/>
        <c:noMultiLvlLbl val="0"/>
      </c:catAx>
      <c:valAx>
        <c:axId val="916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defRPr>
            </a:pPr>
            <a:endParaRPr lang="ru-RU"/>
          </a:p>
        </c:txPr>
        <c:crossAx val="9173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984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61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91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78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461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89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76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698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61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2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345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C8C97-EB2A-43B1-BCD4-1751C3C25907}" type="datetimeFigureOut">
              <a:rPr lang="ru-RU" smtClean="0"/>
              <a:t>26.02.2020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54402-1E47-4B07-853B-902BFCF99E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15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1067" y="804334"/>
            <a:ext cx="10747041" cy="1439334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Garamond" panose="02020404030301010803" pitchFamily="18" charset="0"/>
                <a:ea typeface="+mn-ea"/>
                <a:cs typeface="Times New Roman" pitchFamily="18" charset="0"/>
              </a:rPr>
              <a:t>ИСПОЛЬЗОВАНИЕ МИНЕРАЛЬНОГО СОРБЕНТА В КОРМЛЕНИИ ТЕЛЯТ МОЛОЧНОГО </a:t>
            </a:r>
            <a:r>
              <a:rPr lang="ru-RU" sz="32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ПЕРИОДА </a:t>
            </a:r>
            <a:endParaRPr lang="ru-RU" sz="3200" b="1" dirty="0">
              <a:latin typeface="Garamond" panose="02020404030301010803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40670" y="3777900"/>
            <a:ext cx="4434214" cy="2322827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latin typeface="Garamond" pitchFamily="18" charset="0"/>
                <a:cs typeface="Times New Roman" pitchFamily="18" charset="0"/>
              </a:rPr>
              <a:t>              </a:t>
            </a:r>
          </a:p>
          <a:p>
            <a:r>
              <a:rPr lang="ru-RU" sz="2600" b="1" dirty="0" smtClean="0">
                <a:latin typeface="Garamond" pitchFamily="18" charset="0"/>
                <a:cs typeface="Times New Roman" pitchFamily="18" charset="0"/>
              </a:rPr>
              <a:t>Авторы:  </a:t>
            </a:r>
            <a:r>
              <a:rPr lang="ru-RU" sz="2600" b="1" u="sng" dirty="0" smtClean="0">
                <a:latin typeface="Garamond" pitchFamily="18" charset="0"/>
                <a:cs typeface="Times New Roman" pitchFamily="18" charset="0"/>
              </a:rPr>
              <a:t>Чабаев М.Г., </a:t>
            </a:r>
            <a:r>
              <a:rPr lang="ru-RU" sz="2600" b="1" dirty="0" smtClean="0">
                <a:latin typeface="Garamond" pitchFamily="18" charset="0"/>
                <a:cs typeface="Times New Roman" pitchFamily="18" charset="0"/>
              </a:rPr>
              <a:t>                                         </a:t>
            </a:r>
            <a:r>
              <a:rPr lang="ru-RU" sz="2600" b="1" u="sng" dirty="0" smtClean="0">
                <a:latin typeface="Garamond" pitchFamily="18" charset="0"/>
                <a:cs typeface="Times New Roman" pitchFamily="18" charset="0"/>
              </a:rPr>
              <a:t>                                       </a:t>
            </a:r>
            <a:r>
              <a:rPr lang="ru-RU" sz="2600" b="1" dirty="0" smtClean="0">
                <a:latin typeface="Garamond" pitchFamily="18" charset="0"/>
                <a:cs typeface="Times New Roman" pitchFamily="18" charset="0"/>
              </a:rPr>
              <a:t>		</a:t>
            </a:r>
            <a:r>
              <a:rPr lang="ru-RU" sz="2600" b="1" u="sng" dirty="0" smtClean="0">
                <a:latin typeface="Garamond" pitchFamily="18" charset="0"/>
                <a:cs typeface="Times New Roman" pitchFamily="18" charset="0"/>
              </a:rPr>
              <a:t>Некрасов Р.В.,</a:t>
            </a:r>
          </a:p>
          <a:p>
            <a:pPr algn="l"/>
            <a:r>
              <a:rPr lang="ru-RU" sz="2600" b="1" dirty="0" smtClean="0">
                <a:latin typeface="Garamond" pitchFamily="18" charset="0"/>
                <a:cs typeface="Times New Roman" pitchFamily="18" charset="0"/>
              </a:rPr>
              <a:t>                      </a:t>
            </a:r>
            <a:r>
              <a:rPr lang="ru-RU" sz="2600" b="1" u="sng" dirty="0" smtClean="0">
                <a:latin typeface="Garamond" pitchFamily="18" charset="0"/>
                <a:cs typeface="Times New Roman" pitchFamily="18" charset="0"/>
              </a:rPr>
              <a:t> Цис Е.Ю.</a:t>
            </a:r>
            <a:r>
              <a:rPr lang="ru-RU" sz="2600" b="1" dirty="0" smtClean="0">
                <a:latin typeface="Garamond" pitchFamily="18" charset="0"/>
                <a:cs typeface="Times New Roman" pitchFamily="18" charset="0"/>
              </a:rPr>
              <a:t>                                          	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3569" y="78446"/>
            <a:ext cx="116891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Garamond" panose="02020404030301010803" pitchFamily="18" charset="0"/>
                <a:cs typeface="Times New Roman" pitchFamily="18" charset="0"/>
              </a:rPr>
              <a:t>ФГБНУ Федеральный научный центр – ВИЖ им. Л.К. Эрнста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12585" y="6100727"/>
            <a:ext cx="2465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aramond" panose="02020404030301010803" pitchFamily="18" charset="0"/>
                <a:cs typeface="Times New Roman" pitchFamily="18" charset="0"/>
              </a:rPr>
              <a:t>Вологда, 2020 г</a:t>
            </a:r>
            <a:r>
              <a:rPr lang="ru-RU" sz="1600" dirty="0" smtClean="0">
                <a:latin typeface="Garamond" pitchFamily="18" charset="0"/>
                <a:cs typeface="Times New Roman" pitchFamily="18" charset="0"/>
              </a:rPr>
              <a:t>.</a:t>
            </a:r>
            <a:endParaRPr lang="ru-RU" sz="1600" dirty="0">
              <a:latin typeface="Garamond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images.freeimages.com/images/large-previews/b02/calves-13450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69" y="3039013"/>
            <a:ext cx="4697838" cy="352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98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73"/>
          <p:cNvSpPr>
            <a:spLocks noChangeArrowheads="1"/>
          </p:cNvSpPr>
          <p:nvPr/>
        </p:nvSpPr>
        <p:spPr bwMode="auto">
          <a:xfrm>
            <a:off x="7885113" y="5014914"/>
            <a:ext cx="1962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>
                <a:solidFill>
                  <a:srgbClr val="000000"/>
                </a:solidFill>
                <a:cs typeface="Times New Roman" panose="02020603050405020304" pitchFamily="18" charset="0"/>
              </a:rPr>
              <a:t>фракция 0-0,2 мм </a:t>
            </a:r>
          </a:p>
        </p:txBody>
      </p:sp>
      <p:pic>
        <p:nvPicPr>
          <p:cNvPr id="18435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r="12994" b="33333"/>
          <a:stretch>
            <a:fillRect/>
          </a:stretch>
        </p:blipFill>
        <p:spPr bwMode="auto">
          <a:xfrm>
            <a:off x="4697413" y="1357314"/>
            <a:ext cx="5816600" cy="411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Прямоугольник 2"/>
          <p:cNvSpPr>
            <a:spLocks noChangeArrowheads="1"/>
          </p:cNvSpPr>
          <p:nvPr/>
        </p:nvSpPr>
        <p:spPr bwMode="auto">
          <a:xfrm>
            <a:off x="1258867" y="1166020"/>
            <a:ext cx="2411413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b="1" dirty="0">
                <a:solidFill>
                  <a:srgbClr val="000000"/>
                </a:solidFill>
                <a:latin typeface="Arial" panose="020B0604020202020204" pitchFamily="34" charset="0"/>
              </a:rPr>
              <a:t>Минеральный состав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</a:p>
          <a:p>
            <a:pPr eaLnBrk="1" hangingPunct="1"/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клиноптилолит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(44-50%), </a:t>
            </a:r>
          </a:p>
          <a:p>
            <a:pPr eaLnBrk="1" hangingPunct="1"/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морденит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(5-8 %), 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кварц (2,5-4%), 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опал-</a:t>
            </a:r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кристобалит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(30-32%), 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калиевый полевой шпат (2-3 %), </a:t>
            </a:r>
          </a:p>
          <a:p>
            <a:pPr eaLnBrk="1" hangingPunct="1"/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монтморрилонит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(7-9 %),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мусковит (1%). </a:t>
            </a:r>
          </a:p>
        </p:txBody>
      </p:sp>
      <p:sp>
        <p:nvSpPr>
          <p:cNvPr id="18437" name="Прямоугольник 3"/>
          <p:cNvSpPr>
            <a:spLocks noChangeArrowheads="1"/>
          </p:cNvSpPr>
          <p:nvPr/>
        </p:nvSpPr>
        <p:spPr bwMode="auto">
          <a:xfrm>
            <a:off x="1258867" y="3290975"/>
            <a:ext cx="23891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1400" b="1" dirty="0">
                <a:solidFill>
                  <a:srgbClr val="000000"/>
                </a:solidFill>
                <a:latin typeface="Arial" panose="020B0604020202020204" pitchFamily="34" charset="0"/>
              </a:rPr>
              <a:t>Химический состав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</a:p>
          <a:p>
            <a:pPr eaLnBrk="1" hangingPunct="1"/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Si</a:t>
            </a:r>
            <a:r>
              <a:rPr lang="en-US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O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– 73,2 -74,4 %;        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Al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O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– 11,9-12,2%;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Fe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O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3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– 1,16-1,23 %;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CaO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– 1,86-2,09 %; </a:t>
            </a:r>
          </a:p>
          <a:p>
            <a:pPr eaLnBrk="1" hangingPunct="1"/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MgO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– 1,07-1,16 %;</a:t>
            </a:r>
          </a:p>
        </p:txBody>
      </p:sp>
      <p:sp>
        <p:nvSpPr>
          <p:cNvPr id="18438" name="Прямоугольник 4"/>
          <p:cNvSpPr>
            <a:spLocks noChangeArrowheads="1"/>
          </p:cNvSpPr>
          <p:nvPr/>
        </p:nvSpPr>
        <p:spPr bwMode="auto">
          <a:xfrm>
            <a:off x="1258867" y="4571294"/>
            <a:ext cx="20129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TiO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– 0,080-0,081%; 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K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O – 3,20-3,25 %; 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Na</a:t>
            </a:r>
            <a:r>
              <a:rPr lang="ru-RU" altLang="ru-RU" sz="14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O – 0,48-0,65 %;</a:t>
            </a:r>
          </a:p>
          <a:p>
            <a:pPr eaLnBrk="1" hangingPunct="1"/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altLang="ru-RU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MnO</a:t>
            </a:r>
            <a:r>
              <a:rPr lang="ru-RU" altLang="ru-RU" sz="1400" dirty="0">
                <a:solidFill>
                  <a:srgbClr val="000000"/>
                </a:solidFill>
                <a:latin typeface="Arial" panose="020B0604020202020204" pitchFamily="34" charset="0"/>
              </a:rPr>
              <a:t> – 0,030 %.</a:t>
            </a:r>
          </a:p>
        </p:txBody>
      </p:sp>
      <p:sp>
        <p:nvSpPr>
          <p:cNvPr id="18439" name="Прямоугольник 5"/>
          <p:cNvSpPr>
            <a:spLocks noChangeArrowheads="1"/>
          </p:cNvSpPr>
          <p:nvPr/>
        </p:nvSpPr>
        <p:spPr bwMode="auto">
          <a:xfrm>
            <a:off x="4572001" y="5646739"/>
            <a:ext cx="5942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defTabSz="34290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Химическая формула: (Na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0.5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K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2.5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)(Ca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1.0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Mg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0.5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)(Al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6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Si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30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)O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72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.24H</a:t>
            </a:r>
            <a:r>
              <a:rPr lang="ru-RU" altLang="ru-RU" sz="2000" baseline="-2500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r>
              <a:rPr lang="ru-RU" altLang="ru-RU" sz="2000">
                <a:solidFill>
                  <a:srgbClr val="000000"/>
                </a:solidFill>
                <a:cs typeface="Times New Roman" panose="02020603050405020304" pitchFamily="18" charset="0"/>
              </a:rPr>
              <a:t>O</a:t>
            </a:r>
            <a:endParaRPr lang="ru-RU" altLang="ru-RU" sz="200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75781" y="209552"/>
            <a:ext cx="11523945" cy="968374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40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ПРИРОДНЫЙ МИНЕРАЛЬНЫЙ СОРБЕНТ</a:t>
            </a:r>
            <a:endParaRPr lang="ru-RU" sz="4000" b="1" dirty="0">
              <a:latin typeface="Garamond" panose="02020404030301010803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736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35434" cy="390625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	</a:t>
            </a:r>
            <a:r>
              <a:rPr lang="ru-RU" sz="3200" b="1" u="sng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ЦЕЛЬ ИССЛЕДОВАНИЙ </a:t>
            </a:r>
            <a:r>
              <a:rPr lang="ru-RU" sz="32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– </a:t>
            </a:r>
            <a:r>
              <a:rPr lang="ru-RU" sz="3600" b="1" dirty="0">
                <a:latin typeface="Garamond" panose="02020404030301010803" pitchFamily="18" charset="0"/>
                <a:ea typeface="+mn-ea"/>
                <a:cs typeface="Times New Roman" pitchFamily="18" charset="0"/>
              </a:rPr>
              <a:t>изучение влияния минерального сорбента на показатели роста, резистентность и затраты кормов телят молочного периода выращивания</a:t>
            </a:r>
            <a:r>
              <a:rPr lang="ru-RU" sz="36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.</a:t>
            </a:r>
            <a:r>
              <a:rPr lang="ru-RU" sz="3200" b="1" dirty="0">
                <a:latin typeface="Garamond" panose="02020404030301010803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dirty="0">
                <a:latin typeface="Garamond" panose="02020404030301010803" pitchFamily="18" charset="0"/>
                <a:ea typeface="+mn-ea"/>
                <a:cs typeface="Times New Roman" pitchFamily="18" charset="0"/>
              </a:rPr>
            </a:br>
            <a:endParaRPr lang="ru-RU" sz="3200" b="1" dirty="0">
              <a:latin typeface="Garamond" panose="02020404030301010803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34421"/>
            <a:ext cx="10535434" cy="1853853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altLang="ru-RU" dirty="0">
                <a:latin typeface="Arial Narrow" panose="020B0606020202030204" pitchFamily="34" charset="0"/>
              </a:rPr>
              <a:t>Представленные в докладе материалы подготовлены в рамках выполнения НИР </a:t>
            </a:r>
            <a:r>
              <a:rPr lang="ru-RU" altLang="ru-RU" dirty="0" smtClean="0">
                <a:latin typeface="Arial Narrow" panose="020B0606020202030204" pitchFamily="34" charset="0"/>
              </a:rPr>
              <a:t>2020 </a:t>
            </a:r>
            <a:r>
              <a:rPr lang="ru-RU" altLang="ru-RU" dirty="0">
                <a:latin typeface="Arial Narrow" panose="020B0606020202030204" pitchFamily="34" charset="0"/>
              </a:rPr>
              <a:t>г. по государственному заданию </a:t>
            </a:r>
          </a:p>
          <a:p>
            <a:pPr marL="0" indent="0" algn="ctr">
              <a:buFontTx/>
              <a:buNone/>
              <a:defRPr/>
            </a:pPr>
            <a:r>
              <a:rPr lang="ru-RU" altLang="ru-RU" dirty="0">
                <a:latin typeface="Arial Narrow" panose="020B0606020202030204" pitchFamily="34" charset="0"/>
              </a:rPr>
              <a:t> АААА-А18-118021590136-7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97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3017615"/>
              </p:ext>
            </p:extLst>
          </p:nvPr>
        </p:nvGraphicFramePr>
        <p:xfrm>
          <a:off x="1841326" y="588722"/>
          <a:ext cx="8993688" cy="6099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93838"/>
                <a:gridCol w="4099850"/>
              </a:tblGrid>
              <a:tr h="168909"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Наименование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Состав, кг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Молоко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1,900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Заменитель цельного молока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1,900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Сено злаковое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1,100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Сенаж многолетних трав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1,000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Престартер</a:t>
                      </a:r>
                      <a:endParaRPr lang="ru-RU" sz="1100" b="1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0,120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Стартер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1,200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Соль поваренная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0,011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Фосфат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0,015</a:t>
                      </a: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Nat-Min</a:t>
                      </a: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 9000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*</a:t>
                      </a:r>
                      <a:endParaRPr lang="ru-RU" sz="1100" b="1" dirty="0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30" marR="543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 gridSpan="2"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Питательность рациона кормления (% от СВ)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ОЭ </a:t>
                      </a:r>
                      <a:r>
                        <a:rPr lang="ru-RU" sz="1100" b="1" dirty="0" err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крс</a:t>
                      </a: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МДж 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33,9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сухого вещества, кг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2,9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сырого протеина,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399,0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переваримого протеина,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280,8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сырого жира,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166,9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сырой клетчатки,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463,8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БЭВ,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1628,6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крахмала,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444,3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сахара,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321,5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Са,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20,5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Р,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14,0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</a:t>
                      </a: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5,8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 gridSpan="2"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Дополнительно введено в рацион БАВ, не менее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витамина А, тыс. МЕ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витамина </a:t>
                      </a: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D</a:t>
                      </a: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тыс. МЕ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витамина Е, мг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20,0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Cu</a:t>
                      </a: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, мг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50,0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Fe, </a:t>
                      </a:r>
                      <a:r>
                        <a:rPr lang="ru-RU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мг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150,0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Zn, мг</a:t>
                      </a:r>
                      <a:endParaRPr lang="ru-RU" sz="1100" b="1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250,0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Mn, мг</a:t>
                      </a:r>
                      <a:endParaRPr lang="ru-RU" sz="1100" b="1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100,0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Co, мг</a:t>
                      </a:r>
                      <a:endParaRPr lang="ru-RU" sz="1100" b="1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I, мг</a:t>
                      </a:r>
                      <a:endParaRPr lang="ru-RU" sz="1100" b="1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5,0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9823">
                <a:tc>
                  <a:txBody>
                    <a:bodyPr/>
                    <a:lstStyle/>
                    <a:p>
                      <a:pPr marL="9525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Se, мг</a:t>
                      </a:r>
                      <a:endParaRPr lang="ru-RU" sz="1100" b="1">
                        <a:effectLst/>
                        <a:latin typeface="Arial Unicode MS" panose="020B0604020202020204" pitchFamily="34" charset="-128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700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2,0</a:t>
                      </a:r>
                    </a:p>
                  </a:txBody>
                  <a:tcPr marL="5430" marR="5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8516" y="0"/>
            <a:ext cx="1114816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Среднесуточный рацион телят в период проводимого опыта</a:t>
            </a:r>
          </a:p>
        </p:txBody>
      </p:sp>
    </p:spTree>
    <p:extLst>
      <p:ext uri="{BB962C8B-B14F-4D97-AF65-F5344CB8AC3E}">
        <p14:creationId xmlns:p14="http://schemas.microsoft.com/office/powerpoint/2010/main" val="388638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364" y="315021"/>
            <a:ext cx="11518204" cy="837373"/>
          </a:xfrm>
        </p:spPr>
        <p:txBody>
          <a:bodyPr>
            <a:normAutofit fontScale="90000"/>
          </a:bodyPr>
          <a:lstStyle/>
          <a:p>
            <a:pPr lvl="0" defTabSz="457200">
              <a:lnSpc>
                <a:spcPct val="100000"/>
              </a:lnSpc>
              <a:spcBef>
                <a:spcPts val="0"/>
              </a:spcBef>
            </a:pPr>
            <a:r>
              <a:rPr lang="ru-RU" sz="3200" b="1" dirty="0" smtClean="0">
                <a:latin typeface="Garamond" panose="02020404030301010803" pitchFamily="18" charset="0"/>
                <a:ea typeface="+mn-ea"/>
                <a:cs typeface="Times New Roman" pitchFamily="18" charset="0"/>
              </a:rPr>
              <a:t>ИЗМЕНЕНИЕ ЖИВОЙ МАССЫ ОПЫТНЫХ ЖИВОТНЫХ, КГ</a:t>
            </a:r>
            <a:endParaRPr lang="ru-RU" sz="3200" b="1" dirty="0">
              <a:latin typeface="Garamond" panose="02020404030301010803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88521865"/>
              </p:ext>
            </p:extLst>
          </p:nvPr>
        </p:nvGraphicFramePr>
        <p:xfrm>
          <a:off x="701458" y="1503122"/>
          <a:ext cx="10321445" cy="5110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148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46125"/>
            <a:ext cx="1203751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1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b="1" dirty="0">
                <a:latin typeface="Garamond" panose="02020404030301010803" pitchFamily="18" charset="0"/>
                <a:cs typeface="Times New Roman" pitchFamily="18" charset="0"/>
              </a:rPr>
              <a:t>Интенсивность роста телят в целом за период опыта (</a:t>
            </a:r>
            <a:r>
              <a:rPr lang="ru-RU" altLang="ru-RU" sz="3200" b="1" dirty="0" err="1">
                <a:latin typeface="Garamond" panose="02020404030301010803" pitchFamily="18" charset="0"/>
                <a:cs typeface="Times New Roman" pitchFamily="18" charset="0"/>
              </a:rPr>
              <a:t>M±m</a:t>
            </a:r>
            <a:r>
              <a:rPr lang="ru-RU" altLang="ru-RU" sz="3200" b="1" dirty="0">
                <a:latin typeface="Garamond" panose="02020404030301010803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405002"/>
              </p:ext>
            </p:extLst>
          </p:nvPr>
        </p:nvGraphicFramePr>
        <p:xfrm>
          <a:off x="418288" y="830902"/>
          <a:ext cx="11371634" cy="57060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346764"/>
                <a:gridCol w="2343196"/>
                <a:gridCol w="2340837"/>
                <a:gridCol w="2340837"/>
              </a:tblGrid>
              <a:tr h="518735">
                <a:tc rowSpan="2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7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1-контрольная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2-опытная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3-опытная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747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Живая масса в начале опыта, кг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48,62±1,49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48,77±1,96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48,77±3,07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7470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Живая масса в конце опыта, кг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113,90±3,09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118,44±2,98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116,78±4,78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73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Валовой прирост, кг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65,28±3,37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69,67±2,76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68,01±2,30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735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Среднесуточный прирост, г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768,0±39,61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819,6±32,52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800,1±27,07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735">
                <a:tc gridSpan="4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Затраты кормов: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8735">
                <a:tc>
                  <a:txBody>
                    <a:bodyPr/>
                    <a:lstStyle/>
                    <a:p>
                      <a:pPr indent="201930"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ОЭ, МДж/кг прироста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44,1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41,4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42,4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735">
                <a:tc>
                  <a:txBody>
                    <a:bodyPr/>
                    <a:lstStyle/>
                    <a:p>
                      <a:pPr indent="201930"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ПП, г/кг прироста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365,6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342,6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350,9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2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0850979"/>
              </p:ext>
            </p:extLst>
          </p:nvPr>
        </p:nvGraphicFramePr>
        <p:xfrm>
          <a:off x="888556" y="663879"/>
          <a:ext cx="10748123" cy="4473979"/>
        </p:xfrm>
        <a:graphic>
          <a:graphicData uri="http://schemas.openxmlformats.org/drawingml/2006/table">
            <a:tbl>
              <a:tblPr firstRow="1" firstCol="1" bandRow="1"/>
              <a:tblGrid>
                <a:gridCol w="3845732"/>
                <a:gridCol w="2407969"/>
                <a:gridCol w="2247211"/>
                <a:gridCol w="2247211"/>
              </a:tblGrid>
              <a:tr h="440128">
                <a:tc rowSpan="2"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Показатель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Группа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1-контрольная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2-опытная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3-опытная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8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% лизиса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10,62±0,86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u="sng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13,13±1,31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11,87±1,31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8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Лизоцим, мкг/мл сыворотки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0,23±0,01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0,26±0,02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0,24±0,02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8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уд.ед.а, ед.а/мг белка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0,77±0,06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0,90±0,08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0,83±0,07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8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БАСК,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33,55±3,71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27,74±2,93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30,32±3,53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8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ФА,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30,40±1,35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35,27±1,10*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34,83±1,46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8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ФИ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1,51±0,12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1,43±0,14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1,91±0,13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389">
                <a:tc>
                  <a:txBody>
                    <a:bodyPr/>
                    <a:lstStyle/>
                    <a:p>
                      <a:pPr algn="just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ФЧ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0,46±0,05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0,51±0,06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Unicode MS" panose="020B0604020202020204" pitchFamily="34" charset="-128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0,67±0,06*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508" y="-48399"/>
            <a:ext cx="1188498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000" b="1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</a:t>
            </a:r>
            <a:r>
              <a:rPr kumimoji="0" lang="ru-RU" alt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оказатели резистентности подопытных животных (</a:t>
            </a:r>
            <a:r>
              <a:rPr kumimoji="0" lang="en-US" alt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</a:t>
            </a:r>
            <a:r>
              <a:rPr kumimoji="0" lang="ru-RU" alt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±</a:t>
            </a:r>
            <a:r>
              <a:rPr kumimoji="0" lang="en-US" alt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</a:t>
            </a:r>
            <a:r>
              <a:rPr kumimoji="0" lang="ru-RU" alt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kumimoji="0" lang="en-US" alt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</a:t>
            </a:r>
            <a:r>
              <a:rPr kumimoji="0" lang="ru-RU" alt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=5)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46686" y="5651245"/>
            <a:ext cx="6019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Достоверно при *- р&lt;0,05 по сравнению с </a:t>
            </a:r>
            <a:r>
              <a:rPr lang="ru-RU" altLang="ru-RU" b="1" dirty="0" smtClean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контролем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>
                <a:latin typeface="Garamond" panose="02020404030301010803" pitchFamily="18" charset="0"/>
                <a:ea typeface="+mn-ea"/>
                <a:cs typeface="Times New Roman" pitchFamily="18" charset="0"/>
              </a:rPr>
              <a:t>ВЫВОД: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284050"/>
            <a:ext cx="11214371" cy="5398851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06000"/>
              </a:lnSpc>
              <a:spcAft>
                <a:spcPts val="0"/>
              </a:spcAft>
            </a:pPr>
            <a:r>
              <a:rPr lang="ru-RU" b="1" dirty="0" smtClean="0">
                <a:latin typeface="Garamond" panose="02020404030301010803" pitchFamily="18" charset="0"/>
                <a:cs typeface="Times New Roman" pitchFamily="18" charset="0"/>
              </a:rPr>
              <a:t>полученные </a:t>
            </a:r>
            <a:r>
              <a:rPr lang="ru-RU" b="1" dirty="0">
                <a:latin typeface="Garamond" panose="02020404030301010803" pitchFamily="18" charset="0"/>
                <a:cs typeface="Times New Roman" pitchFamily="18" charset="0"/>
              </a:rPr>
              <a:t>в эксперименте более высокие приросты живой массы телят опытных групп мы связываем с благоприятным воздействием изучаемого фактора на организм подопытных телят.</a:t>
            </a:r>
          </a:p>
          <a:p>
            <a:pPr indent="450215" algn="just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latin typeface="Garamond" panose="02020404030301010803" pitchFamily="18" charset="0"/>
                <a:cs typeface="Times New Roman" pitchFamily="18" charset="0"/>
              </a:rPr>
              <a:t>Учитывая затраты кормов в период проведения научно-хозяйственного опыта на телятах был рассчитан условный экономический эффект от введения изучаемой кормовой добавки.</a:t>
            </a:r>
          </a:p>
          <a:p>
            <a:pPr indent="449580" algn="just">
              <a:lnSpc>
                <a:spcPct val="106000"/>
              </a:lnSpc>
              <a:spcAft>
                <a:spcPts val="800"/>
              </a:spcAft>
            </a:pPr>
            <a:r>
              <a:rPr lang="ru-RU" b="1" dirty="0">
                <a:latin typeface="Garamond" panose="02020404030301010803" pitchFamily="18" charset="0"/>
                <a:cs typeface="Times New Roman" pitchFamily="18" charset="0"/>
              </a:rPr>
              <a:t>Расчет экономической эффективности показал, что скармливание кормовой добавки </a:t>
            </a:r>
            <a:r>
              <a:rPr lang="ru-RU" b="1" dirty="0" err="1">
                <a:latin typeface="Garamond" panose="02020404030301010803" pitchFamily="18" charset="0"/>
                <a:cs typeface="Times New Roman" pitchFamily="18" charset="0"/>
              </a:rPr>
              <a:t>Нат</a:t>
            </a:r>
            <a:r>
              <a:rPr lang="ru-RU" b="1" dirty="0">
                <a:latin typeface="Garamond" panose="02020404030301010803" pitchFamily="18" charset="0"/>
                <a:cs typeface="Times New Roman" pitchFamily="18" charset="0"/>
              </a:rPr>
              <a:t>-Мин 9000 при выращивании телят является рациональным при ее скармливании в дозировке 25-50 граммов на голову в сутки, при этом, ежедневная дополнительная прибыль составила 3,63 руб./гол.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91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7" y="152182"/>
            <a:ext cx="10811008" cy="3143468"/>
          </a:xfrm>
        </p:spPr>
        <p:txBody>
          <a:bodyPr>
            <a:normAutofit fontScale="90000"/>
          </a:bodyPr>
          <a:lstStyle/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  <a:defRPr/>
            </a:pPr>
            <a:r>
              <a:rPr lang="ru-RU" sz="6800" b="1" dirty="0">
                <a:solidFill>
                  <a:srgbClr val="000000">
                    <a:lumMod val="50000"/>
                  </a:srgbClr>
                </a:solidFill>
                <a:latin typeface="Garamond" pitchFamily="18" charset="0"/>
                <a:ea typeface="+mn-ea"/>
                <a:cs typeface="Times New Roman" panose="02020603050405020304" pitchFamily="18" charset="0"/>
              </a:rPr>
              <a:t>БЛАГОДАРИМ</a:t>
            </a:r>
            <a:br>
              <a:rPr lang="ru-RU" sz="6800" b="1" dirty="0">
                <a:solidFill>
                  <a:srgbClr val="000000">
                    <a:lumMod val="50000"/>
                  </a:srgbClr>
                </a:solidFill>
                <a:latin typeface="Garamond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800" b="1" dirty="0">
                <a:solidFill>
                  <a:srgbClr val="000000">
                    <a:lumMod val="50000"/>
                  </a:srgbClr>
                </a:solidFill>
                <a:latin typeface="Garamond" pitchFamily="18" charset="0"/>
                <a:ea typeface="+mn-ea"/>
                <a:cs typeface="Times New Roman" panose="02020603050405020304" pitchFamily="18" charset="0"/>
              </a:rPr>
              <a:t>ЗА </a:t>
            </a:r>
            <a:br>
              <a:rPr lang="ru-RU" sz="6800" b="1" dirty="0">
                <a:solidFill>
                  <a:srgbClr val="000000">
                    <a:lumMod val="50000"/>
                  </a:srgbClr>
                </a:solidFill>
                <a:latin typeface="Garamond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6800" b="1" dirty="0">
                <a:solidFill>
                  <a:srgbClr val="000000">
                    <a:lumMod val="50000"/>
                  </a:srgbClr>
                </a:solidFill>
                <a:latin typeface="Garamond" pitchFamily="18" charset="0"/>
                <a:ea typeface="+mn-ea"/>
                <a:cs typeface="Times New Roman" panose="02020603050405020304" pitchFamily="18" charset="0"/>
              </a:rPr>
              <a:t>ВНИМАНИЕ!</a:t>
            </a:r>
            <a:br>
              <a:rPr lang="ru-RU" sz="6800" b="1" dirty="0">
                <a:solidFill>
                  <a:srgbClr val="000000">
                    <a:lumMod val="50000"/>
                  </a:srgbClr>
                </a:solidFill>
                <a:latin typeface="Garamond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Picture 2" descr="https://amur28.info/upload/iblock/aff/affbd63d96df56423ff9e937f68b298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938" y="2969973"/>
            <a:ext cx="5343525" cy="356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61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525</Words>
  <Application>Microsoft Office PowerPoint</Application>
  <PresentationFormat>Широкоэкранный</PresentationFormat>
  <Paragraphs>172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 Unicode MS</vt:lpstr>
      <vt:lpstr>Arial</vt:lpstr>
      <vt:lpstr>Arial Narrow</vt:lpstr>
      <vt:lpstr>Calibri</vt:lpstr>
      <vt:lpstr>Calibri Light</vt:lpstr>
      <vt:lpstr>Cambria</vt:lpstr>
      <vt:lpstr>Century Gothic</vt:lpstr>
      <vt:lpstr>Garamond</vt:lpstr>
      <vt:lpstr>Times New Roman</vt:lpstr>
      <vt:lpstr>Тема Office</vt:lpstr>
      <vt:lpstr>ИСПОЛЬЗОВАНИЕ МИНЕРАЛЬНОГО СОРБЕНТА В КОРМЛЕНИИ ТЕЛЯТ МОЛОЧНОГО ПЕРИОДА </vt:lpstr>
      <vt:lpstr>ПРИРОДНЫЙ МИНЕРАЛЬНЫЙ СОРБЕНТ</vt:lpstr>
      <vt:lpstr> ЦЕЛЬ ИССЛЕДОВАНИЙ – изучение влияния минерального сорбента на показатели роста, резистентность и затраты кормов телят молочного периода выращивания. </vt:lpstr>
      <vt:lpstr>Презентация PowerPoint</vt:lpstr>
      <vt:lpstr>ИЗМЕНЕНИЕ ЖИВОЙ МАССЫ ОПЫТНЫХ ЖИВОТНЫХ, КГ</vt:lpstr>
      <vt:lpstr>Презентация PowerPoint</vt:lpstr>
      <vt:lpstr>Презентация PowerPoint</vt:lpstr>
      <vt:lpstr>ВЫВОД:</vt:lpstr>
      <vt:lpstr>БЛАГОДАРИМ ЗА  ВНИМАНИЕ! </vt:lpstr>
    </vt:vector>
  </TitlesOfParts>
  <Company>ГНУ ВИЖ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МИНЕРАЛЬНЫЕ СОРБЕНТЫ В КОРМЛЕНИИ МОЛОДНЯКА КРУПНОГО РОГАТОГО СКОТА</dc:title>
  <dc:creator>Елена Цис</dc:creator>
  <cp:lastModifiedBy>Елена Цис</cp:lastModifiedBy>
  <cp:revision>24</cp:revision>
  <dcterms:created xsi:type="dcterms:W3CDTF">2019-05-22T11:50:24Z</dcterms:created>
  <dcterms:modified xsi:type="dcterms:W3CDTF">2020-02-26T06:39:57Z</dcterms:modified>
</cp:coreProperties>
</file>