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  <p:sldId id="263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82FD1-F138-4D7B-8380-884E26BCFF7F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0A3D-CC0A-40E9-82AD-0CBAD51DBC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553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82FD1-F138-4D7B-8380-884E26BCFF7F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0A3D-CC0A-40E9-82AD-0CBAD51DBC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747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82FD1-F138-4D7B-8380-884E26BCFF7F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0A3D-CC0A-40E9-82AD-0CBAD51DBC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231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82FD1-F138-4D7B-8380-884E26BCFF7F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0A3D-CC0A-40E9-82AD-0CBAD51DBC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338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82FD1-F138-4D7B-8380-884E26BCFF7F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0A3D-CC0A-40E9-82AD-0CBAD51DBC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85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82FD1-F138-4D7B-8380-884E26BCFF7F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0A3D-CC0A-40E9-82AD-0CBAD51DBC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028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82FD1-F138-4D7B-8380-884E26BCFF7F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0A3D-CC0A-40E9-82AD-0CBAD51DBC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6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82FD1-F138-4D7B-8380-884E26BCFF7F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0A3D-CC0A-40E9-82AD-0CBAD51DBC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910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82FD1-F138-4D7B-8380-884E26BCFF7F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0A3D-CC0A-40E9-82AD-0CBAD51DBC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144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82FD1-F138-4D7B-8380-884E26BCFF7F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0A3D-CC0A-40E9-82AD-0CBAD51DBC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33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82FD1-F138-4D7B-8380-884E26BCFF7F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F0A3D-CC0A-40E9-82AD-0CBAD51DBC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506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82FD1-F138-4D7B-8380-884E26BCFF7F}" type="datetimeFigureOut">
              <a:rPr lang="ru-RU" smtClean="0"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F0A3D-CC0A-40E9-82AD-0CBAD51DBC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211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33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1867" y="1227666"/>
            <a:ext cx="10668000" cy="1828801"/>
          </a:xfrm>
          <a:effectLst>
            <a:softEdge rad="12700"/>
          </a:effectLst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ВЛИЯНИЕ ОБРАЩЕННО-ФАЗОВОГО СОРБЕНТА НА ОБЩЕКЛИНИЧЕСКИЕ И ИММУНОЛОГИЧЕСКИЕ ПОКАЗАТЕЛИ КРОВИ ТЕЛЯТ МОЛОЧНОГО ПЕРИОДА ВЫРАЩИВАНИЯ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82733" y="6333068"/>
            <a:ext cx="2353733" cy="431799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Вологда, 2020 г.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  <a:cs typeface="+mj-cs"/>
            </a:endParaRPr>
          </a:p>
          <a:p>
            <a:pPr algn="l"/>
            <a:endParaRPr lang="ru-RU" sz="6400" b="1" cap="all" dirty="0" smtClean="0">
              <a:ln w="15875">
                <a:solidFill>
                  <a:schemeClr val="tx2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ru-RU" b="1" cap="all" dirty="0" smtClean="0">
              <a:ln w="15875">
                <a:solidFill>
                  <a:schemeClr val="tx2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ru-RU" b="1" cap="all" dirty="0" smtClean="0">
              <a:ln w="15875">
                <a:solidFill>
                  <a:schemeClr val="tx2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9333" y="2958688"/>
            <a:ext cx="4470400" cy="3049645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186267" y="3945468"/>
            <a:ext cx="3530600" cy="1532465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Докладчик:</a:t>
            </a:r>
          </a:p>
          <a:p>
            <a:r>
              <a:rPr lang="ru-RU" sz="6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к. с.-х. наук Цис Е.Ю.</a:t>
            </a:r>
          </a:p>
          <a:p>
            <a:pPr algn="l"/>
            <a:r>
              <a:rPr lang="ru-RU" sz="6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               Авторы:</a:t>
            </a:r>
          </a:p>
          <a:p>
            <a:pPr indent="449263" algn="l"/>
            <a:r>
              <a:rPr lang="ru-RU" sz="6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Цис Е.Ю.,  Некрасов Р.В.,</a:t>
            </a:r>
          </a:p>
          <a:p>
            <a:pPr indent="449263" algn="l"/>
            <a:r>
              <a:rPr lang="ru-RU" sz="6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+mj-cs"/>
              </a:rPr>
              <a:t> Чабаев М.Г.,  Сотниченко А.И.</a:t>
            </a:r>
          </a:p>
          <a:p>
            <a:pPr algn="l"/>
            <a:endParaRPr lang="ru-RU" sz="6400" b="1" cap="all" dirty="0" smtClean="0">
              <a:ln w="15875">
                <a:solidFill>
                  <a:schemeClr val="tx2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ru-RU" b="1" cap="all" dirty="0" smtClean="0">
              <a:ln w="15875">
                <a:solidFill>
                  <a:schemeClr val="tx2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l"/>
            <a:endParaRPr lang="ru-RU" b="1" cap="all" dirty="0" smtClean="0">
              <a:ln w="15875">
                <a:solidFill>
                  <a:schemeClr val="tx2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359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79667" cy="350414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latin typeface="Garamond" panose="02020404030301010803" pitchFamily="18" charset="0"/>
                <a:ea typeface="+mn-ea"/>
                <a:cs typeface="Times New Roman" pitchFamily="18" charset="0"/>
              </a:rPr>
              <a:t>	</a:t>
            </a:r>
            <a:r>
              <a:rPr lang="ru-RU" sz="3200" b="1" u="sng" dirty="0" smtClean="0">
                <a:latin typeface="Garamond" panose="02020404030301010803" pitchFamily="18" charset="0"/>
                <a:ea typeface="+mn-ea"/>
                <a:cs typeface="Times New Roman" pitchFamily="18" charset="0"/>
              </a:rPr>
              <a:t>ЦЕЛЬ ИССЛЕДОВАНИЙ </a:t>
            </a:r>
            <a:r>
              <a:rPr lang="ru-RU" sz="3200" b="1" dirty="0" smtClean="0">
                <a:latin typeface="Garamond" panose="02020404030301010803" pitchFamily="18" charset="0"/>
                <a:ea typeface="+mn-ea"/>
                <a:cs typeface="Times New Roman" pitchFamily="18" charset="0"/>
              </a:rPr>
              <a:t>– </a:t>
            </a:r>
            <a:r>
              <a:rPr lang="ru-RU" sz="3200" b="1" dirty="0">
                <a:latin typeface="Garamond" panose="02020404030301010803" pitchFamily="18" charset="0"/>
                <a:ea typeface="+mn-ea"/>
                <a:cs typeface="Times New Roman" pitchFamily="18" charset="0"/>
              </a:rPr>
              <a:t>изучение влияния скармливания обращенно-фазового сорбента на полисиликатной основе на показатели крови телят молочного периода.</a:t>
            </a:r>
            <a:br>
              <a:rPr lang="ru-RU" sz="3200" b="1" dirty="0">
                <a:latin typeface="Garamond" panose="02020404030301010803" pitchFamily="18" charset="0"/>
                <a:ea typeface="+mn-ea"/>
                <a:cs typeface="Times New Roman" pitchFamily="18" charset="0"/>
              </a:rPr>
            </a:br>
            <a:r>
              <a:rPr lang="ru-RU" sz="3200" b="1" dirty="0" smtClean="0">
                <a:latin typeface="Garamond" panose="02020404030301010803" pitchFamily="18" charset="0"/>
                <a:ea typeface="+mn-ea"/>
                <a:cs typeface="Times New Roman" pitchFamily="18" charset="0"/>
              </a:rPr>
              <a:t>____________________________________________________</a:t>
            </a:r>
            <a:endParaRPr lang="ru-RU" sz="3200" b="1" dirty="0">
              <a:latin typeface="Garamond" panose="02020404030301010803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534421"/>
            <a:ext cx="10535434" cy="1853853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ru-RU" altLang="ru-RU" dirty="0">
                <a:latin typeface="Arial Narrow" panose="020B0606020202030204" pitchFamily="34" charset="0"/>
              </a:rPr>
              <a:t>Представленные в докладе материалы подготовлены в рамках выполнения </a:t>
            </a:r>
            <a:r>
              <a:rPr lang="ru-RU" altLang="ru-RU" smtClean="0">
                <a:latin typeface="Arial Narrow" panose="020B0606020202030204" pitchFamily="34" charset="0"/>
              </a:rPr>
              <a:t>г</a:t>
            </a:r>
            <a:r>
              <a:rPr lang="ru-RU" altLang="ru-RU" smtClean="0">
                <a:latin typeface="Arial Narrow" panose="020B0606020202030204" pitchFamily="34" charset="0"/>
              </a:rPr>
              <a:t>осударственного задания по теме </a:t>
            </a:r>
            <a:endParaRPr lang="ru-RU" altLang="ru-RU" dirty="0">
              <a:latin typeface="Arial Narrow" panose="020B0606020202030204" pitchFamily="34" charset="0"/>
            </a:endParaRPr>
          </a:p>
          <a:p>
            <a:pPr marL="0" indent="0" algn="ctr">
              <a:buFontTx/>
              <a:buNone/>
              <a:defRPr/>
            </a:pPr>
            <a:r>
              <a:rPr lang="ru-RU" altLang="ru-RU" dirty="0">
                <a:latin typeface="Arial Narrow" panose="020B0606020202030204" pitchFamily="34" charset="0"/>
              </a:rPr>
              <a:t> АААА-А18-118021590136-7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544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>
                <a:latin typeface="Century" panose="020406040505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Схема  исследований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1784855"/>
              </p:ext>
            </p:extLst>
          </p:nvPr>
        </p:nvGraphicFramePr>
        <p:xfrm>
          <a:off x="347131" y="1885472"/>
          <a:ext cx="10845801" cy="3152195"/>
        </p:xfrm>
        <a:graphic>
          <a:graphicData uri="http://schemas.openxmlformats.org/drawingml/2006/table">
            <a:tbl>
              <a:tblPr firstRow="1" firstCol="1" bandRow="1"/>
              <a:tblGrid>
                <a:gridCol w="3005519"/>
                <a:gridCol w="2380586"/>
                <a:gridCol w="5459696"/>
              </a:tblGrid>
              <a:tr h="12608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 животных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животных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 кормления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4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1-контрольная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Основной рацион (ОР)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08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2-опытная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 + </a:t>
                      </a:r>
                      <a:r>
                        <a:rPr lang="ru-RU" sz="2400" b="1" dirty="0" smtClean="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ОФ-сорбент </a:t>
                      </a:r>
                      <a:r>
                        <a:rPr lang="ru-RU" sz="2400" b="1" dirty="0">
                          <a:effectLst/>
                          <a:latin typeface="Century" panose="020406040505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г/кг корма/сут.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007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7484"/>
            <a:ext cx="12064181" cy="82591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alt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бщеклинические </a:t>
            </a: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показатели крови </a:t>
            </a:r>
            <a:r>
              <a:rPr lang="ru-RU" alt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телят </a:t>
            </a: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alt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n=5</a:t>
            </a:r>
            <a:r>
              <a:rPr lang="en-US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±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b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7958202"/>
              </p:ext>
            </p:extLst>
          </p:nvPr>
        </p:nvGraphicFramePr>
        <p:xfrm>
          <a:off x="294969" y="796406"/>
          <a:ext cx="11582398" cy="5180385"/>
        </p:xfrm>
        <a:graphic>
          <a:graphicData uri="http://schemas.openxmlformats.org/drawingml/2006/table">
            <a:tbl>
              <a:tblPr firstRow="1" firstCol="1" bandRow="1"/>
              <a:tblGrid>
                <a:gridCol w="4287420"/>
                <a:gridCol w="3647489"/>
                <a:gridCol w="3647489"/>
              </a:tblGrid>
              <a:tr h="345359">
                <a:tc rowSpan="2"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53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1-контрольная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2-опытная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35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Альбумин, г/л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31,25±1,62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32,71±0,96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35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Глобулин, г/л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54,39±3,71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47,27±2,43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35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А/Г коэффициент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0,58±0,07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0,69±0,01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35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Мочевина, ммоль/л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6,26±0,64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4,92±0,79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35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Креатинин, ммоль/л 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68,02±6,92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74,91±6,01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35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Билирубин, мкмоль/л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3,58±0,98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2,45±0,61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35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АЛТ, МЕ/л 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16,36±3,45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11,10±2,34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35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АСТ, МЕ/л 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66,71±2,37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57,79±1,29*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35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Кальций, ммоль/л 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2,73±0,14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3,02±0,08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35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Фосфор, ммоль/л 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3,05±0,39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3,96±0,24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35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Лейкоциты, 109/л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13,70±2,52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12,79±1,48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35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Эритроциты, 1012/л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11,49±1,15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11,69±0,65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35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Гемоглобин, г/л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108,53±8,34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108,50±6,70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477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31" y="127819"/>
            <a:ext cx="11869617" cy="1022555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9122705"/>
              </p:ext>
            </p:extLst>
          </p:nvPr>
        </p:nvGraphicFramePr>
        <p:xfrm>
          <a:off x="383459" y="1295818"/>
          <a:ext cx="11444746" cy="5095152"/>
        </p:xfrm>
        <a:graphic>
          <a:graphicData uri="http://schemas.openxmlformats.org/drawingml/2006/table">
            <a:tbl>
              <a:tblPr firstRow="1" firstCol="1" bandRow="1"/>
              <a:tblGrid>
                <a:gridCol w="4852862"/>
                <a:gridCol w="3295942"/>
                <a:gridCol w="3295942"/>
              </a:tblGrid>
              <a:tr h="566128">
                <a:tc rowSpan="2"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6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1-контрольная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2-опытная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128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лизиса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17,78±2,42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19,44±1,11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128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Лизоцим, мкг/мл сыворотки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0,31±0,03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0,34±0,01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128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уд.ед.а, ед.а/мг белка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0,76±0,12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0,89±0,02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128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БАСК, %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69,37±0,90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60,36±7,37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128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ФА, %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53,84±4,09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56,86±4,49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128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1,97±0,10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2,18±0,18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128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ФЧ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1,07±0,12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1,25±0,18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-17621"/>
            <a:ext cx="18473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" y="147484"/>
            <a:ext cx="12054348" cy="10028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ru-RU" sz="4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Иммунологические</a:t>
            </a:r>
            <a:r>
              <a:rPr lang="ru-RU" altLang="ru-RU" sz="4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показатели крови подопытных телят</a:t>
            </a:r>
          </a:p>
          <a:p>
            <a:pPr algn="ctr"/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n=5, M</a:t>
            </a:r>
            <a:r>
              <a:rPr lang="ru-RU" sz="4800" b="1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en-US" sz="4800" b="1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alt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331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latin typeface="Century" panose="02040604050505020304" pitchFamily="18" charset="0"/>
                <a:ea typeface="+mn-ea"/>
                <a:cs typeface="+mn-cs"/>
              </a:rPr>
              <a:t>ВЫВОД 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4267" y="2057399"/>
            <a:ext cx="10659533" cy="41195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>
                <a:latin typeface="Century" panose="02040604050505020304" pitchFamily="18" charset="0"/>
              </a:rPr>
              <a:t>Результаты </a:t>
            </a:r>
            <a:r>
              <a:rPr lang="ru-RU" sz="3200" dirty="0">
                <a:latin typeface="Century" panose="02040604050505020304" pitchFamily="18" charset="0"/>
              </a:rPr>
              <a:t>проведенных исследований позволяют сделать следующее заключение: использование в кормлении телят молочного </a:t>
            </a:r>
            <a:r>
              <a:rPr lang="ru-RU" sz="3200">
                <a:latin typeface="Century" panose="02040604050505020304" pitchFamily="18" charset="0"/>
              </a:rPr>
              <a:t>периода </a:t>
            </a:r>
            <a:r>
              <a:rPr lang="ru-RU" sz="3200" smtClean="0">
                <a:latin typeface="Century" panose="02040604050505020304" pitchFamily="18" charset="0"/>
              </a:rPr>
              <a:t>обращенно-фазового сорбента </a:t>
            </a:r>
            <a:r>
              <a:rPr lang="ru-RU" sz="3200" dirty="0">
                <a:latin typeface="Century" panose="02040604050505020304" pitchFamily="18" charset="0"/>
              </a:rPr>
              <a:t>на полисиликатной основе способствует повышению показателей иммунологического статуса организма.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4935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65471"/>
            <a:ext cx="10822858" cy="5911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latin typeface="Bookman Old Style" panose="02050604050505020204" pitchFamily="18" charset="0"/>
              </a:rPr>
              <a:t>БЛАГОДАРИМ</a:t>
            </a:r>
          </a:p>
          <a:p>
            <a:pPr marL="0" indent="0" algn="ctr">
              <a:buNone/>
            </a:pPr>
            <a:r>
              <a:rPr lang="ru-RU" sz="6000" b="1" dirty="0" smtClean="0">
                <a:latin typeface="Bookman Old Style" panose="02050604050505020204" pitchFamily="18" charset="0"/>
              </a:rPr>
              <a:t> ЗА ВНИМАНИЕ!</a:t>
            </a:r>
            <a:endParaRPr lang="ru-RU" sz="6000" b="1" dirty="0"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https://sfera.fm/assets/media/images-news/35555/01e19bfbb3a85ee2fcc42df4b0fb5909618f2d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642" y="2131163"/>
            <a:ext cx="7379758" cy="415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8996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2656</TotalTime>
  <Words>249</Words>
  <Application>Microsoft Office PowerPoint</Application>
  <PresentationFormat>Широкоэкранный</PresentationFormat>
  <Paragraphs>98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7" baseType="lpstr">
      <vt:lpstr>Arial</vt:lpstr>
      <vt:lpstr>Arial Narrow</vt:lpstr>
      <vt:lpstr>Bookman Old Style</vt:lpstr>
      <vt:lpstr>Calibri</vt:lpstr>
      <vt:lpstr>Calibri Light</vt:lpstr>
      <vt:lpstr>Cambria</vt:lpstr>
      <vt:lpstr>Century</vt:lpstr>
      <vt:lpstr>Garamond</vt:lpstr>
      <vt:lpstr>Times New Roman</vt:lpstr>
      <vt:lpstr>Тема Office</vt:lpstr>
      <vt:lpstr>ВЛИЯНИЕ ОБРАЩЕННО-ФАЗОВОГО СОРБЕНТА НА ОБЩЕКЛИНИЧЕСКИЕ И ИММУНОЛОГИЧЕСКИЕ ПОКАЗАТЕЛИ КРОВИ ТЕЛЯТ МОЛОЧНОГО ПЕРИОДА ВЫРАЩИВАНИЯ</vt:lpstr>
      <vt:lpstr> ЦЕЛЬ ИССЛЕДОВАНИЙ – изучение влияния скармливания обращенно-фазового сорбента на полисиликатной основе на показатели крови телят молочного периода. ____________________________________________________</vt:lpstr>
      <vt:lpstr>Схема  исследований</vt:lpstr>
      <vt:lpstr>Общеклинические показатели крови телят (n=5, M±m) </vt:lpstr>
      <vt:lpstr>  </vt:lpstr>
      <vt:lpstr>ВЫВОД :</vt:lpstr>
      <vt:lpstr>Презентация PowerPoint</vt:lpstr>
    </vt:vector>
  </TitlesOfParts>
  <Company>ГНУ ВИЖ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Цис</dc:creator>
  <cp:lastModifiedBy>Елена Цис</cp:lastModifiedBy>
  <cp:revision>31</cp:revision>
  <dcterms:created xsi:type="dcterms:W3CDTF">2020-02-13T13:29:05Z</dcterms:created>
  <dcterms:modified xsi:type="dcterms:W3CDTF">2020-02-27T09:16:30Z</dcterms:modified>
</cp:coreProperties>
</file>