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66" r:id="rId2"/>
    <p:sldId id="281" r:id="rId3"/>
    <p:sldId id="293" r:id="rId4"/>
    <p:sldId id="274" r:id="rId5"/>
    <p:sldId id="282" r:id="rId6"/>
    <p:sldId id="289" r:id="rId7"/>
    <p:sldId id="283" r:id="rId8"/>
    <p:sldId id="290" r:id="rId9"/>
    <p:sldId id="284" r:id="rId10"/>
    <p:sldId id="291" r:id="rId11"/>
    <p:sldId id="292" r:id="rId12"/>
    <p:sldId id="288" r:id="rId13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3CC"/>
    <a:srgbClr val="003399"/>
    <a:srgbClr val="FFFF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94643" autoAdjust="0"/>
  </p:normalViewPr>
  <p:slideViewPr>
    <p:cSldViewPr>
      <p:cViewPr varScale="1">
        <p:scale>
          <a:sx n="86" d="100"/>
          <a:sy n="86" d="100"/>
        </p:scale>
        <p:origin x="-109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BBE7599-32E7-454C-8941-EAEBD365D24C}" type="datetimeFigureOut">
              <a:rPr lang="ru-RU"/>
              <a:pPr>
                <a:defRPr/>
              </a:pPr>
              <a:t>08.10.2020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BBA0F4E-7EA3-4F1C-96D6-5B93C1C369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55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647990-6DC1-4933-8581-2CFA9A20EFB9}" type="datetimeFigureOut">
              <a:rPr lang="ru-RU"/>
              <a:pPr>
                <a:defRPr/>
              </a:pPr>
              <a:t>08.10.2020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739AE9A-94CC-46D2-9398-6F94C0EF3B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198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FEA84-56B6-434D-ACE0-749E573190D7}" type="datetimeFigureOut">
              <a:rPr lang="ru-RU"/>
              <a:pPr>
                <a:defRPr/>
              </a:pPr>
              <a:t>08.10.2020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465A0-B5CF-4AA9-89E5-758D63C630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8935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AF64F-255B-461C-ACAC-0291C1204E6B}" type="datetimeFigureOut">
              <a:rPr lang="ru-RU"/>
              <a:pPr>
                <a:defRPr/>
              </a:pPr>
              <a:t>08.10.2020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879A4-990B-4B16-A0A5-CD6B3D7481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933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0022F-56A4-44D5-AFBC-4F6DC95373AB}" type="datetimeFigureOut">
              <a:rPr lang="ru-RU"/>
              <a:pPr>
                <a:defRPr/>
              </a:pPr>
              <a:t>08.10.2020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36F69-DF0F-42A3-8835-4EDFA2C60F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066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D09AD-F0E4-4306-8813-C816706C4320}" type="datetimeFigureOut">
              <a:rPr lang="ru-RU"/>
              <a:pPr>
                <a:defRPr/>
              </a:pPr>
              <a:t>08.10.2020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EC68248C-37E7-4B70-9122-C6DAFCA739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281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1530CE0-C59C-4BA8-BF44-39F6E0652649}" type="datetimeFigureOut">
              <a:rPr lang="ru-RU"/>
              <a:pPr>
                <a:defRPr/>
              </a:pPr>
              <a:t>08.10.2020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2F6CE-86C5-4951-A604-6371F4259D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323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70EFEB4-5721-42DF-A2A0-5FCF9B353617}" type="datetimeFigureOut">
              <a:rPr lang="ru-RU"/>
              <a:pPr>
                <a:defRPr/>
              </a:pPr>
              <a:t>08.10.2020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DBE96-99C1-4F76-A5A8-6755138242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212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DDDDC-F2D8-44EF-9E2F-3BCDEF6481B7}" type="datetimeFigureOut">
              <a:rPr lang="ru-RU"/>
              <a:pPr>
                <a:defRPr/>
              </a:pPr>
              <a:t>08.10.2020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DC388-7E3B-4B06-986D-4282BE1A8F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267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FBA9D-1CCB-4284-9C25-ECF72AC77164}" type="datetimeFigureOut">
              <a:rPr lang="ru-RU"/>
              <a:pPr>
                <a:defRPr/>
              </a:pPr>
              <a:t>08.10.2020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A1CE4A4-1EF5-412A-976F-226DB05453C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057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52BFC-97DF-4CF7-B072-D84DB7B429E8}" type="datetimeFigureOut">
              <a:rPr lang="ru-RU"/>
              <a:pPr>
                <a:defRPr/>
              </a:pPr>
              <a:t>08.10.2020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877F6-32AB-4A66-A3EA-F8B1ACD68D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608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FC01828-611A-46F9-847E-A106D95612D8}" type="datetimeFigureOut">
              <a:rPr lang="ru-RU"/>
              <a:pPr>
                <a:defRPr/>
              </a:pPr>
              <a:t>08.10.2020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04B1F24E-DA24-43ED-AFAE-4DEBC76987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0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8FDFC2-71FF-4C69-BD52-F677C9B7EFAA}" type="datetimeFigureOut">
              <a:rPr lang="ru-RU"/>
              <a:pPr>
                <a:defRPr/>
              </a:pPr>
              <a:t>08.10.2020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DCA68246-7D49-4313-8F86-8A373991BF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33" r:id="rId1"/>
    <p:sldLayoutId id="2147484234" r:id="rId2"/>
    <p:sldLayoutId id="2147484235" r:id="rId3"/>
    <p:sldLayoutId id="2147484236" r:id="rId4"/>
    <p:sldLayoutId id="2147484237" r:id="rId5"/>
    <p:sldLayoutId id="2147484238" r:id="rId6"/>
    <p:sldLayoutId id="2147484239" r:id="rId7"/>
    <p:sldLayoutId id="2147484240" r:id="rId8"/>
    <p:sldLayoutId id="2147484241" r:id="rId9"/>
    <p:sldLayoutId id="2147484242" r:id="rId10"/>
    <p:sldLayoutId id="21474842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7365D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DB3E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95263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defTabSz="195263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defTabSz="195263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defTabSz="195263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defTabSz="195263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500" b="1">
              <a:solidFill>
                <a:srgbClr val="FFFFFF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8925" y="1196975"/>
            <a:ext cx="2411413" cy="2952750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4340" name="TextBox 10"/>
          <p:cNvSpPr txBox="1">
            <a:spLocks noChangeArrowheads="1"/>
          </p:cNvSpPr>
          <p:nvPr/>
        </p:nvSpPr>
        <p:spPr bwMode="auto">
          <a:xfrm rot="-1939735">
            <a:off x="454025" y="2355850"/>
            <a:ext cx="1828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60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833867" y="3284984"/>
            <a:ext cx="6170433" cy="3168352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аспиранта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Ф.И.О.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Волков Анатолий Анатольевич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  <a:r>
              <a:rPr lang="en-US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2019-2020 гг.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  <a:r>
              <a:rPr lang="en-US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очная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</a:t>
            </a:r>
            <a:r>
              <a:rPr lang="en-US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38.06.01 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</a:t>
            </a:r>
            <a:r>
              <a:rPr lang="en-US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08.00.10 Финансы, денежное обращение и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\\fs\usefold\aav\Desktop\IMG_658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25" y="1196975"/>
            <a:ext cx="2544942" cy="295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/>
              <a:t> </a:t>
            </a:r>
            <a:r>
              <a:rPr lang="ru-RU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НИР </a:t>
            </a:r>
            <a:r>
              <a:rPr lang="ru-RU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ИНСТИТУТА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46007"/>
              </p:ext>
            </p:extLst>
          </p:nvPr>
        </p:nvGraphicFramePr>
        <p:xfrm>
          <a:off x="539750" y="2230438"/>
          <a:ext cx="8137525" cy="115234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586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1845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7708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НИР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3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Влияние бюджетно-налоговой системы на общественную эффективность государственного управления в Российской Федерации</a:t>
                      </a:r>
                      <a:endParaRPr lang="ru-RU" sz="13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  <a:endParaRPr lang="ru-RU" sz="13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ПРЕПОДАВАТЕЛЬСКАЯ ДЕЯТЕЛЬНОСТЬ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1461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НАУЧНЫЕ И ТВОРЧЕСКИЕ ДОСТИЖЕНИЯ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7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\\fs\usefold\aav\Desktop\Безымянный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16831"/>
            <a:ext cx="3776540" cy="2664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\\fs\usefold\aav\Desktop\Безымянный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131" y="3545682"/>
            <a:ext cx="4046877" cy="2793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6464300" y="2136775"/>
            <a:ext cx="2232025" cy="2587625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5363" name="TextBox 10"/>
          <p:cNvSpPr txBox="1">
            <a:spLocks noChangeArrowheads="1"/>
          </p:cNvSpPr>
          <p:nvPr/>
        </p:nvSpPr>
        <p:spPr bwMode="auto">
          <a:xfrm>
            <a:off x="6659563" y="2576513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5364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536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64300" y="1800225"/>
            <a:ext cx="227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4" rIns="92066" bIns="46034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/>
              <a:t>Научный руководитель</a:t>
            </a:r>
          </a:p>
        </p:txBody>
      </p:sp>
      <p:sp>
        <p:nvSpPr>
          <p:cNvPr id="15369" name="TextBox 6"/>
          <p:cNvSpPr txBox="1">
            <a:spLocks noChangeArrowheads="1"/>
          </p:cNvSpPr>
          <p:nvPr/>
        </p:nvSpPr>
        <p:spPr bwMode="auto">
          <a:xfrm>
            <a:off x="900113" y="2560638"/>
            <a:ext cx="496728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 smtClean="0">
                <a:solidFill>
                  <a:schemeClr val="bg1"/>
                </a:solidFill>
                <a:latin typeface="Times New Roman" pitchFamily="18" charset="0"/>
              </a:rPr>
              <a:t>Развитие ипотечного жилищного кредитования в регионе</a:t>
            </a:r>
            <a:endParaRPr lang="ru-RU" altLang="ru-RU" sz="20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7850" y="5672138"/>
            <a:ext cx="7954963" cy="585787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ТЕМА ДИССЕРТАЦИОННОГО ИССЛЕДОВАНИЯ УТВЕРЖДЕНА УЧЕНЫМ СОВЕТОМ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ВолНЦ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РАН   ПРОТОКОЛ №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11-19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27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ноября 2019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г. </a:t>
            </a:r>
          </a:p>
        </p:txBody>
      </p:sp>
      <p:sp>
        <p:nvSpPr>
          <p:cNvPr id="15371" name="TextBox 12"/>
          <p:cNvSpPr txBox="1">
            <a:spLocks noChangeArrowheads="1"/>
          </p:cNvSpPr>
          <p:nvPr/>
        </p:nvSpPr>
        <p:spPr bwMode="auto">
          <a:xfrm>
            <a:off x="6392863" y="4706938"/>
            <a:ext cx="2376487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Arial" panose="020B0604020202020204" pitchFamily="34" charset="0"/>
              </a:rPr>
              <a:t>Ученая степень, ученое звание, должность, Ф.И.О.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76275" y="1098550"/>
            <a:ext cx="781208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ДИССЕРТАЦИОННОГО ИССЛЕДОВАНИЯ:</a:t>
            </a:r>
          </a:p>
        </p:txBody>
      </p:sp>
      <p:pic>
        <p:nvPicPr>
          <p:cNvPr id="15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" name="Picture 2" descr="\\fs\Free\Малышев М.К\СТАТЬИ\4. Июль 2020 Статья в журнал WoS Регионология\Pechenskaya-Polishchuk Mariya A.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75" r="7710"/>
          <a:stretch/>
        </p:blipFill>
        <p:spPr bwMode="auto">
          <a:xfrm>
            <a:off x="6464300" y="2137128"/>
            <a:ext cx="2232025" cy="2587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13" name="TextBox 5"/>
          <p:cNvSpPr txBox="1">
            <a:spLocks noChangeArrowheads="1"/>
          </p:cNvSpPr>
          <p:nvPr/>
        </p:nvSpPr>
        <p:spPr bwMode="auto">
          <a:xfrm>
            <a:off x="581025" y="1484784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 и зачетов</a:t>
            </a: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351045"/>
              </p:ext>
            </p:extLst>
          </p:nvPr>
        </p:nvGraphicFramePr>
        <p:xfrm>
          <a:off x="611188" y="1843559"/>
          <a:ext cx="8064500" cy="131288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39823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109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Методология научных исследований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6224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761" marB="45761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Экономическая теория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5289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46" marR="91446" marT="45761" marB="4576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Научно исследовательская деятельность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808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554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cap="all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1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Сдача кандидатских </a:t>
            </a:r>
            <a:r>
              <a:rPr lang="ru-RU" altLang="ru-RU" sz="16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</a:t>
            </a:r>
            <a:endParaRPr lang="ru-RU" altLang="ru-RU" sz="16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271865"/>
              </p:ext>
            </p:extLst>
          </p:nvPr>
        </p:nvGraphicFramePr>
        <p:xfrm>
          <a:off x="611188" y="1696164"/>
          <a:ext cx="8064500" cy="95745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79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789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14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Экзамен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797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История и философия науки </a:t>
                      </a:r>
                      <a:endParaRPr kumimoji="0" lang="ru-RU" sz="140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766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Иностранный язык </a:t>
                      </a:r>
                      <a:endParaRPr kumimoji="0" lang="ru-RU" sz="140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9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54050" y="1146175"/>
            <a:ext cx="7734300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Web of Science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Scopus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11320"/>
              </p:ext>
            </p:extLst>
          </p:nvPr>
        </p:nvGraphicFramePr>
        <p:xfrm>
          <a:off x="539750" y="1916113"/>
          <a:ext cx="8208962" cy="107562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361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563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4040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8433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912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54050" y="1146175"/>
            <a:ext cx="7734300" cy="584200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ИЗДАНИЯ, ВХОДЯЩИХ В ПЕРЕЧЕНЬ ВАК, МОНОГРАФИИ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340915"/>
              </p:ext>
            </p:extLst>
          </p:nvPr>
        </p:nvGraphicFramePr>
        <p:xfrm>
          <a:off x="539750" y="1916113"/>
          <a:ext cx="8208962" cy="14045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040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2083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5962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alt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Ипотечное кредитование: сущность, функции и классификация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alt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Волков А.А., Ипотечное кредитование: сущность, функции и классификация // Вестник Академии Знаний. 2020. №38 (3). С. 324-333.</a:t>
                      </a: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264376"/>
              </p:ext>
            </p:extLst>
          </p:nvPr>
        </p:nvGraphicFramePr>
        <p:xfrm>
          <a:off x="539750" y="1916832"/>
          <a:ext cx="8208962" cy="437130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627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3204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4970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alt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Тенденции развития ипотечного кредитования в РФ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alt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Волков А.А., Тенденции развития ипотечного кредитования в РФ // Вестник Владимирского государственного университета имени Александра Григорьевича и Николая Григорьевича Столетовых. Серия: Экономические науки. 2019. №4 (22). С. 27-39. 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059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alt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Современные проблемы развития рынка ипотечного жилищного кредитования в РФ </a:t>
                      </a:r>
                    </a:p>
                    <a:p>
                      <a:endParaRPr lang="ru-RU" altLang="ru-RU" sz="140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alt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Волков А.А., Современные проблемы развития рынка ипотечного жилищного кредитования в РФ // Экономический журнал. 2020 № 1 (57). С. 49-60. 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234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Проблемы</a:t>
                      </a:r>
                      <a:r>
                        <a:rPr kumimoji="0" lang="ru-RU" sz="1400" kern="12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развития рынка ипотечного кредитования в Российской Федерации</a:t>
                      </a:r>
                      <a:r>
                        <a:rPr kumimoji="0" lang="ru-RU" sz="140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altLang="ru-RU" sz="140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Волков А.А. Проблемы</a:t>
                      </a:r>
                      <a:r>
                        <a:rPr kumimoji="0" lang="ru-RU" sz="1400" kern="12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развития рынка ипотечного кредитования в Российской Федерации</a:t>
                      </a:r>
                      <a:r>
                        <a:rPr kumimoji="0" lang="ru-RU" sz="140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// Молодые ученые – экономике региона: мат-</a:t>
                      </a:r>
                      <a:r>
                        <a:rPr kumimoji="0" lang="ru-RU" sz="1400" kern="12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лы</a:t>
                      </a:r>
                      <a:r>
                        <a:rPr kumimoji="0" lang="ru-RU" sz="140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XIX </a:t>
                      </a:r>
                      <a:r>
                        <a:rPr kumimoji="0" lang="ru-RU" sz="1400" kern="12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Всерос</a:t>
                      </a:r>
                      <a:r>
                        <a:rPr kumimoji="0" lang="ru-RU" sz="140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науч.-</a:t>
                      </a:r>
                      <a:r>
                        <a:rPr kumimoji="0" lang="ru-RU" sz="1400" kern="12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практ</a:t>
                      </a:r>
                      <a:r>
                        <a:rPr kumimoji="0" lang="ru-RU" sz="140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kumimoji="0" lang="ru-RU" sz="1400" kern="12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конф</a:t>
                      </a:r>
                      <a:r>
                        <a:rPr kumimoji="0" lang="ru-RU" sz="140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с </a:t>
                      </a:r>
                      <a:r>
                        <a:rPr kumimoji="0" lang="ru-RU" sz="1400" kern="12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междунар</a:t>
                      </a:r>
                      <a:r>
                        <a:rPr kumimoji="0" lang="ru-RU" sz="140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участием, г. Вологда, 13 декабря 2019 г. – Вологда : ФГБУН </a:t>
                      </a:r>
                      <a:r>
                        <a:rPr kumimoji="0" lang="ru-RU" sz="1400" kern="12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ВолНЦ</a:t>
                      </a:r>
                      <a:r>
                        <a:rPr kumimoji="0" lang="ru-RU" sz="140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РАН, 2020. – 364 с. РИНЦ (сборник конференции).</a:t>
                      </a:r>
                    </a:p>
                    <a:p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304438"/>
              </p:ext>
            </p:extLst>
          </p:nvPr>
        </p:nvGraphicFramePr>
        <p:xfrm>
          <a:off x="539749" y="1916832"/>
          <a:ext cx="8137525" cy="428244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658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1714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2867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2583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XIX</a:t>
                      </a:r>
                      <a:r>
                        <a:rPr kumimoji="0" lang="ru-RU" sz="120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Всероссийская научно-практическая конференция с международным участием Молодые ученые – экономике региона 2019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Проблемы</a:t>
                      </a:r>
                      <a:r>
                        <a:rPr kumimoji="0" lang="ru-RU" sz="1200" kern="12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развития рынка ипотечного кредитования в Российской Федерации</a:t>
                      </a:r>
                      <a:r>
                        <a:rPr kumimoji="0" lang="ru-RU" sz="120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Очно</a:t>
                      </a:r>
                      <a:endParaRPr kumimoji="0" lang="ru-RU" sz="1200" kern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792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Семинар</a:t>
                      </a:r>
                    </a:p>
                  </a:txBody>
                  <a:tcPr marL="91444" marR="91444" marT="45717" marB="4571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30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Семинар-обсуждение статьи  востоковеда, профессора Российского университета дружбы народов Юрия </a:t>
                      </a:r>
                      <a:r>
                        <a:rPr kumimoji="0" lang="ru-RU" sz="1300" kern="12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Тавровского</a:t>
                      </a:r>
                      <a:r>
                        <a:rPr kumimoji="0" lang="ru-RU" sz="130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«Китай: стратегия процветания»</a:t>
                      </a:r>
                    </a:p>
                  </a:txBody>
                  <a:tcPr marL="91444" marR="91444" marT="45717" marB="4571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Очно</a:t>
                      </a:r>
                    </a:p>
                  </a:txBody>
                  <a:tcPr marL="91444" marR="91444" marT="45717" marB="45717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5239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Семинар</a:t>
                      </a:r>
                    </a:p>
                  </a:txBody>
                  <a:tcPr marL="91444" marR="91444" marT="45717" marB="4571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30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Семинар-обсуждение статьи российского ученого и писателя, кандидата исторических наук Ольги четвериковой: «Путь к цифровому слабоумию»</a:t>
                      </a:r>
                      <a:endParaRPr kumimoji="0" lang="ru-RU" sz="1300" kern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4" marR="91444" marT="45717" marB="4571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Очно</a:t>
                      </a:r>
                    </a:p>
                  </a:txBody>
                  <a:tcPr marL="91444" marR="91444" marT="45717" marB="4571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39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Семинар</a:t>
                      </a:r>
                    </a:p>
                  </a:txBody>
                  <a:tcPr marL="91444" marR="91444" marT="45717" marB="4571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altLang="ru-RU" sz="13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Ипотечное кредитование в России:  сущность и тенденции</a:t>
                      </a:r>
                      <a:endParaRPr kumimoji="0" lang="ru-RU" sz="1300" kern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4" marR="91444" marT="45717" marB="4571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Очно</a:t>
                      </a:r>
                    </a:p>
                  </a:txBody>
                  <a:tcPr marL="91444" marR="91444" marT="45717" marB="4571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39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Семинар</a:t>
                      </a:r>
                    </a:p>
                  </a:txBody>
                  <a:tcPr marL="91444" marR="91444" marT="45717" marB="4571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30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Факторы,</a:t>
                      </a:r>
                      <a:r>
                        <a:rPr kumimoji="0" lang="ru-RU" sz="1300" kern="12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оказывающие влияние на рынок ипотечного жилищного кредитования (на примере Вологодской области)</a:t>
                      </a:r>
                      <a:endParaRPr kumimoji="0" lang="ru-RU" sz="1300" kern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4" marR="91444" marT="45717" marB="4571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Очно</a:t>
                      </a:r>
                    </a:p>
                  </a:txBody>
                  <a:tcPr marL="91444" marR="91444" marT="45717" marB="45717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 грантах, конкурсах, ОЛИМПИАДАХ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539750" y="2230438"/>
          <a:ext cx="8208962" cy="184626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2011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923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5">
      <a:dk1>
        <a:srgbClr val="1F497D"/>
      </a:dk1>
      <a:lt1>
        <a:srgbClr val="1F497D"/>
      </a:lt1>
      <a:dk2>
        <a:srgbClr val="E8EFF9"/>
      </a:dk2>
      <a:lt2>
        <a:srgbClr val="D8D8D8"/>
      </a:lt2>
      <a:accent1>
        <a:srgbClr val="1F497D"/>
      </a:accent1>
      <a:accent2>
        <a:srgbClr val="FFF2CB"/>
      </a:accent2>
      <a:accent3>
        <a:srgbClr val="17365D"/>
      </a:accent3>
      <a:accent4>
        <a:srgbClr val="8DB3E2"/>
      </a:accent4>
      <a:accent5>
        <a:srgbClr val="C6D9F0"/>
      </a:accent5>
      <a:accent6>
        <a:srgbClr val="FBD5B5"/>
      </a:accent6>
      <a:hlink>
        <a:srgbClr val="0000FF"/>
      </a:hlink>
      <a:folHlink>
        <a:srgbClr val="6565F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10528</TotalTime>
  <Words>714</Words>
  <Application>Microsoft Office PowerPoint</Application>
  <PresentationFormat>Экран (4:3)</PresentationFormat>
  <Paragraphs>138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Анатолий А. Волков</cp:lastModifiedBy>
  <cp:revision>178</cp:revision>
  <cp:lastPrinted>2017-04-27T05:29:32Z</cp:lastPrinted>
  <dcterms:created xsi:type="dcterms:W3CDTF">2013-09-13T10:47:31Z</dcterms:created>
  <dcterms:modified xsi:type="dcterms:W3CDTF">2020-10-08T07:27:57Z</dcterms:modified>
</cp:coreProperties>
</file>