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6" r:id="rId2"/>
    <p:sldId id="281" r:id="rId3"/>
    <p:sldId id="293" r:id="rId4"/>
    <p:sldId id="274" r:id="rId5"/>
    <p:sldId id="282" r:id="rId6"/>
    <p:sldId id="289" r:id="rId7"/>
    <p:sldId id="283" r:id="rId8"/>
    <p:sldId id="294" r:id="rId9"/>
    <p:sldId id="290" r:id="rId10"/>
    <p:sldId id="295" r:id="rId11"/>
    <p:sldId id="291" r:id="rId12"/>
    <p:sldId id="292" r:id="rId13"/>
    <p:sldId id="288" r:id="rId14"/>
  </p:sldIdLst>
  <p:sldSz cx="9144000" cy="6858000" type="screen4x3"/>
  <p:notesSz cx="6797675" cy="98726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003399"/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BE7599-32E7-454C-8941-EAEBD365D24C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BA0F4E-7EA3-4F1C-96D6-5B93C1C36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55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B647990-6DC1-4933-8581-2CFA9A20EFB9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39AE9A-94CC-46D2-9398-6F94C0EF3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EA84-56B6-434D-ACE0-749E573190D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65A0-B5CF-4AA9-89E5-758D63C630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893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AF64F-255B-461C-ACAC-0291C1204E6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79A4-990B-4B16-A0A5-CD6B3D7481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93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0022F-56A4-44D5-AFBC-4F6DC95373AB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36F69-DF0F-42A3-8835-4EDFA2C60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06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09AD-F0E4-4306-8813-C816706C4320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EC68248C-37E7-4B70-9122-C6DAFCA73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8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530CE0-C59C-4BA8-BF44-39F6E0652649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2F6CE-86C5-4951-A604-6371F4259D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2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0EFEB4-5721-42DF-A2A0-5FCF9B35361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BE96-99C1-4F76-A5A8-675513824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1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DDDC-F2D8-44EF-9E2F-3BCDEF6481B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C388-7E3B-4B06-986D-4282BE1A8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7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BA9D-1CCB-4284-9C25-ECF72AC77164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1CE4A4-1EF5-412A-976F-226DB05453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57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2BFC-97DF-4CF7-B072-D84DB7B429E8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877F6-32AB-4A66-A3EA-F8B1ACD68D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C01828-611A-46F9-847E-A106D95612D8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04B1F24E-DA24-43ED-AFAE-4DEBC7698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8FDFC2-71FF-4C69-BD52-F677C9B7EFAA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CA68246-7D49-4313-8F86-8A373991BF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17365D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DB3E2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2"/>
          <p:cNvSpPr txBox="1">
            <a:spLocks/>
          </p:cNvSpPr>
          <p:nvPr/>
        </p:nvSpPr>
        <p:spPr bwMode="auto">
          <a:xfrm>
            <a:off x="3773488" y="3789363"/>
            <a:ext cx="42465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195263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 defTabSz="195263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 defTabSz="195263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 defTabSz="195263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 defTabSz="195263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195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8925" y="1196975"/>
            <a:ext cx="2411413" cy="29527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 rot="-1939735">
            <a:off x="454025" y="235585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343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833867" y="3284984"/>
            <a:ext cx="6170433" cy="3168352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аспиранта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Малышев Михаил Константинович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2019-2022 гг.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обучения: очная</a:t>
            </a: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подготовки: </a:t>
            </a:r>
            <a:r>
              <a:rPr lang="en-US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38.06.01 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подготовки: </a:t>
            </a:r>
            <a:r>
              <a:rPr lang="ru-RU" altLang="ru-RU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08.00.10 Финансы, денежное обращение и кредит</a:t>
            </a:r>
            <a:endParaRPr lang="ru-RU" altLang="ru-RU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\\fs\Free\Загребельный А.В\СП\2020\СП № 1 (23)\Малышев М.К\IMG_20200307_1227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6430" r="10898"/>
          <a:stretch/>
        </p:blipFill>
        <p:spPr bwMode="auto">
          <a:xfrm>
            <a:off x="288925" y="1052736"/>
            <a:ext cx="2411413" cy="3096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52736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96145"/>
              </p:ext>
            </p:extLst>
          </p:nvPr>
        </p:nvGraphicFramePr>
        <p:xfrm>
          <a:off x="323529" y="1759613"/>
          <a:ext cx="8568951" cy="36657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5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76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40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72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1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9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 на XIII Международную научно-практическую </a:t>
                      </a:r>
                      <a:r>
                        <a:rPr lang="ru-RU" sz="13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-конференцию, г. Уфа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 управления финансовыми рисками малых предприятий ЛПК региона  (на примере Вологодской области)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 anchor="ctr"/>
                </a:tc>
              </a:tr>
              <a:tr h="46971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 на Конкурс РОССИЯ-2035 (прохождение в очный этап)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и управление финансовыми рисками предприятий малого бизнеса региона (на примере ЛПК Вологодской области)</a:t>
                      </a: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 anchor="ctr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 на Ежегодный Конкурс научных работ молодежи по вопросам социально-экономического развития территорий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и управление финансовыми рисками предприятий малого бизнеса региона (на примере ЛПК Вологодской области)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 anchor="ctr"/>
                </a:tc>
              </a:tr>
              <a:tr h="69397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Тезисы на V Научно-практическую интернет-конференцию «Глобальные вызовы и региональное развитие в зеркале социологических измерений» (г. Вологда ВолНЦ РАН 23 – 27 марта 2020 г.)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</a:t>
                      </a:r>
                      <a:r>
                        <a:rPr kumimoji="0" lang="ru-RU" sz="13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социальной ответственности крупного бизнеса (на примере ПАО «Северсталь»)»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Заочно</a:t>
                      </a:r>
                    </a:p>
                  </a:txBody>
                  <a:tcPr marL="91444" marR="91444" marT="45717" marB="45717" anchor="ctr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dirty="0"/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/>
              <a:t> </a:t>
            </a: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НИР 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12624"/>
              </p:ext>
            </p:extLst>
          </p:nvPr>
        </p:nvGraphicFramePr>
        <p:xfrm>
          <a:off x="539750" y="2230438"/>
          <a:ext cx="8137525" cy="19797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5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70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НИР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6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влияния финансовых результатов крупных корпораций металлургической, нефтегазовой и химической отрасли на бюджетную систему регионов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Исполнитель</a:t>
                      </a: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9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 президента «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механизмы стимулирования муниципального развития в контексте обеспечения экономического роста государства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13" marB="4571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Соисполнитель</a:t>
                      </a:r>
                    </a:p>
                  </a:txBody>
                  <a:tcPr marL="91436" marR="91436" marT="45713" marB="4571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87450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ПРЕПОДАВАТЕЛЬСКАЯ ДЕЯТЕЛЬНОСТЬ</a:t>
            </a:r>
            <a:endParaRPr lang="ru-RU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175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cap="all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НАУЧНЫЕ И ТВОРЧЕСКИЕ ДОСТИЖЕНИЯ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12936" r="1522" b="4730"/>
          <a:stretch/>
        </p:blipFill>
        <p:spPr bwMode="auto">
          <a:xfrm>
            <a:off x="3061213" y="1785378"/>
            <a:ext cx="3166971" cy="21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3" t="11925" r="25232" b="3939"/>
          <a:stretch/>
        </p:blipFill>
        <p:spPr bwMode="auto">
          <a:xfrm>
            <a:off x="6692006" y="1791658"/>
            <a:ext cx="1913038" cy="28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6"/>
          <a:srcRect l="13202" t="21415" r="11986" b="12967"/>
          <a:stretch/>
        </p:blipFill>
        <p:spPr bwMode="auto">
          <a:xfrm>
            <a:off x="3043946" y="4210010"/>
            <a:ext cx="3184238" cy="2171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7"/>
          <a:srcRect l="27975" t="13360" r="25818" b="4715"/>
          <a:stretch/>
        </p:blipFill>
        <p:spPr bwMode="auto">
          <a:xfrm>
            <a:off x="527700" y="1785378"/>
            <a:ext cx="2088034" cy="2897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548DD2"/>
            </a:gs>
            <a:gs pos="48000">
              <a:srgbClr val="C8DAF0"/>
            </a:gs>
            <a:gs pos="100000">
              <a:srgbClr val="DDE8F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464300" y="2136775"/>
            <a:ext cx="2232025" cy="258762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6659563" y="257651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</a:rPr>
              <a:t>ФОТО</a:t>
            </a:r>
          </a:p>
        </p:txBody>
      </p:sp>
      <p:sp>
        <p:nvSpPr>
          <p:cNvPr id="15364" name="Line 8"/>
          <p:cNvSpPr>
            <a:spLocks noChangeShapeType="1"/>
          </p:cNvSpPr>
          <p:nvPr/>
        </p:nvSpPr>
        <p:spPr bwMode="auto">
          <a:xfrm flipV="1">
            <a:off x="1692275" y="549275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5366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64300" y="1700808"/>
            <a:ext cx="22764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6" tIns="46034" rIns="92066" bIns="46034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539552" y="2276872"/>
            <a:ext cx="56166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«ОЦЕНКА ФИНАНСОВОГО ВЗАИМОДЕЙСТВИЯ КРУПНЫХ ПРЕДПРИЯТИЙ И БЮДЖЕТНОЙ СИСТЕМЫ РЕГИОНА (НА ПРИМЕРЕ КРУПНЕЙШИХ КОРПОРАЦИЙ МЕТАЛЛУРГИЧЕСКОЙ И ХИМИЧЕСКОЙ ОТРАСЛЕЙ)»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850" y="5733256"/>
            <a:ext cx="7954963" cy="585787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 ДИССЕРТАЦИОННОГО ИССЛЕДОВАНИЯ УТВЕРЖДЕНА УЧЕНЫМ СОВЕТОМ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ВолНЦ РАН ПРОТОКОЛ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11-19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ноября 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Box 12"/>
          <p:cNvSpPr txBox="1">
            <a:spLocks noChangeArrowheads="1"/>
          </p:cNvSpPr>
          <p:nvPr/>
        </p:nvSpPr>
        <p:spPr bwMode="auto">
          <a:xfrm>
            <a:off x="6392863" y="4850576"/>
            <a:ext cx="23764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К.э.н., зав. лабораторией, Печенская-Полищук Мария Александровна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275" y="1098550"/>
            <a:ext cx="781208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ДИССЕРТАЦИОННОГО ИССЛЕДОВАНИЯ:</a:t>
            </a:r>
          </a:p>
        </p:txBody>
      </p:sp>
      <p:pic>
        <p:nvPicPr>
          <p:cNvPr id="15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16632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6" name="Picture 2" descr="\\fs\Free\Малышев М.К\СТАТЬИ\4. Июль 2020 Статья в журнал WoS Регионология\Pechenskaya-Polishchuk Mariya A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5" r="7710"/>
          <a:stretch/>
        </p:blipFill>
        <p:spPr bwMode="auto">
          <a:xfrm>
            <a:off x="6444208" y="2137128"/>
            <a:ext cx="2252117" cy="266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74638"/>
            <a:ext cx="8135938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600" b="1" cap="all" dirty="0">
                <a:latin typeface="Times New Roman" pitchFamily="18" charset="0"/>
                <a:cs typeface="Times New Roman" pitchFamily="18" charset="0"/>
              </a:rPr>
              <a:t>ВЫПОЛНЕНИЕ УЧЕБНОГО ПЛАНА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13" name="TextBox 5"/>
          <p:cNvSpPr txBox="1">
            <a:spLocks noChangeArrowheads="1"/>
          </p:cNvSpPr>
          <p:nvPr/>
        </p:nvSpPr>
        <p:spPr bwMode="auto">
          <a:xfrm>
            <a:off x="581025" y="1628800"/>
            <a:ext cx="8094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17365D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DB3E2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Сдача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 и зачетов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5087"/>
              </p:ext>
            </p:extLst>
          </p:nvPr>
        </p:nvGraphicFramePr>
        <p:xfrm>
          <a:off x="611188" y="2162914"/>
          <a:ext cx="8064500" cy="13380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0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67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0615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дисциплины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Методология научных исследований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Экономическая теория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43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Научно-исследовательская деятельность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Зачтено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761" marB="45761"/>
                </a:tc>
              </a:tr>
            </a:tbl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80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46230"/>
            <a:ext cx="8135938" cy="338554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Сдача кандидатских </a:t>
            </a:r>
            <a:r>
              <a:rPr lang="ru-RU" altLang="ru-RU" sz="1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экзаменов</a:t>
            </a:r>
            <a:endParaRPr lang="ru-RU" altLang="ru-RU" sz="16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34246"/>
              </p:ext>
            </p:extLst>
          </p:nvPr>
        </p:nvGraphicFramePr>
        <p:xfrm>
          <a:off x="611188" y="1773238"/>
          <a:ext cx="8064500" cy="11517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97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7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7560">
                  <a:extLst>
                    <a:ext uri="{9D8B030D-6E8A-4147-A177-3AD203B41FA5}">
                      <a16:colId xmlns="" xmlns:a16="http://schemas.microsoft.com/office/drawing/2014/main" val="664717056"/>
                    </a:ext>
                  </a:extLst>
                </a:gridCol>
              </a:tblGrid>
              <a:tr h="1451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2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и философия науки 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6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Иностранный язык 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6" marR="91446" marT="45691" marB="45691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9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Web of Science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cap="all" dirty="0">
                <a:latin typeface="Times New Roman" pitchFamily="18" charset="0"/>
                <a:cs typeface="Times New Roman" pitchFamily="18" charset="0"/>
              </a:rPr>
              <a:t> Scopus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57210"/>
              </p:ext>
            </p:extLst>
          </p:nvPr>
        </p:nvGraphicFramePr>
        <p:xfrm>
          <a:off x="539750" y="1916113"/>
          <a:ext cx="8208962" cy="10558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1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56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4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711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6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54050" y="1146175"/>
            <a:ext cx="7734300" cy="584200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ПУБЛИКАЦИИ В НАУЧНЫХ ИЗДАНИЯ, ВХОДЯЩИХ В ПЕРЕЧЕНЬ ВАК, МОНОГРАФИИ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75919"/>
              </p:ext>
            </p:extLst>
          </p:nvPr>
        </p:nvGraphicFramePr>
        <p:xfrm>
          <a:off x="539749" y="2035238"/>
          <a:ext cx="7993063" cy="1981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0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9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3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59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962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работы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финансовые результаты малых предприятий региона (на примере ЛПК Вологодской области)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 М.К., Журнал исследований по управлению.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2019. Т. 5. №6. С. 14-24. (ВАК).</a:t>
                      </a:r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50" marB="4575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рисками малых лесопромышленных предприятий Вологодской области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 М.К., Экономический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журнал, №1 (57). 2020 С. 70-82. (ВАК).</a:t>
                      </a:r>
                      <a:endParaRPr kumimoji="0" lang="ru-RU" sz="140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ДРУГИЕ ПУБЛИКАЦИИ (статьи РИНЦ, тезисы и др.) 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86385"/>
              </p:ext>
            </p:extLst>
          </p:nvPr>
        </p:nvGraphicFramePr>
        <p:xfrm>
          <a:off x="539749" y="1916113"/>
          <a:ext cx="8208963" cy="12272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434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83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11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28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0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социальной ответственности крупного бизнеса (на примере ПАО «Северсталь»)</a:t>
                      </a:r>
                      <a:endParaRPr lang="ru-RU" altLang="ru-RU" sz="14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 М.К.,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пространство. 2020. Т. 6. №1. С. 5. (РИНЦ).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082675"/>
            <a:ext cx="8208963" cy="33813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ПУБЛИКАЦИИ В ПЕЧАТИ (РИНЦ, ВАК,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Scopus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04658"/>
              </p:ext>
            </p:extLst>
          </p:nvPr>
        </p:nvGraphicFramePr>
        <p:xfrm>
          <a:off x="539750" y="1916113"/>
          <a:ext cx="8208964" cy="24080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95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371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работы</a:t>
                      </a:r>
                      <a:endParaRPr lang="ru-RU" sz="14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Выходные данные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Соавторы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крупного бизнеса в экономике региона (на примере металлургических корпораций России)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Малышев М.К., Вестник Российского экономического университета имени Г. В. Плеханова (ВАК).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08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Факторы, влияющие на объем налоговых поступлений от российских корпораций черной металлургии в бюджет региона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Печенская-Полищук М.А., Малышев М.К., 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Регионология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6" marR="91436" marT="45734" marB="45734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Печенская-Полищук М.А.</a:t>
                      </a:r>
                      <a:endParaRPr kumimoji="0" lang="ru-RU" sz="14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6" marR="91436" marT="45734" marB="45734" anchor="ctr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750" y="1114896"/>
            <a:ext cx="8137525" cy="369888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УЧАСТИЕ В КОНФЕРЕНЦИЯХ,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семинарах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18482"/>
              </p:ext>
            </p:extLst>
          </p:nvPr>
        </p:nvGraphicFramePr>
        <p:xfrm>
          <a:off x="251520" y="1666118"/>
          <a:ext cx="8640961" cy="50032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0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643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5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587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п/п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3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статус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участия</a:t>
                      </a:r>
                      <a:endParaRPr lang="ru-RU" sz="13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73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alt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Международная научно-практическая конференция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«Молодые исследователи – регионам» (первое место в секции)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«Оценка и управление финансовыми рисками предприятий малого бизнеса региона (на примере ЛПК Вологодской области)»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8659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Международная научно-практическая интернет-конференция «Проблемы экономического роста и устойчивого развития территорий» (г. Вологда, ФГБУН ВолНЦ РАН, 18 – 22 мая 2020 г.)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</a:t>
                      </a:r>
                      <a:r>
                        <a:rPr kumimoji="0" lang="ru-RU" sz="13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социальной ответственности крупного бизнеса (на примере ПАО «Северсталь»)»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30937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ФГБУН ВолНЦ РАН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 ноября 2019 г.)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Семинар-обсуждение статьи  востоковеда, профессора Российского университета дружбы народов Юрия </a:t>
                      </a:r>
                      <a:r>
                        <a:rPr kumimoji="0" lang="ru-RU" sz="13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Тавровского</a:t>
                      </a: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«Китай: стратегия процветания»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</a:p>
                  </a:txBody>
                  <a:tcPr marL="91444" marR="91444" marT="45717" marB="45717" anchor="ctr"/>
                </a:tc>
              </a:tr>
              <a:tr h="2995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ФГБУН ВолНЦ РАН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(24 декабря 2019 г.)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Семинар-обсуждение статьи российского ученого и писателя, кандидата исторических наук Ольги четвериковой: «Путь к цифровому слабоумию»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</a:p>
                  </a:txBody>
                  <a:tcPr marL="91444" marR="91444" marT="45717" marB="45717" anchor="ctr"/>
                </a:tc>
              </a:tr>
              <a:tr h="29951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ФГБУН ВолНЦ РАН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(15 июня 2020 г.)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«О социальной ответственности крупного бизнеса (на примере ПАО «Северсталь»)»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  <a:endParaRPr kumimoji="0" lang="ru-RU" sz="13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</a:tr>
              <a:tr h="38790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 ФГБУН ВолНЦ РАН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 сентября 2020 г.)</a:t>
                      </a: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«Факторы формирования налога на прибыль корпораций (на примере отрасли черной металлургии России)» </a:t>
                      </a:r>
                      <a:endParaRPr kumimoji="0" lang="ru-RU" sz="1300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7" marB="457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Очно</a:t>
                      </a:r>
                    </a:p>
                  </a:txBody>
                  <a:tcPr marL="91444" marR="91444" marT="45717" marB="45717" anchor="ctr"/>
                </a:tc>
              </a:tr>
            </a:tbl>
          </a:graphicData>
        </a:graphic>
      </p:graphicFrame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1692275" y="620713"/>
            <a:ext cx="6335713" cy="0"/>
          </a:xfrm>
          <a:prstGeom prst="lin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Rectangle 10"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88913"/>
            <a:ext cx="74898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4" rIns="92066" bIns="46034" anchor="b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ФЕДЕРАЛЬНОЕ </a:t>
            </a:r>
            <a:r>
              <a:rPr lang="ru-RU" sz="1100" b="1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ГОСУДАРСТВЕННОЕ</a:t>
            </a:r>
            <a:r>
              <a:rPr lang="ru-RU" sz="11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БЮДЖЕТНОЕ УЧРЕЖДЕНИЕ НАУКИ </a:t>
            </a:r>
          </a:p>
          <a:p>
            <a:pPr algn="ctr" eaLnBrk="1" hangingPunct="1">
              <a:defRPr/>
            </a:pPr>
            <a:r>
              <a:rPr lang="ru-RU" sz="11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«ВОЛОГОДСКИЙ НАУЧНЫЙ ЦЕНТР РОССИЙСКОЙ АКАДЕМИИ НАУК»</a:t>
            </a:r>
            <a:endParaRPr lang="en-US" sz="11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" name="Picture 12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65088"/>
            <a:ext cx="7985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\\fs\usefold\ask\Desktop\Логотип ВолНЦ РА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0" y="105887"/>
            <a:ext cx="836266" cy="8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5">
      <a:dk1>
        <a:srgbClr val="1F497D"/>
      </a:dk1>
      <a:lt1>
        <a:srgbClr val="1F497D"/>
      </a:lt1>
      <a:dk2>
        <a:srgbClr val="E8EFF9"/>
      </a:dk2>
      <a:lt2>
        <a:srgbClr val="D8D8D8"/>
      </a:lt2>
      <a:accent1>
        <a:srgbClr val="1F497D"/>
      </a:accent1>
      <a:accent2>
        <a:srgbClr val="FFF2CB"/>
      </a:accent2>
      <a:accent3>
        <a:srgbClr val="17365D"/>
      </a:accent3>
      <a:accent4>
        <a:srgbClr val="8DB3E2"/>
      </a:accent4>
      <a:accent5>
        <a:srgbClr val="C6D9F0"/>
      </a:accent5>
      <a:accent6>
        <a:srgbClr val="FBD5B5"/>
      </a:accent6>
      <a:hlink>
        <a:srgbClr val="0000FF"/>
      </a:hlink>
      <a:folHlink>
        <a:srgbClr val="6565F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10654</TotalTime>
  <Words>985</Words>
  <Application>Microsoft Office PowerPoint</Application>
  <PresentationFormat>Экран (4:3)</PresentationFormat>
  <Paragraphs>173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SavinIV</dc:creator>
  <cp:lastModifiedBy>Михаил Конста. Малышев</cp:lastModifiedBy>
  <cp:revision>199</cp:revision>
  <cp:lastPrinted>2017-04-27T05:29:32Z</cp:lastPrinted>
  <dcterms:created xsi:type="dcterms:W3CDTF">2013-09-13T10:47:31Z</dcterms:created>
  <dcterms:modified xsi:type="dcterms:W3CDTF">2020-09-24T10:22:55Z</dcterms:modified>
</cp:coreProperties>
</file>