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sldIdLst>
    <p:sldId id="266" r:id="rId2"/>
    <p:sldId id="281" r:id="rId3"/>
    <p:sldId id="293" r:id="rId4"/>
    <p:sldId id="274" r:id="rId5"/>
    <p:sldId id="282" r:id="rId6"/>
    <p:sldId id="289" r:id="rId7"/>
    <p:sldId id="283" r:id="rId8"/>
    <p:sldId id="290" r:id="rId9"/>
    <p:sldId id="295" r:id="rId10"/>
    <p:sldId id="291" r:id="rId11"/>
    <p:sldId id="292" r:id="rId12"/>
  </p:sldIdLst>
  <p:sldSz cx="9144000" cy="6858000" type="screen4x3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3399"/>
    <a:srgbClr val="FFFFFF"/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7292A2E-F333-43FB-9621-5CBBE7FDCDCB}" styleName="Светлый стиль 2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9" autoAdjust="0"/>
    <p:restoredTop sz="94643" autoAdjust="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BBE7599-32E7-454C-8941-EAEBD365D24C}" type="datetimeFigureOut">
              <a:rPr lang="ru-RU"/>
              <a:pPr>
                <a:defRPr/>
              </a:pPr>
              <a:t>09.10.2020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BBA0F4E-7EA3-4F1C-96D6-5B93C1C369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55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B647990-6DC1-4933-8581-2CFA9A20EFB9}" type="datetimeFigureOut">
              <a:rPr lang="ru-RU"/>
              <a:pPr>
                <a:defRPr/>
              </a:pPr>
              <a:t>09.10.2020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739AE9A-94CC-46D2-9398-6F94C0EF3B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198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FEA84-56B6-434D-ACE0-749E573190D7}" type="datetimeFigureOut">
              <a:rPr lang="ru-RU"/>
              <a:pPr>
                <a:defRPr/>
              </a:pPr>
              <a:t>09.10.2020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465A0-B5CF-4AA9-89E5-758D63C630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8935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AF64F-255B-461C-ACAC-0291C1204E6B}" type="datetimeFigureOut">
              <a:rPr lang="ru-RU"/>
              <a:pPr>
                <a:defRPr/>
              </a:pPr>
              <a:t>09.10.2020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879A4-990B-4B16-A0A5-CD6B3D7481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933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0022F-56A4-44D5-AFBC-4F6DC95373AB}" type="datetimeFigureOut">
              <a:rPr lang="ru-RU"/>
              <a:pPr>
                <a:defRPr/>
              </a:pPr>
              <a:t>09.10.2020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36F69-DF0F-42A3-8835-4EDFA2C60F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0662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D09AD-F0E4-4306-8813-C816706C4320}" type="datetimeFigureOut">
              <a:rPr lang="ru-RU"/>
              <a:pPr>
                <a:defRPr/>
              </a:pPr>
              <a:t>09.10.2020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EC68248C-37E7-4B70-9122-C6DAFCA739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281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1530CE0-C59C-4BA8-BF44-39F6E0652649}" type="datetimeFigureOut">
              <a:rPr lang="ru-RU"/>
              <a:pPr>
                <a:defRPr/>
              </a:pPr>
              <a:t>09.10.2020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2F6CE-86C5-4951-A604-6371F4259D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323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70EFEB4-5721-42DF-A2A0-5FCF9B353617}" type="datetimeFigureOut">
              <a:rPr lang="ru-RU"/>
              <a:pPr>
                <a:defRPr/>
              </a:pPr>
              <a:t>09.10.2020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DBE96-99C1-4F76-A5A8-6755138242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212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DDDDC-F2D8-44EF-9E2F-3BCDEF6481B7}" type="datetimeFigureOut">
              <a:rPr lang="ru-RU"/>
              <a:pPr>
                <a:defRPr/>
              </a:pPr>
              <a:t>09.10.2020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DC388-7E3B-4B06-986D-4282BE1A8F4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2677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FBA9D-1CCB-4284-9C25-ECF72AC77164}" type="datetimeFigureOut">
              <a:rPr lang="ru-RU"/>
              <a:pPr>
                <a:defRPr/>
              </a:pPr>
              <a:t>09.10.2020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A1CE4A4-1EF5-412A-976F-226DB05453C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0570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52BFC-97DF-4CF7-B072-D84DB7B429E8}" type="datetimeFigureOut">
              <a:rPr lang="ru-RU"/>
              <a:pPr>
                <a:defRPr/>
              </a:pPr>
              <a:t>09.10.2020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877F6-32AB-4A66-A3EA-F8B1ACD68D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608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FC01828-611A-46F9-847E-A106D95612D8}" type="datetimeFigureOut">
              <a:rPr lang="ru-RU"/>
              <a:pPr>
                <a:defRPr/>
              </a:pPr>
              <a:t>09.10.2020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04B1F24E-DA24-43ED-AFAE-4DEBC76987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0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  <a:endParaRPr lang="en-US" altLang="ru-RU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8FDFC2-71FF-4C69-BD52-F677C9B7EFAA}" type="datetimeFigureOut">
              <a:rPr lang="ru-RU"/>
              <a:pPr>
                <a:defRPr/>
              </a:pPr>
              <a:t>09.10.2020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DCA68246-7D49-4313-8F86-8A373991BF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33" r:id="rId1"/>
    <p:sldLayoutId id="2147484234" r:id="rId2"/>
    <p:sldLayoutId id="2147484235" r:id="rId3"/>
    <p:sldLayoutId id="2147484236" r:id="rId4"/>
    <p:sldLayoutId id="2147484237" r:id="rId5"/>
    <p:sldLayoutId id="2147484238" r:id="rId6"/>
    <p:sldLayoutId id="2147484239" r:id="rId7"/>
    <p:sldLayoutId id="2147484240" r:id="rId8"/>
    <p:sldLayoutId id="2147484241" r:id="rId9"/>
    <p:sldLayoutId id="2147484242" r:id="rId10"/>
    <p:sldLayoutId id="21474842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17365D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DB3E2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72"/>
          <p:cNvSpPr txBox="1">
            <a:spLocks/>
          </p:cNvSpPr>
          <p:nvPr/>
        </p:nvSpPr>
        <p:spPr bwMode="auto">
          <a:xfrm>
            <a:off x="3773488" y="3789363"/>
            <a:ext cx="424656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195263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 defTabSz="195263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 defTabSz="195263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 defTabSz="195263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 defTabSz="195263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1500" b="1">
              <a:solidFill>
                <a:srgbClr val="FFFFFF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8925" y="1196975"/>
            <a:ext cx="2411413" cy="2952750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4340" name="TextBox 10"/>
          <p:cNvSpPr txBox="1">
            <a:spLocks noChangeArrowheads="1"/>
          </p:cNvSpPr>
          <p:nvPr/>
        </p:nvSpPr>
        <p:spPr bwMode="auto">
          <a:xfrm rot="-1939735">
            <a:off x="454025" y="2355850"/>
            <a:ext cx="1828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60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4341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343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2833867" y="3284984"/>
            <a:ext cx="6170433" cy="3168352"/>
          </a:xfrm>
          <a:prstGeom prst="roundRect">
            <a:avLst/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аспиранта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Ф.И.О. Сидоров Максим Андреевич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обучения 2019-2022 гг.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обучения очная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подготовки </a:t>
            </a:r>
            <a:r>
              <a:rPr lang="en-US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38.06.01  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 подготовки 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и управление народным хозяйством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2FCA590-97F1-4992-AFC3-FA9D497F59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831" y="1406525"/>
            <a:ext cx="2133600" cy="25336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F31A3E97-CFA4-43B6-B03B-21636104DA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991184"/>
              </p:ext>
            </p:extLst>
          </p:nvPr>
        </p:nvGraphicFramePr>
        <p:xfrm>
          <a:off x="539749" y="3635044"/>
          <a:ext cx="8137525" cy="197973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5866">
                  <a:extLst>
                    <a:ext uri="{9D8B030D-6E8A-4147-A177-3AD203B41FA5}">
                      <a16:colId xmlns:a16="http://schemas.microsoft.com/office/drawing/2014/main" val="2345644953"/>
                    </a:ext>
                  </a:extLst>
                </a:gridCol>
                <a:gridCol w="5184577">
                  <a:extLst>
                    <a:ext uri="{9D8B030D-6E8A-4147-A177-3AD203B41FA5}">
                      <a16:colId xmlns:a16="http://schemas.microsoft.com/office/drawing/2014/main" val="3780233489"/>
                    </a:ext>
                  </a:extLst>
                </a:gridCol>
                <a:gridCol w="2377082">
                  <a:extLst>
                    <a:ext uri="{9D8B030D-6E8A-4147-A177-3AD203B41FA5}">
                      <a16:colId xmlns:a16="http://schemas.microsoft.com/office/drawing/2014/main" val="592331582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 НИР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val="336281921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Segoe UI Light" pitchFamily="34" charset="0"/>
                          <a:cs typeface="Segoe UI Light" pitchFamily="34" charset="0"/>
                        </a:rPr>
                        <a:t>Развитие методологии управления региональной экономикой при ее структурной перестройке для обеспечения сбалансированного развития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kern="1200" dirty="0">
                          <a:solidFill>
                            <a:schemeClr val="dk1"/>
                          </a:solidFill>
                          <a:latin typeface="Segoe UI Light" pitchFamily="34" charset="0"/>
                          <a:ea typeface="+mn-ea"/>
                          <a:cs typeface="Segoe UI Light" pitchFamily="34" charset="0"/>
                        </a:rPr>
                        <a:t>Исполнитель</a:t>
                      </a:r>
                    </a:p>
                    <a:p>
                      <a:pPr algn="ctr"/>
                      <a:endParaRPr kumimoji="0" lang="ru-RU" sz="1400" kern="1200" dirty="0">
                        <a:solidFill>
                          <a:schemeClr val="dk1"/>
                        </a:solidFill>
                        <a:latin typeface="Segoe UI Light" pitchFamily="34" charset="0"/>
                        <a:ea typeface="+mn-ea"/>
                        <a:cs typeface="Segoe UI Light" pitchFamily="34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val="2537375061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Segoe UI Light" pitchFamily="34" charset="0"/>
                          <a:cs typeface="Segoe UI Light" pitchFamily="34" charset="0"/>
                        </a:rPr>
                        <a:t>Грант РФФИ </a:t>
                      </a:r>
                      <a:r>
                        <a:rPr kumimoji="0" lang="ru-RU" sz="1400" kern="1200" dirty="0">
                          <a:solidFill>
                            <a:schemeClr val="dk1"/>
                          </a:solidFill>
                          <a:latin typeface="Segoe UI Light" pitchFamily="34" charset="0"/>
                          <a:ea typeface="+mn-ea"/>
                          <a:cs typeface="Segoe UI Light" pitchFamily="34" charset="0"/>
                        </a:rPr>
                        <a:t>Анализ и прогнозирование социально-экономического развития региона с использованием динамической межотраслевой модели </a:t>
                      </a: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>
                          <a:solidFill>
                            <a:schemeClr val="dk1"/>
                          </a:solidFill>
                          <a:latin typeface="Segoe UI Light" pitchFamily="34" charset="0"/>
                          <a:ea typeface="+mn-ea"/>
                          <a:cs typeface="Segoe UI Light" pitchFamily="34" charset="0"/>
                        </a:rPr>
                        <a:t>Исполнитель</a:t>
                      </a:r>
                    </a:p>
                    <a:p>
                      <a:pPr algn="ctr"/>
                      <a:endParaRPr kumimoji="0" lang="ru-RU" sz="1400" kern="1200" dirty="0">
                        <a:solidFill>
                          <a:schemeClr val="dk1"/>
                        </a:solidFill>
                        <a:latin typeface="Segoe UI Light" pitchFamily="34" charset="0"/>
                        <a:ea typeface="+mn-ea"/>
                        <a:cs typeface="Segoe UI Light" pitchFamily="34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val="1197794680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/>
              <a:t> </a:t>
            </a:r>
            <a:r>
              <a:rPr lang="ru-RU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НИР ИНСТИТУТА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1366920"/>
              </p:ext>
            </p:extLst>
          </p:nvPr>
        </p:nvGraphicFramePr>
        <p:xfrm>
          <a:off x="539750" y="2230438"/>
          <a:ext cx="8137525" cy="267365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58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45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70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 НИР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>
                          <a:solidFill>
                            <a:schemeClr val="dk1"/>
                          </a:solidFill>
                          <a:latin typeface="Segoe UI Light" pitchFamily="34" charset="0"/>
                          <a:ea typeface="+mn-ea"/>
                          <a:cs typeface="Segoe UI Light" pitchFamily="34" charset="0"/>
                        </a:rPr>
                        <a:t>Стимулирование межрегиональной производственной кооперации для обеспечения сбалансированного социально-экономического развития регионов</a:t>
                      </a: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kern="1200" dirty="0">
                          <a:solidFill>
                            <a:schemeClr val="dk1"/>
                          </a:solidFill>
                          <a:latin typeface="Segoe UI Light" pitchFamily="34" charset="0"/>
                          <a:ea typeface="+mn-ea"/>
                          <a:cs typeface="Segoe UI Light" pitchFamily="34" charset="0"/>
                        </a:rPr>
                        <a:t>Исполнитель</a:t>
                      </a:r>
                    </a:p>
                    <a:p>
                      <a:pPr algn="ctr"/>
                      <a:endParaRPr kumimoji="0" lang="ru-RU" sz="1400" kern="1200" dirty="0">
                        <a:solidFill>
                          <a:schemeClr val="dk1"/>
                        </a:solidFill>
                        <a:latin typeface="Segoe UI Light" pitchFamily="34" charset="0"/>
                        <a:ea typeface="+mn-ea"/>
                        <a:cs typeface="Segoe UI Light" pitchFamily="34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Segoe UI Light" pitchFamily="34" charset="0"/>
                          <a:cs typeface="Segoe UI Light" pitchFamily="34" charset="0"/>
                        </a:rPr>
                        <a:t>Грант президента «Межрегиональные цепочки добавленной стоимости: анализ, моделирование и проектирование»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>
                          <a:solidFill>
                            <a:schemeClr val="dk1"/>
                          </a:solidFill>
                          <a:latin typeface="Segoe UI Light" pitchFamily="34" charset="0"/>
                          <a:ea typeface="+mn-ea"/>
                          <a:cs typeface="Segoe UI Light" pitchFamily="34" charset="0"/>
                        </a:rPr>
                        <a:t>Исполнитель</a:t>
                      </a:r>
                    </a:p>
                    <a:p>
                      <a:pPr algn="ctr"/>
                      <a:endParaRPr kumimoji="0" lang="ru-RU" sz="1400" kern="1200" dirty="0">
                        <a:solidFill>
                          <a:schemeClr val="dk1"/>
                        </a:solidFill>
                        <a:latin typeface="Segoe UI Light" pitchFamily="34" charset="0"/>
                        <a:ea typeface="+mn-ea"/>
                        <a:cs typeface="Segoe UI Light" pitchFamily="34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Segoe UI Light" pitchFamily="34" charset="0"/>
                          <a:cs typeface="Segoe UI Light" pitchFamily="34" charset="0"/>
                        </a:rPr>
                        <a:t>Грант РФФИ «Моделирование и проектирование межрегиональных цепочек добавленной стоимости на основе методологии межотраслевого баланса»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>
                          <a:solidFill>
                            <a:schemeClr val="dk1"/>
                          </a:solidFill>
                          <a:latin typeface="Segoe UI Light" pitchFamily="34" charset="0"/>
                          <a:ea typeface="+mn-ea"/>
                          <a:cs typeface="Segoe UI Light" pitchFamily="34" charset="0"/>
                        </a:rPr>
                        <a:t>Исполнитель</a:t>
                      </a: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ПРЕПОДАВАТЕЛЬСКАЯ ДЕЯТЕЛЬНОСТЬ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6464300" y="2136775"/>
            <a:ext cx="2232025" cy="2587625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5363" name="TextBox 10"/>
          <p:cNvSpPr txBox="1">
            <a:spLocks noChangeArrowheads="1"/>
          </p:cNvSpPr>
          <p:nvPr/>
        </p:nvSpPr>
        <p:spPr bwMode="auto">
          <a:xfrm>
            <a:off x="6659563" y="2576513"/>
            <a:ext cx="1828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5364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536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64300" y="1800225"/>
            <a:ext cx="2276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4" rIns="92066" bIns="46034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/>
              <a:t>Научный руководитель</a:t>
            </a:r>
          </a:p>
        </p:txBody>
      </p:sp>
      <p:sp>
        <p:nvSpPr>
          <p:cNvPr id="15369" name="TextBox 6"/>
          <p:cNvSpPr txBox="1">
            <a:spLocks noChangeArrowheads="1"/>
          </p:cNvSpPr>
          <p:nvPr/>
        </p:nvSpPr>
        <p:spPr bwMode="auto">
          <a:xfrm>
            <a:off x="900113" y="2560638"/>
            <a:ext cx="4967287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«Межрегиональная производственная кооперация как фактор развития региональных социально-экономических систем»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77850" y="5672138"/>
            <a:ext cx="7954963" cy="585787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ТЕМА ДИССЕРТАЦИОННОГО ИССЛЕДОВАНИЯ УТВЕРЖДЕНА УЧЕНЫМ СОВЕТОМ ВолНЦ РАН   ПРОТОКОЛ № 10-18 от 29 ноября 2019 г. </a:t>
            </a:r>
          </a:p>
        </p:txBody>
      </p:sp>
      <p:sp>
        <p:nvSpPr>
          <p:cNvPr id="15371" name="TextBox 12"/>
          <p:cNvSpPr txBox="1">
            <a:spLocks noChangeArrowheads="1"/>
          </p:cNvSpPr>
          <p:nvPr/>
        </p:nvSpPr>
        <p:spPr bwMode="auto">
          <a:xfrm>
            <a:off x="6392863" y="4706938"/>
            <a:ext cx="2376487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Arial" panose="020B0604020202020204" pitchFamily="34" charset="0"/>
              </a:rPr>
              <a:t>Ученая степень, ученое звание, должность, Ф.И.О.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76275" y="1098550"/>
            <a:ext cx="781208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ДИССЕРТАЦИОННОГО ИССЛЕДОВАНИЯ:</a:t>
            </a:r>
          </a:p>
        </p:txBody>
      </p:sp>
      <p:pic>
        <p:nvPicPr>
          <p:cNvPr id="15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050" name="Picture 2" descr="Z:\Сидоров М.А\Аспирантура\портфолио\a5794e4227-lukin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5672" y="2072487"/>
            <a:ext cx="2245987" cy="2670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Таблица 19">
            <a:extLst>
              <a:ext uri="{FF2B5EF4-FFF2-40B4-BE49-F238E27FC236}">
                <a16:creationId xmlns:a16="http://schemas.microsoft.com/office/drawing/2014/main" id="{0EB10CCF-7510-49D3-B660-BB63BEF4B2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5518134"/>
              </p:ext>
            </p:extLst>
          </p:nvPr>
        </p:nvGraphicFramePr>
        <p:xfrm>
          <a:off x="574108" y="3429000"/>
          <a:ext cx="8064500" cy="129865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:a16="http://schemas.microsoft.com/office/drawing/2014/main" val="66471705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Педагогика и психология высшей школы</a:t>
                      </a: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Научно исследовательская деятельность</a:t>
                      </a: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0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Научно исследовательская деятельность</a:t>
                      </a: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7" name="Таблица 16">
            <a:extLst>
              <a:ext uri="{FF2B5EF4-FFF2-40B4-BE49-F238E27FC236}">
                <a16:creationId xmlns:a16="http://schemas.microsoft.com/office/drawing/2014/main" id="{7E041B6C-31C1-4B0B-B684-EB8B9DBD88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440609"/>
              </p:ext>
            </p:extLst>
          </p:nvPr>
        </p:nvGraphicFramePr>
        <p:xfrm>
          <a:off x="574108" y="2420888"/>
          <a:ext cx="8064500" cy="133809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:a16="http://schemas.microsoft.com/office/drawing/2014/main" val="1447539908"/>
                    </a:ext>
                  </a:extLst>
                </a:gridCol>
                <a:gridCol w="5267976">
                  <a:extLst>
                    <a:ext uri="{9D8B030D-6E8A-4147-A177-3AD203B41FA5}">
                      <a16:colId xmlns:a16="http://schemas.microsoft.com/office/drawing/2014/main" val="201843697"/>
                    </a:ext>
                  </a:extLst>
                </a:gridCol>
                <a:gridCol w="2106150">
                  <a:extLst>
                    <a:ext uri="{9D8B030D-6E8A-4147-A177-3AD203B41FA5}">
                      <a16:colId xmlns:a16="http://schemas.microsoft.com/office/drawing/2014/main" val="15421637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val="2912700322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Основы построения публикационной карьеры</a:t>
                      </a: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3830238998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Научно исследовательская деятельность</a:t>
                      </a: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3257800254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Эконометрика</a:t>
                      </a: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2944958288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39750" y="9810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13" name="TextBox 5"/>
          <p:cNvSpPr txBox="1">
            <a:spLocks noChangeArrowheads="1"/>
          </p:cNvSpPr>
          <p:nvPr/>
        </p:nvSpPr>
        <p:spPr bwMode="auto">
          <a:xfrm>
            <a:off x="581025" y="1484784"/>
            <a:ext cx="8094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экзаменов и зачетов</a:t>
            </a: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0399535"/>
              </p:ext>
            </p:extLst>
          </p:nvPr>
        </p:nvGraphicFramePr>
        <p:xfrm>
          <a:off x="574108" y="1422345"/>
          <a:ext cx="8064500" cy="133809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:a16="http://schemas.microsoft.com/office/drawing/2014/main" val="66471705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Методология научных исследований</a:t>
                      </a: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Экономическая теория</a:t>
                      </a: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Научно исследовательская деятельность</a:t>
                      </a: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808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554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altLang="ru-RU" sz="16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Сдача кандидатских экзаменов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593657"/>
              </p:ext>
            </p:extLst>
          </p:nvPr>
        </p:nvGraphicFramePr>
        <p:xfrm>
          <a:off x="611188" y="1773238"/>
          <a:ext cx="8064500" cy="122233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7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78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:a16="http://schemas.microsoft.com/office/drawing/2014/main" val="664717056"/>
                    </a:ext>
                  </a:extLst>
                </a:gridCol>
              </a:tblGrid>
              <a:tr h="14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Экзамен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27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История и философия науки </a:t>
                      </a: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32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Иностранный язык </a:t>
                      </a: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9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304DB95A-77FC-478D-88F1-2C7EF8E5DB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37628"/>
              </p:ext>
            </p:extLst>
          </p:nvPr>
        </p:nvGraphicFramePr>
        <p:xfrm>
          <a:off x="539552" y="3489245"/>
          <a:ext cx="8209160" cy="185594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233">
                  <a:extLst>
                    <a:ext uri="{9D8B030D-6E8A-4147-A177-3AD203B41FA5}">
                      <a16:colId xmlns:a16="http://schemas.microsoft.com/office/drawing/2014/main" val="32750129"/>
                    </a:ext>
                  </a:extLst>
                </a:gridCol>
                <a:gridCol w="2736135">
                  <a:extLst>
                    <a:ext uri="{9D8B030D-6E8A-4147-A177-3AD203B41FA5}">
                      <a16:colId xmlns:a16="http://schemas.microsoft.com/office/drawing/2014/main" val="934240604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699342578"/>
                    </a:ext>
                  </a:extLst>
                </a:gridCol>
                <a:gridCol w="1440408">
                  <a:extLst>
                    <a:ext uri="{9D8B030D-6E8A-4147-A177-3AD203B41FA5}">
                      <a16:colId xmlns:a16="http://schemas.microsoft.com/office/drawing/2014/main" val="3039575297"/>
                    </a:ext>
                  </a:extLst>
                </a:gridCol>
              </a:tblGrid>
              <a:tr h="48433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extLst>
                  <a:ext uri="{0D108BD9-81ED-4DB2-BD59-A6C34878D82A}">
                    <a16:rowId xmlns:a16="http://schemas.microsoft.com/office/drawing/2014/main" val="3448803489"/>
                  </a:ext>
                </a:extLst>
              </a:tr>
              <a:tr h="5912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Segoe UI Light" pitchFamily="34" charset="0"/>
                          <a:cs typeface="Segoe UI Light" pitchFamily="34" charset="0"/>
                        </a:rPr>
                        <a:t>Структурные изменения экономики: поиск отраслевых драйверов роста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Segoe UI Light" pitchFamily="34" charset="0"/>
                          <a:cs typeface="Segoe UI Light" pitchFamily="34" charset="0"/>
                        </a:rPr>
                        <a:t>Леонидова Е.Г., Сидоров М.А. Структурные изменения экономики: поиск отраслевых драйверов роста. Экономические и социальные перемены: факты, тенденции, прогноз. 2019. №6. С. 166-181.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Segoe UI Light" pitchFamily="34" charset="0"/>
                          <a:cs typeface="Segoe UI Light" pitchFamily="34" charset="0"/>
                        </a:rPr>
                        <a:t>Е.Г. Леонидова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:a16="http://schemas.microsoft.com/office/drawing/2014/main" val="3894754536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54050" y="1146175"/>
            <a:ext cx="7734300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4. ПУБЛИКАЦИИ В НАУЧНЫХ ИЗДАНИЯ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Web of Science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Scopus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620573"/>
              </p:ext>
            </p:extLst>
          </p:nvPr>
        </p:nvGraphicFramePr>
        <p:xfrm>
          <a:off x="539552" y="1916113"/>
          <a:ext cx="8209160" cy="206930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2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1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4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433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12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Segoe UI Light" pitchFamily="34" charset="0"/>
                          <a:cs typeface="Segoe UI Light" pitchFamily="34" charset="0"/>
                        </a:rPr>
                        <a:t>Стимулирование внутреннего спроса как фактора экономического роста (на примере сферы внутреннего туризма)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Segoe UI Light" pitchFamily="34" charset="0"/>
                          <a:cs typeface="Segoe UI Light" pitchFamily="34" charset="0"/>
                        </a:rPr>
                        <a:t>Стимулирование внутреннего спроса как фактора экономического роста (на примере сферы внутреннего туризма) [Текст] / Е.В. Лукин, Е.Г. Леонидова М.А. Сидоров / Экономические и социальные перемены: факты, тенденции, прогноз. 2018. №4. – С.53-56.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Segoe UI Light" pitchFamily="34" charset="0"/>
                          <a:cs typeface="Segoe UI Light" pitchFamily="34" charset="0"/>
                        </a:rPr>
                        <a:t>Е.В. Лукин, Е.Г. Леонидова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54050" y="1146175"/>
            <a:ext cx="7734300" cy="584200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5. ПУБЛИКАЦИИ В НАУЧНЫХ ИЗДАНИЯ, ВХОДЯЩИХ В ПЕРЕЧЕНЬ ВАК, МОНОГРАФИИ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8073556"/>
              </p:ext>
            </p:extLst>
          </p:nvPr>
        </p:nvGraphicFramePr>
        <p:xfrm>
          <a:off x="539750" y="1916113"/>
          <a:ext cx="8208962" cy="320294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8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962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Segoe UI Light" pitchFamily="34" charset="0"/>
                          <a:cs typeface="Segoe UI Light" pitchFamily="34" charset="0"/>
                        </a:rPr>
                        <a:t>Территориальное развитие на основе стимулирования российской электронной промышленности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Segoe UI Light" pitchFamily="34" charset="0"/>
                          <a:cs typeface="Segoe UI Light" pitchFamily="34" charset="0"/>
                        </a:rPr>
                        <a:t>Сидоров М.А. Территориальное развитие на основе стимулирования российской электронной промышленности // Проблемы развития территории. 2020. № 3 (107). С. 27–44.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Segoe UI Light" pitchFamily="34" charset="0"/>
                          <a:cs typeface="Segoe UI Light" pitchFamily="34" charset="0"/>
                        </a:rPr>
                        <a:t>Удлинение цепочек создания стоимости как инструмент развития экономики регионов (на примере Вологодской области)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400" dirty="0">
                          <a:latin typeface="Segoe UI Light" pitchFamily="34" charset="0"/>
                          <a:cs typeface="Segoe UI Light" pitchFamily="34" charset="0"/>
                        </a:rPr>
                        <a:t>Т.В. Ускова, Е.В. Лукин, М.А. Сидоров. Удлинение цепочек создания стоимости как инструмент развития экономики регионов (на примере Вологодской области) // Регион: экономика и социология. 2020. №4. </a:t>
                      </a: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Segoe UI Light" pitchFamily="34" charset="0"/>
                          <a:cs typeface="Segoe UI Light" pitchFamily="34" charset="0"/>
                        </a:rPr>
                        <a:t>Т.В. Ускова, Е.В. Лукин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6. 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702053"/>
              </p:ext>
            </p:extLst>
          </p:nvPr>
        </p:nvGraphicFramePr>
        <p:xfrm>
          <a:off x="539750" y="1916113"/>
          <a:ext cx="8208962" cy="394458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8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4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Segoe UI Light" pitchFamily="34" charset="0"/>
                          <a:cs typeface="Segoe UI Light" pitchFamily="34" charset="0"/>
                        </a:rPr>
                        <a:t>Стимулирование роста фонда оплаты труда на основе развития отраслей экономики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Segoe UI Light" pitchFamily="34" charset="0"/>
                          <a:cs typeface="Segoe UI Light" pitchFamily="34" charset="0"/>
                        </a:rPr>
                        <a:t>Сидоров М.А., Румянцев Н.М. Стимулирование роста фонда оплаты труда на основе развития отраслей экономики // Экономика. Социология. Право. 2020. № 2. С. 42-51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Segoe UI Light" pitchFamily="34" charset="0"/>
                          <a:cs typeface="Segoe UI Light" pitchFamily="34" charset="0"/>
                        </a:rPr>
                        <a:t>Румянцев Н.М.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Segoe UI Light" pitchFamily="34" charset="0"/>
                          <a:cs typeface="Segoe UI Light" pitchFamily="34" charset="0"/>
                        </a:rPr>
                        <a:t>Об экономическом развитии территорий на основе стимулирования межрегиональной производственной кооперации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Segoe UI Light" pitchFamily="34" charset="0"/>
                          <a:cs typeface="Segoe UI Light" pitchFamily="34" charset="0"/>
                        </a:rPr>
                        <a:t>Сидоров М.А. Об экономическом развитии территорий на основе стимулирования межрегиональной производственной кооперации // Вестник Владивостокского государственного университета экономики и сервиса. 2020. №2.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Segoe UI Light" pitchFamily="34" charset="0"/>
                          <a:cs typeface="Segoe UI Light" pitchFamily="34" charset="0"/>
                        </a:rPr>
                        <a:t>О роли цепочек добавленной стоимости в развитии российской экономики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Segoe UI Light" pitchFamily="34" charset="0"/>
                          <a:cs typeface="Segoe UI Light" pitchFamily="34" charset="0"/>
                        </a:rPr>
                        <a:t>Сидоров М.А. О роли цепочек добавленной стоимости в развитии российской экономики // Экономический журнал. 2019. №4(56). С. 74-88.</a:t>
                      </a:r>
                      <a:r>
                        <a:rPr lang="ru-RU" sz="1400" b="1" dirty="0">
                          <a:solidFill>
                            <a:srgbClr val="3627A9"/>
                          </a:solidFill>
                          <a:latin typeface="Segoe UI Light" pitchFamily="34" charset="0"/>
                          <a:cs typeface="Segoe UI Light" pitchFamily="34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val="2168678181"/>
                  </a:ext>
                </a:extLst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099212"/>
              </p:ext>
            </p:extLst>
          </p:nvPr>
        </p:nvGraphicFramePr>
        <p:xfrm>
          <a:off x="539750" y="2230438"/>
          <a:ext cx="8137525" cy="335281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658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71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8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58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>
                          <a:solidFill>
                            <a:srgbClr val="000000"/>
                          </a:solidFill>
                          <a:latin typeface="Segoe UI Light" pitchFamily="34" charset="0"/>
                          <a:ea typeface="+mn-ea"/>
                          <a:cs typeface="Segoe UI Light" pitchFamily="34" charset="0"/>
                        </a:rPr>
                        <a:t>Семинар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>
                          <a:solidFill>
                            <a:srgbClr val="000000"/>
                          </a:solidFill>
                          <a:latin typeface="Segoe UI Light" pitchFamily="34" charset="0"/>
                          <a:ea typeface="+mn-ea"/>
                          <a:cs typeface="Segoe UI Light" pitchFamily="34" charset="0"/>
                        </a:rPr>
                        <a:t>Система оперативного мониторинга социально-экономической динамики региона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>
                          <a:solidFill>
                            <a:srgbClr val="000000"/>
                          </a:solidFill>
                          <a:latin typeface="Segoe UI Light" pitchFamily="34" charset="0"/>
                          <a:ea typeface="+mn-ea"/>
                          <a:cs typeface="Segoe UI Light" pitchFamily="34" charset="0"/>
                        </a:rPr>
                        <a:t>Очно</a:t>
                      </a: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>
                          <a:solidFill>
                            <a:srgbClr val="000000"/>
                          </a:solidFill>
                          <a:latin typeface="Segoe UI Light" pitchFamily="34" charset="0"/>
                          <a:ea typeface="+mn-ea"/>
                          <a:cs typeface="Segoe UI Light" pitchFamily="34" charset="0"/>
                        </a:rPr>
                        <a:t>Семинар</a:t>
                      </a:r>
                    </a:p>
                    <a:p>
                      <a:endParaRPr kumimoji="0" lang="ru-RU" sz="1400" kern="1200" dirty="0">
                        <a:solidFill>
                          <a:srgbClr val="000000"/>
                        </a:solidFill>
                        <a:latin typeface="Segoe UI Light" pitchFamily="34" charset="0"/>
                        <a:ea typeface="+mn-ea"/>
                        <a:cs typeface="Segoe UI Light" pitchFamily="34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000000"/>
                          </a:solidFill>
                          <a:latin typeface="Segoe UI Light" pitchFamily="34" charset="0"/>
                          <a:cs typeface="Segoe UI Light" pitchFamily="34" charset="0"/>
                        </a:rPr>
                        <a:t>К вопросу о роли цепочек добавленной стоимости в развитии российской экономики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>
                          <a:solidFill>
                            <a:srgbClr val="000000"/>
                          </a:solidFill>
                          <a:latin typeface="Segoe UI Light" pitchFamily="34" charset="0"/>
                          <a:ea typeface="+mn-ea"/>
                          <a:cs typeface="Segoe UI Light" pitchFamily="34" charset="0"/>
                        </a:rPr>
                        <a:t>Очно</a:t>
                      </a:r>
                    </a:p>
                    <a:p>
                      <a:endParaRPr kumimoji="0" lang="ru-RU" sz="1400" kern="1200" dirty="0">
                        <a:solidFill>
                          <a:srgbClr val="000000"/>
                        </a:solidFill>
                        <a:latin typeface="Segoe UI Light" pitchFamily="34" charset="0"/>
                        <a:ea typeface="+mn-ea"/>
                        <a:cs typeface="Segoe UI Light" pitchFamily="34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dirty="0">
                          <a:solidFill>
                            <a:srgbClr val="000000"/>
                          </a:solidFill>
                          <a:latin typeface="Segoe UI Light" pitchFamily="34" charset="0"/>
                          <a:cs typeface="Segoe UI Light" pitchFamily="34" charset="0"/>
                        </a:rPr>
                        <a:t>Международная научно-практическая конференция «Молодые ученые – экономике региона», г. Вологда, </a:t>
                      </a:r>
                      <a:r>
                        <a:rPr lang="ru-RU" altLang="ru-RU" sz="1400" dirty="0" err="1">
                          <a:solidFill>
                            <a:srgbClr val="000000"/>
                          </a:solidFill>
                          <a:latin typeface="Segoe UI Light" pitchFamily="34" charset="0"/>
                          <a:cs typeface="Segoe UI Light" pitchFamily="34" charset="0"/>
                        </a:rPr>
                        <a:t>ВолНЦ</a:t>
                      </a:r>
                      <a:r>
                        <a:rPr lang="ru-RU" altLang="ru-RU" sz="1400" dirty="0">
                          <a:solidFill>
                            <a:srgbClr val="000000"/>
                          </a:solidFill>
                          <a:latin typeface="Segoe UI Light" pitchFamily="34" charset="0"/>
                          <a:cs typeface="Segoe UI Light" pitchFamily="34" charset="0"/>
                        </a:rPr>
                        <a:t> РАН, 12 декабря 2019 г.</a:t>
                      </a:r>
                      <a:endParaRPr lang="ru-RU" sz="14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>
                          <a:solidFill>
                            <a:srgbClr val="000000"/>
                          </a:solidFill>
                          <a:latin typeface="Segoe UI Light" pitchFamily="34" charset="0"/>
                          <a:ea typeface="+mn-ea"/>
                          <a:cs typeface="Segoe UI Light" pitchFamily="34" charset="0"/>
                        </a:rPr>
                        <a:t>Особенности формирования региональных межотраслевых балансовых моделей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>
                          <a:solidFill>
                            <a:srgbClr val="000000"/>
                          </a:solidFill>
                          <a:latin typeface="Segoe UI Light" pitchFamily="34" charset="0"/>
                          <a:ea typeface="+mn-ea"/>
                          <a:cs typeface="Segoe UI Light" pitchFamily="34" charset="0"/>
                        </a:rPr>
                        <a:t>Очно</a:t>
                      </a:r>
                    </a:p>
                    <a:p>
                      <a:endParaRPr kumimoji="0" lang="ru-RU" sz="1400" kern="1200" dirty="0">
                        <a:solidFill>
                          <a:srgbClr val="000000"/>
                        </a:solidFill>
                        <a:latin typeface="Segoe UI Light" pitchFamily="34" charset="0"/>
                        <a:ea typeface="+mn-ea"/>
                        <a:cs typeface="Segoe UI Light" pitchFamily="34" charset="0"/>
                      </a:endParaRPr>
                    </a:p>
                    <a:p>
                      <a:endParaRPr kumimoji="0" lang="ru-RU" sz="1400" kern="1200" dirty="0">
                        <a:solidFill>
                          <a:srgbClr val="000000"/>
                        </a:solidFill>
                        <a:latin typeface="Segoe UI Light" pitchFamily="34" charset="0"/>
                        <a:ea typeface="+mn-ea"/>
                        <a:cs typeface="Segoe UI Light" pitchFamily="34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385540"/>
              </p:ext>
            </p:extLst>
          </p:nvPr>
        </p:nvGraphicFramePr>
        <p:xfrm>
          <a:off x="539750" y="2230438"/>
          <a:ext cx="8137525" cy="32613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658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71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8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58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Segoe UI Light" pitchFamily="34" charset="0"/>
                          <a:cs typeface="Segoe UI Light" pitchFamily="34" charset="0"/>
                        </a:rPr>
                        <a:t>IV Международная научная интернет-конференция «Проблемы и перспективы развития научно-технологического пространства», г. Вологда,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Segoe UI Light" pitchFamily="34" charset="0"/>
                          <a:cs typeface="Segoe UI Light" pitchFamily="34" charset="0"/>
                        </a:rPr>
                        <a:t>ВолНЦ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Segoe UI Light" pitchFamily="34" charset="0"/>
                          <a:cs typeface="Segoe UI Light" pitchFamily="34" charset="0"/>
                        </a:rPr>
                        <a:t> РАН, 15-19 июня 2020 г. </a:t>
                      </a:r>
                      <a:endParaRPr kumimoji="0" lang="ru-RU" sz="1400" kern="1200" dirty="0">
                        <a:solidFill>
                          <a:srgbClr val="000000"/>
                        </a:solidFill>
                        <a:latin typeface="Segoe UI Light" pitchFamily="34" charset="0"/>
                        <a:ea typeface="+mn-ea"/>
                        <a:cs typeface="Segoe UI Light" pitchFamily="34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>
                          <a:solidFill>
                            <a:srgbClr val="000000"/>
                          </a:solidFill>
                          <a:latin typeface="Segoe UI Light" pitchFamily="34" charset="0"/>
                          <a:ea typeface="+mn-ea"/>
                          <a:cs typeface="Segoe UI Light" pitchFamily="34" charset="0"/>
                        </a:rPr>
                        <a:t>Отечественный и зарубежный опыт регулирования межрегиональной производственной кооперации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>
                          <a:solidFill>
                            <a:srgbClr val="000000"/>
                          </a:solidFill>
                          <a:latin typeface="Segoe UI Light" pitchFamily="34" charset="0"/>
                          <a:ea typeface="+mn-ea"/>
                          <a:cs typeface="Segoe UI Light" pitchFamily="34" charset="0"/>
                        </a:rPr>
                        <a:t>Заочно</a:t>
                      </a:r>
                    </a:p>
                    <a:p>
                      <a:endParaRPr kumimoji="0" lang="ru-RU" sz="1400" kern="1200" dirty="0">
                        <a:solidFill>
                          <a:srgbClr val="000000"/>
                        </a:solidFill>
                        <a:latin typeface="Segoe UI Light" pitchFamily="34" charset="0"/>
                        <a:ea typeface="+mn-ea"/>
                        <a:cs typeface="Segoe UI Light" pitchFamily="34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  <a:defRPr/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Segoe UI Light" pitchFamily="34" charset="0"/>
                          <a:cs typeface="Segoe UI Light" pitchFamily="34" charset="0"/>
                        </a:rPr>
                        <a:t>XXVII Международная научная конференция студентов, аспирантов и молодых учёных «Ломоносов», Москва, МГУ, 13-17 апреля 2020</a:t>
                      </a:r>
                      <a:endParaRPr lang="ru-RU" altLang="ru-RU" sz="1400" dirty="0">
                        <a:solidFill>
                          <a:srgbClr val="000000"/>
                        </a:solidFill>
                        <a:latin typeface="Segoe UI Light" pitchFamily="34" charset="0"/>
                        <a:cs typeface="Segoe UI Light" pitchFamily="34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>
                          <a:solidFill>
                            <a:srgbClr val="000000"/>
                          </a:solidFill>
                          <a:latin typeface="Segoe UI Light" pitchFamily="34" charset="0"/>
                          <a:ea typeface="+mn-ea"/>
                          <a:cs typeface="Segoe UI Light" pitchFamily="34" charset="0"/>
                        </a:rPr>
                        <a:t>Мониторинг экономической динамики региона</a:t>
                      </a:r>
                    </a:p>
                    <a:p>
                      <a:endParaRPr kumimoji="0" lang="ru-RU" sz="1400" kern="1200" dirty="0">
                        <a:solidFill>
                          <a:srgbClr val="000000"/>
                        </a:solidFill>
                        <a:latin typeface="Segoe UI Light" pitchFamily="34" charset="0"/>
                        <a:ea typeface="+mn-ea"/>
                        <a:cs typeface="Segoe UI Light" pitchFamily="34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>
                          <a:solidFill>
                            <a:srgbClr val="000000"/>
                          </a:solidFill>
                          <a:latin typeface="Segoe UI Light" pitchFamily="34" charset="0"/>
                          <a:ea typeface="+mn-ea"/>
                          <a:cs typeface="Segoe UI Light" pitchFamily="34" charset="0"/>
                        </a:rPr>
                        <a:t>Заочно</a:t>
                      </a:r>
                    </a:p>
                    <a:p>
                      <a:endParaRPr kumimoji="0" lang="ru-RU" sz="1400" kern="1200" dirty="0">
                        <a:solidFill>
                          <a:srgbClr val="000000"/>
                        </a:solidFill>
                        <a:latin typeface="Segoe UI Light" pitchFamily="34" charset="0"/>
                        <a:ea typeface="+mn-ea"/>
                        <a:cs typeface="Segoe UI Light" pitchFamily="34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80788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5">
      <a:dk1>
        <a:srgbClr val="1F497D"/>
      </a:dk1>
      <a:lt1>
        <a:srgbClr val="1F497D"/>
      </a:lt1>
      <a:dk2>
        <a:srgbClr val="E8EFF9"/>
      </a:dk2>
      <a:lt2>
        <a:srgbClr val="D8D8D8"/>
      </a:lt2>
      <a:accent1>
        <a:srgbClr val="1F497D"/>
      </a:accent1>
      <a:accent2>
        <a:srgbClr val="FFF2CB"/>
      </a:accent2>
      <a:accent3>
        <a:srgbClr val="17365D"/>
      </a:accent3>
      <a:accent4>
        <a:srgbClr val="8DB3E2"/>
      </a:accent4>
      <a:accent5>
        <a:srgbClr val="C6D9F0"/>
      </a:accent5>
      <a:accent6>
        <a:srgbClr val="FBD5B5"/>
      </a:accent6>
      <a:hlink>
        <a:srgbClr val="0000FF"/>
      </a:hlink>
      <a:folHlink>
        <a:srgbClr val="6565F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10568</TotalTime>
  <Words>1052</Words>
  <Application>Microsoft Office PowerPoint</Application>
  <PresentationFormat>Экран (4:3)</PresentationFormat>
  <Paragraphs>186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1" baseType="lpstr">
      <vt:lpstr>Arial</vt:lpstr>
      <vt:lpstr>Calibri</vt:lpstr>
      <vt:lpstr>Century Gothic</vt:lpstr>
      <vt:lpstr>Franklin Gothic Book</vt:lpstr>
      <vt:lpstr>Franklin Gothic Medium</vt:lpstr>
      <vt:lpstr>Segoe UI Light</vt:lpstr>
      <vt:lpstr>Times New Roman</vt:lpstr>
      <vt:lpstr>Wingdings</vt:lpstr>
      <vt:lpstr>Wingdings 2</vt:lpstr>
      <vt:lpstr>Обычная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SavinIV</dc:creator>
  <cp:lastModifiedBy>Максим Андреевич Сидоров</cp:lastModifiedBy>
  <cp:revision>185</cp:revision>
  <cp:lastPrinted>2017-04-27T05:29:32Z</cp:lastPrinted>
  <dcterms:created xsi:type="dcterms:W3CDTF">2013-09-13T10:47:31Z</dcterms:created>
  <dcterms:modified xsi:type="dcterms:W3CDTF">2020-10-09T12:18:43Z</dcterms:modified>
</cp:coreProperties>
</file>