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66" r:id="rId2"/>
    <p:sldId id="281" r:id="rId3"/>
    <p:sldId id="293" r:id="rId4"/>
    <p:sldId id="294" r:id="rId5"/>
    <p:sldId id="295" r:id="rId6"/>
    <p:sldId id="282" r:id="rId7"/>
    <p:sldId id="289" r:id="rId8"/>
    <p:sldId id="283" r:id="rId9"/>
    <p:sldId id="297" r:id="rId10"/>
    <p:sldId id="298" r:id="rId11"/>
    <p:sldId id="290" r:id="rId12"/>
    <p:sldId id="296" r:id="rId13"/>
    <p:sldId id="299" r:id="rId14"/>
    <p:sldId id="284" r:id="rId15"/>
    <p:sldId id="291" r:id="rId16"/>
    <p:sldId id="292" r:id="rId17"/>
    <p:sldId id="288" r:id="rId18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5B095-70D6-4B40-BE95-193BDDE4B4FF}" type="datetimeFigureOut">
              <a:rPr lang="ru-RU"/>
              <a:pPr>
                <a:defRPr/>
              </a:pPr>
              <a:t>26.04.2021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08A729-119D-45D1-BE09-AB0B13931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0213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E2F267-5EDE-4132-B12C-CE6FC23E263A}" type="datetimeFigureOut">
              <a:rPr lang="ru-RU"/>
              <a:pPr>
                <a:defRPr/>
              </a:pPr>
              <a:t>26.04.2021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CE992-0CCB-4BF6-BAB6-033AAA06F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49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AEE-44FF-471C-BD6D-E54AF4FBE168}" type="datetimeFigureOut">
              <a:rPr lang="ru-RU"/>
              <a:pPr>
                <a:defRPr/>
              </a:pPr>
              <a:t>26.04.2021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FFCB-4845-4E91-B190-4B030847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81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3826-F145-4CF5-A044-B3F6D5BEC9FA}" type="datetimeFigureOut">
              <a:rPr lang="ru-RU"/>
              <a:pPr>
                <a:defRPr/>
              </a:pPr>
              <a:t>26.04.2021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756B-77C1-4A43-A391-521CAEF1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6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6CFD-041E-498C-BAE5-04A97EADE292}" type="datetimeFigureOut">
              <a:rPr lang="ru-RU"/>
              <a:pPr>
                <a:defRPr/>
              </a:pPr>
              <a:t>26.04.2021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C3AB-1CF6-4E82-A603-4FFAC4C09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27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E3DA-3EA2-4F3F-A243-3EC54FE1F188}" type="datetimeFigureOut">
              <a:rPr lang="ru-RU"/>
              <a:pPr>
                <a:defRPr/>
              </a:pPr>
              <a:t>26.04.2021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632DD21-964B-4B56-9506-3C14CDA3C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6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EB167F-0797-4E10-8F8D-514978C69BFB}" type="datetimeFigureOut">
              <a:rPr lang="ru-RU"/>
              <a:pPr>
                <a:defRPr/>
              </a:pPr>
              <a:t>26.04.2021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D81-8B90-42DF-8F7C-5D87E340B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604909-5D8F-45A8-9D4B-4A6E57C38103}" type="datetimeFigureOut">
              <a:rPr lang="ru-RU"/>
              <a:pPr>
                <a:defRPr/>
              </a:pPr>
              <a:t>26.04.2021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D415-9AD3-4E81-AE77-453CEF4AE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05C1-53F2-4083-8F2B-B0BC3C211AF5}" type="datetimeFigureOut">
              <a:rPr lang="ru-RU"/>
              <a:pPr>
                <a:defRPr/>
              </a:pPr>
              <a:t>26.04.2021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55D0-F06E-4935-ADC7-C45BB1F1A2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757B-465B-48D7-832C-06D7DCD02256}" type="datetimeFigureOut">
              <a:rPr lang="ru-RU"/>
              <a:pPr>
                <a:defRPr/>
              </a:pPr>
              <a:t>26.04.2021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5D953F-6146-4239-8F02-EAE71796D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E1AF-757B-4C2C-B792-E2D0D2AE5F26}" type="datetimeFigureOut">
              <a:rPr lang="ru-RU"/>
              <a:pPr>
                <a:defRPr/>
              </a:pPr>
              <a:t>26.04.2021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2185-1CC2-4AAB-A96B-795AEE0EA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562046-4AA2-4AB2-9BFB-BCDEAEDB6C24}" type="datetimeFigureOut">
              <a:rPr lang="ru-RU"/>
              <a:pPr>
                <a:defRPr/>
              </a:pPr>
              <a:t>26.04.2021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CF9D70AF-F8C8-4C2A-A6CF-3F38A153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E83B3-97E2-4A4F-9D52-BE3B57F770CC}" type="datetimeFigureOut">
              <a:rPr lang="ru-RU"/>
              <a:pPr>
                <a:defRPr/>
              </a:pPr>
              <a:t>26.04.2021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670FA8D6-36AD-4592-8007-55A2337573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магистранта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 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Раттур Елена Владимировна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2019-2021 гг.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38.04.01 «Экономика»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экономика и развитие территорий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88913"/>
            <a:ext cx="764258" cy="78075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83EC83-76BA-40E4-B96C-A248323290C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6" t="22294" b="33527"/>
          <a:stretch/>
        </p:blipFill>
        <p:spPr>
          <a:xfrm>
            <a:off x="608435" y="1196753"/>
            <a:ext cx="2307381" cy="20644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6729"/>
              </p:ext>
            </p:extLst>
          </p:nvPr>
        </p:nvGraphicFramePr>
        <p:xfrm>
          <a:off x="539750" y="1541788"/>
          <a:ext cx="8208962" cy="38531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Анализ инновационной деятельности в России 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Раттур Е.В. Анализ инновационной деятельности в России // материалы межрегиональной научной конференции: в 3 т. XIV Ежегодная научная сессия аспирантов и молодых ученых. Вологда: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ВоГУ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, 2020. Т. 2: Экономические и юридические науки. С. 156-160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Методы и инструменты государственного управления в сфере интеллектуальной собственности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Раттур Е.В. Управление интеллектуальной собственностью как фактор экономического роста региона // Проблемы экономического роста и устойчивого развития территорий: материалы 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международной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научн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.-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 Интернет конференции, г. Вологда, 18-22 мая 2020 г.: в 2 ч. Часть 1.-Вологда: ФГБУН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РАН, 2020. С. 259-262.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826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272951"/>
              </p:ext>
            </p:extLst>
          </p:nvPr>
        </p:nvGraphicFramePr>
        <p:xfrm>
          <a:off x="467544" y="1844824"/>
          <a:ext cx="8353426" cy="416053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7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912">
                  <a:extLst>
                    <a:ext uri="{9D8B030D-6E8A-4147-A177-3AD203B41FA5}">
                      <a16:colId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300" baseline="0" dirty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Всероссийская научно-практическая конференция с международным участием «Молодые ученые – экономике региона» 13 декабря 2019 г.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Теоретические аспекты управления интеллектуальной собственностью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Диплом </a:t>
                      </a:r>
                      <a:r>
                        <a:rPr lang="en-US" sz="1300" dirty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 степени в секции «Развитие инновационного потенциала территорий и построение экономики знаний»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V Международная научно-практическая интернет-конференция «Проблемы экономического роста и устойчивого развития территорий» 18-22 мая 2020 г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Управление интеллектуальной собственностью как фактор экономического роста региона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интернет-конференция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IV Международная научная интернет- конференция «Проблемы и перспективы развития научно- технологического пространства» 15-19 июня 2020 г.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Понятие интеллектуальной собственности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интернет-конференция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33620459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467544" y="1844824"/>
          <a:ext cx="8353426" cy="416053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7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912">
                  <a:extLst>
                    <a:ext uri="{9D8B030D-6E8A-4147-A177-3AD203B41FA5}">
                      <a16:colId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300" baseline="0" dirty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Всероссийская научно-практическая конференция с международным участием «Молодые ученые – экономике региона» 13 декабря 2019 г.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Теоретические аспекты управления интеллектуальной собственностью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Диплом </a:t>
                      </a:r>
                      <a:r>
                        <a:rPr lang="en-US" sz="1300" dirty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 степени в секции «Развитие инновационного потенциала территорий и построение экономики знаний»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V Международная научно-практическая интернет-конференция «Проблемы экономического роста и устойчивого развития территорий» 18-22 мая 2020 г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Управление интеллектуальной собственностью как фактор экономического роста региона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интернет-конференция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IV Международная научная интернет- конференция «Проблемы и перспективы развития научно- технологического пространства» 15-19 июня 2020 г.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Понятие интеллектуальной собственности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интернет-конференция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33620459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90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912509"/>
              </p:ext>
            </p:extLst>
          </p:nvPr>
        </p:nvGraphicFramePr>
        <p:xfrm>
          <a:off x="467544" y="1844824"/>
          <a:ext cx="8353426" cy="46482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3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912">
                  <a:extLst>
                    <a:ext uri="{9D8B030D-6E8A-4147-A177-3AD203B41FA5}">
                      <a16:colId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300" baseline="0" dirty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Всероссийская научная конференция в рамках Ежегодной научной сессии аспирантов и молодых ученых 24-25 ноября 2020 г. 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Инновационная деятельность в России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XX Международная научно-практическая конференция «Молодые ученые – экономике региона» 25-27 ноября 2020 г.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Инструменты поддержки изобретательской активности в Вологодской области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интернет-конференция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Сертификат участника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Научный семинар 16 ноября 2020 г.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Управление интеллектуальной собственностью в регионе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30015368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Научный семинар 21 апреля 2021 г.</a:t>
                      </a:r>
                    </a:p>
                    <a:p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Анализ системы управления интеллектуальной собственностью на территории Вологодской области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539763018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698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148172"/>
              </p:ext>
            </p:extLst>
          </p:nvPr>
        </p:nvGraphicFramePr>
        <p:xfrm>
          <a:off x="539750" y="1844824"/>
          <a:ext cx="8208962" cy="25401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3766013164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института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528344"/>
              </p:ext>
            </p:extLst>
          </p:nvPr>
        </p:nvGraphicFramePr>
        <p:xfrm>
          <a:off x="539750" y="1844824"/>
          <a:ext cx="8137525" cy="25401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2266500566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458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5606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5607" name="TextBox 13"/>
          <p:cNvSpPr txBox="1">
            <a:spLocks noChangeArrowheads="1"/>
          </p:cNvSpPr>
          <p:nvPr/>
        </p:nvSpPr>
        <p:spPr bwMode="auto">
          <a:xfrm rot="-505610">
            <a:off x="2860675" y="2087563"/>
            <a:ext cx="1374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</p:txBody>
      </p:sp>
      <p:sp>
        <p:nvSpPr>
          <p:cNvPr id="25608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5609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56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577850" y="2780928"/>
            <a:ext cx="6008771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3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«Совершенствование системы управления интеллектуальной собственностью в регионе»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</a:t>
            </a:r>
            <a:r>
              <a:rPr lang="ru-RU" sz="1600" cap="all" dirty="0">
                <a:latin typeface="Times New Roman" pitchFamily="18" charset="0"/>
                <a:cs typeface="Times New Roman" pitchFamily="18" charset="0"/>
              </a:rPr>
              <a:t>Директором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ФГБУН ВолНЦ РАН   ПРИКАЗ № __ от _____________ 20____ 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Заместитель директора, заведующий отделом, к.э.н. </a:t>
            </a:r>
            <a:r>
              <a:rPr lang="ru-RU" altLang="ru-RU" sz="1400" dirty="0" err="1">
                <a:latin typeface="Arial" panose="020B0604020202020204" pitchFamily="34" charset="0"/>
              </a:rPr>
              <a:t>Мазилов</a:t>
            </a:r>
            <a:r>
              <a:rPr lang="ru-RU" altLang="ru-RU" sz="1400" dirty="0">
                <a:latin typeface="Arial" panose="020B0604020202020204" pitchFamily="34" charset="0"/>
              </a:rPr>
              <a:t> Евгений Александрович.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pic>
        <p:nvPicPr>
          <p:cNvPr id="1026" name="Picture 2" descr="C:\Users\vss\Pictures\947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790" y="2216198"/>
            <a:ext cx="1668631" cy="22642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484313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 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1 семестр </a:t>
            </a:r>
          </a:p>
        </p:txBody>
      </p:sp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81025" y="3212976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 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1 семестр</a:t>
            </a: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7E4B7844-D5D3-424A-83AA-15B555E50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079327"/>
              </p:ext>
            </p:extLst>
          </p:nvPr>
        </p:nvGraphicFramePr>
        <p:xfrm>
          <a:off x="611956" y="1772816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Философские проблемы науки и техники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Иностранный язык в сфере профессиональной коммуникации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Методология научного исследования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05229A4B-9625-4AE0-9B8C-7D7CC865A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312506"/>
              </p:ext>
            </p:extLst>
          </p:nvPr>
        </p:nvGraphicFramePr>
        <p:xfrm>
          <a:off x="611188" y="3501008"/>
          <a:ext cx="8064500" cy="23129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Этика и культура управления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Микроэкономика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Региональная 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Основы предпринимательства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81025" y="3501008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 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2 семестр</a:t>
            </a: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TextBox 5">
            <a:extLst>
              <a:ext uri="{FF2B5EF4-FFF2-40B4-BE49-F238E27FC236}">
                <a16:creationId xmlns:a16="http://schemas.microsoft.com/office/drawing/2014/main" id="{C650BD5D-27EC-4A0A-8E7F-C2034B207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778" y="1412776"/>
            <a:ext cx="80946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 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2 семестр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3B91A631-D7F7-4039-9348-3DB4A45C71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635525"/>
              </p:ext>
            </p:extLst>
          </p:nvPr>
        </p:nvGraphicFramePr>
        <p:xfrm>
          <a:off x="575469" y="1700808"/>
          <a:ext cx="8064500" cy="18056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353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Микроэкономика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Региональная 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425589831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Макроэкономика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Современные</a:t>
                      </a:r>
                      <a:r>
                        <a:rPr lang="ru-RU" sz="13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информационные технологии в профессиональной деятельности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A2058B32-F793-4FE9-8F7B-99002A4415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376206"/>
              </p:ext>
            </p:extLst>
          </p:nvPr>
        </p:nvGraphicFramePr>
        <p:xfrm>
          <a:off x="546294" y="3789040"/>
          <a:ext cx="8064500" cy="28716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1638842217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596093953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193481703"/>
                    </a:ext>
                  </a:extLst>
                </a:gridCol>
              </a:tblGrid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300" baseline="0" dirty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8551466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Деловые коммуникации в профессиональной деятельности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3213201607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</a:t>
                      </a:r>
                      <a:r>
                        <a:rPr kumimoji="0" lang="en-US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/</a:t>
                      </a: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Управление</a:t>
                      </a:r>
                      <a:r>
                        <a:rPr kumimoji="0" lang="ru-RU" sz="13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социально-экономическим развития региона</a:t>
                      </a:r>
                      <a:endParaRPr lang="ru-R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64436923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Экономическая статистика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952870464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</a:t>
                      </a:r>
                      <a:r>
                        <a:rPr kumimoji="0" lang="en-US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/</a:t>
                      </a: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Экономическая</a:t>
                      </a:r>
                      <a:r>
                        <a:rPr kumimoji="0" lang="ru-RU" sz="13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демография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423656377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Педагогика высшей школы</a:t>
                      </a:r>
                      <a:endParaRPr lang="ru-R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358275773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НИР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226588028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Курсовая работа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13643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800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60387" y="3403885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 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</a:t>
            </a: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TextBox 5">
            <a:extLst>
              <a:ext uri="{FF2B5EF4-FFF2-40B4-BE49-F238E27FC236}">
                <a16:creationId xmlns:a16="http://schemas.microsoft.com/office/drawing/2014/main" id="{C650BD5D-27EC-4A0A-8E7F-C2034B207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63" y="1583336"/>
            <a:ext cx="80946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 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3B91A631-D7F7-4039-9348-3DB4A45C71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836656"/>
              </p:ext>
            </p:extLst>
          </p:nvPr>
        </p:nvGraphicFramePr>
        <p:xfrm>
          <a:off x="575469" y="1916768"/>
          <a:ext cx="8064500" cy="13682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353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Экономика общественного сектора региона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Эконометрика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425589831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Региональное и муниципальное управление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A2058B32-F793-4FE9-8F7B-99002A4415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739433"/>
              </p:ext>
            </p:extLst>
          </p:nvPr>
        </p:nvGraphicFramePr>
        <p:xfrm>
          <a:off x="560387" y="3742023"/>
          <a:ext cx="8064500" cy="28716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1638842217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596093953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193481703"/>
                    </a:ext>
                  </a:extLst>
                </a:gridCol>
              </a:tblGrid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300" baseline="0" dirty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8551466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Маркетинг территорий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3213201607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Практикум по оценке бизнес-проектов</a:t>
                      </a:r>
                      <a:endParaRPr lang="ru-R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64436923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Инновационное развитие и инвестиционная привлекательность региона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952870464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Экономика знаний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423656377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Управление проектами и программами</a:t>
                      </a:r>
                      <a:endParaRPr lang="ru-R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358275773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НИР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226588028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Курсовая работа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2707778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014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76C07F2-8C86-4960-B31C-4AE65431F050}"/>
              </a:ext>
            </a:extLst>
          </p:cNvPr>
          <p:cNvSpPr txBox="1"/>
          <p:nvPr/>
        </p:nvSpPr>
        <p:spPr>
          <a:xfrm>
            <a:off x="539750" y="1218654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799FF94E-5B70-40A9-A4EB-C80164F4A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076" y="1694755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Прохождение практики</a:t>
            </a: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F5C4D732-CD7A-4437-848F-DB97334B8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517606"/>
              </p:ext>
            </p:extLst>
          </p:nvPr>
        </p:nvGraphicFramePr>
        <p:xfrm>
          <a:off x="575469" y="2204864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Преддипломная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4. 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73913"/>
              </p:ext>
            </p:extLst>
          </p:nvPr>
        </p:nvGraphicFramePr>
        <p:xfrm>
          <a:off x="539750" y="1916113"/>
          <a:ext cx="8208962" cy="27370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88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0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3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79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val="356812487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055176"/>
              </p:ext>
            </p:extLst>
          </p:nvPr>
        </p:nvGraphicFramePr>
        <p:xfrm>
          <a:off x="539750" y="1916113"/>
          <a:ext cx="8208962" cy="39445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Анализ системы управления интеллектуальной собственностью на территории Вологодской области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Давыдова А.А., Раттур Е.В. Анализ системы управления интеллектуальной собственностью на территории Вологодской области. // Экономика. Право. Инновации. 2019. № 4. С. 71–77.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Давыдова Арина Александровна</a:t>
                      </a: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Зарубежный опыт государственного управления в сфере интеллектуальной собственности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Давыдова А.А., Раттур Е.В. Зарубежный опыт государственного управления в сфере интеллектуальной собственности // Вестник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ВлГУ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 Серия: Экономические науки. 2020. № 2 (24). С. 71–77.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Давыдова Арина Александровна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Теоретические аспекты управления интеллектуальной собственностью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Раттур Е.В. Теоретические аспекты управления интеллектуальной собственностью // мат-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лы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XIX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Всерос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 науч.-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 с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 участием. Вологда : ФГБУН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РАН, 2020. С. 228 –231.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Мазилов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Евгений Александрович</a:t>
                      </a: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val="216867818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301274"/>
              </p:ext>
            </p:extLst>
          </p:nvPr>
        </p:nvGraphicFramePr>
        <p:xfrm>
          <a:off x="539750" y="1541788"/>
          <a:ext cx="8208962" cy="48894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Анализ тенденций научно-технической и инновационной деятельности в контексте международных сопоставлений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Раттур Е.В. Анализ тенденций научно-технической и инновационной деятельности в контексте международных сопоставлений // Корпоративная экономика. 2020. №3 (23). С. 22-29.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Методы и инструменты государственного управления в сфере интеллектуальной собственности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Раттур Е.В. Методы и инструменты государственного управления в сфере интеллектуальной собственности // Ученые записки Тамбовского отделения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РоСМУ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 2020. Выпуск 4(20). С. 219 – 230.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Управление интеллектуальной собственностью в регионе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Раттур Е.В. Управление интеллектуальной собственностью в регионе // Вестник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УИЭУиП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 2020. №4(53) С. 18 – 26.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Понятие интеллектуальной собственности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Раттур Е.В. Понятие интеллектуальной собственности // материалы IV Международной научной интернет-конференции, г. Вологда, 15-19 июня 2020 г. : в 2-х ч. - Ч. I. - Вологда : ФГБУН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РАН, 2020. С. 181-186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val="1063265372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922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10814</TotalTime>
  <Words>1557</Words>
  <Application>Microsoft Office PowerPoint</Application>
  <PresentationFormat>Экран (4:3)</PresentationFormat>
  <Paragraphs>323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Елена В. Раттур</cp:lastModifiedBy>
  <cp:revision>197</cp:revision>
  <cp:lastPrinted>2017-04-27T05:29:32Z</cp:lastPrinted>
  <dcterms:created xsi:type="dcterms:W3CDTF">2013-09-13T10:47:31Z</dcterms:created>
  <dcterms:modified xsi:type="dcterms:W3CDTF">2021-04-26T07:30:40Z</dcterms:modified>
</cp:coreProperties>
</file>