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66" r:id="rId2"/>
    <p:sldId id="281" r:id="rId3"/>
    <p:sldId id="297" r:id="rId4"/>
    <p:sldId id="298" r:id="rId5"/>
    <p:sldId id="299" r:id="rId6"/>
    <p:sldId id="300" r:id="rId7"/>
    <p:sldId id="282" r:id="rId8"/>
    <p:sldId id="289" r:id="rId9"/>
    <p:sldId id="296" r:id="rId10"/>
    <p:sldId id="290" r:id="rId11"/>
    <p:sldId id="301" r:id="rId12"/>
    <p:sldId id="284" r:id="rId13"/>
    <p:sldId id="291" r:id="rId14"/>
    <p:sldId id="292" r:id="rId15"/>
    <p:sldId id="288" r:id="rId16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CC"/>
    <a:srgbClr val="003399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3" autoAdjust="0"/>
  </p:normalViewPr>
  <p:slideViewPr>
    <p:cSldViewPr>
      <p:cViewPr varScale="1">
        <p:scale>
          <a:sx n="99" d="100"/>
          <a:sy n="99" d="100"/>
        </p:scale>
        <p:origin x="2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A5B095-70D6-4B40-BE95-193BDDE4B4FF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08A729-119D-45D1-BE09-AB0B139312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213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E2F267-5EDE-4132-B12C-CE6FC23E263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6CE992-0CCB-4BF6-BAB6-033AAA06F7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49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8AEE-44FF-471C-BD6D-E54AF4FBE168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1FFCB-4845-4E91-B190-4B0308471D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81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3826-F145-4CF5-A044-B3F6D5BEC9F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756B-77C1-4A43-A391-521CAEF18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62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6CFD-041E-498C-BAE5-04A97EADE292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C3AB-1CF6-4E82-A603-4FFAC4C09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7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E3DA-3EA2-4F3F-A243-3EC54FE1F188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D632DD21-964B-4B56-9506-3C14CDA3C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6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EB167F-0797-4E10-8F8D-514978C69BFB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DD81-8B90-42DF-8F7C-5D87E340BA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8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604909-5D8F-45A8-9D4B-4A6E57C38103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BD415-9AD3-4E81-AE77-453CEF4AE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1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05C1-53F2-4083-8F2B-B0BC3C211AF5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55D0-F06E-4935-ADC7-C45BB1F1A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66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757B-465B-48D7-832C-06D7DCD02256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5D953F-6146-4239-8F02-EAE71796DD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32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E1AF-757B-4C2C-B792-E2D0D2AE5F26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2185-1CC2-4AAB-A96B-795AEE0EA4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82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562046-4AA2-4AB2-9BFB-BCDEAEDB6C24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F9D70AF-F8C8-4C2A-A6CF-3F38A1533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3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E83B3-97E2-4A4F-9D52-BE3B57F770CC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670FA8D6-36AD-4592-8007-55A2337573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7365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DB3E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emf"/><Relationship Id="rId5" Type="http://schemas.openxmlformats.org/officeDocument/2006/relationships/image" Target="../media/image11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0.pn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2"/>
          <p:cNvSpPr txBox="1">
            <a:spLocks/>
          </p:cNvSpPr>
          <p:nvPr/>
        </p:nvSpPr>
        <p:spPr bwMode="auto">
          <a:xfrm>
            <a:off x="3773488" y="3789363"/>
            <a:ext cx="42465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19526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9526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9526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95263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95263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8925" y="1196975"/>
            <a:ext cx="2411413" cy="2952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 rot="-1939735">
            <a:off x="454025" y="235585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latin typeface="Arial" panose="020B0604020202020204" pitchFamily="34" charset="0"/>
              </a:rPr>
              <a:t>ФОТО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3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33867" y="3284984"/>
            <a:ext cx="6170433" cy="316835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магистранта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Саханевич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Дарья Юрьевна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2019/2021</a:t>
            </a:r>
            <a:endParaRPr lang="ru-RU" altLang="ru-RU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	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38.04.01 Экономика 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подготовки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территорий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88913"/>
            <a:ext cx="764258" cy="78075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7" t="12802" r="3659" b="34916"/>
          <a:stretch/>
        </p:blipFill>
        <p:spPr bwMode="auto">
          <a:xfrm>
            <a:off x="102915" y="1072440"/>
            <a:ext cx="2742116" cy="3201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0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407887"/>
              </p:ext>
            </p:extLst>
          </p:nvPr>
        </p:nvGraphicFramePr>
        <p:xfrm>
          <a:off x="539750" y="1844824"/>
          <a:ext cx="8353426" cy="47304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872">
                  <a:extLst>
                    <a:ext uri="{9D8B030D-6E8A-4147-A177-3AD203B41FA5}">
                      <a16:colId xmlns:a16="http://schemas.microsoft.com/office/drawing/2014/main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Проблемы и перспективы развития научно-технологического пространства : материалы IV российской науч. интернет-</a:t>
                      </a: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конф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г. Вологда, 15-19 июня 2020 г 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методик оценки функционирования инновационной инфраструктуры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 участника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93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Семинар-дискуссия в 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ВолНЦ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РАН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Теоретические аспекты исследования функционирования инновационной инфраструктуры в условиях построения цифровой экономики 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Проблемы экономического роста и устойчивого развития территорий : V международная интернет-конференция, г. Вологда. - Вологда : </a:t>
                      </a: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ВолНЦ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РАН, 18-22 мая 2020 г.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Подходы к оценке эффективности функционирования инновационной инфраструктуры для обеспечения социально-экономического развития территорий</a:t>
                      </a:r>
                    </a:p>
                    <a:p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Сертификат участника</a:t>
                      </a:r>
                    </a:p>
                    <a:p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336204591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Семинар-дискуссия в </a:t>
                      </a: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ВолНЦ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РАН</a:t>
                      </a: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развития инновационной инфраструктуры региона в условиях построения цифровой экономики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0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660232"/>
              </p:ext>
            </p:extLst>
          </p:nvPr>
        </p:nvGraphicFramePr>
        <p:xfrm>
          <a:off x="539750" y="1844824"/>
          <a:ext cx="8353426" cy="35478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872">
                  <a:extLst>
                    <a:ext uri="{9D8B030D-6E8A-4147-A177-3AD203B41FA5}">
                      <a16:colId xmlns:a16="http://schemas.microsoft.com/office/drawing/2014/main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7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«Молодые ученые – экономике региона»: материалы ХХ Международной научно-практической конференции, г. Вологда. - Вологда :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ВолНЦ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РАН, 25-27 ноября 2020 г.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Инструменты стимулирования развития инновационной инфраструктуры в условиях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цифровизации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Очная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Сертификат участника</a:t>
                      </a: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93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«Молодые ученые – экономике региона»: материалы ХХ Международной научно-практической конференции, г. Вологда. - Вологда :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ВолНЦ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РАН, 25-27 ноября 2020 г.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Инструменты стимулирования развития инновационной инфраструктуры в условиях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цифровизации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 участника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Международная научная конференция «Молодые исследователи – регионам», 20 апреля 2021 г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Взаимосвязь обеспеченности объектами инновационной инфраструктуры с инновационной активностью 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 участника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val="1336204591"/>
                  </a:ext>
                </a:extLst>
              </a:tr>
            </a:tbl>
          </a:graphicData>
        </a:graphic>
      </p:graphicFrame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532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 грантах, конкурсах, ОЛИМПИАДАХ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383863"/>
              </p:ext>
            </p:extLst>
          </p:nvPr>
        </p:nvGraphicFramePr>
        <p:xfrm>
          <a:off x="539750" y="1844824"/>
          <a:ext cx="8208962" cy="24064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Грант № МК-2164.2020.6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Формирование единого научно-технологического пространства России в условиях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цифровизации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Соисполнитель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Юбилейная Международная студенческая Олимпиада по статистике в РЭУ им. Г.В. Плеханова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зависимости изменений валового регионального продукта от роста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инновационой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355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/>
              <a:t>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НИР 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54872"/>
              </p:ext>
            </p:extLst>
          </p:nvPr>
        </p:nvGraphicFramePr>
        <p:xfrm>
          <a:off x="539750" y="1844824"/>
          <a:ext cx="8137525" cy="16749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НИР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Государственное задание № 0168-2019-0007 «Обеспечение конкурентоспособности регионов в условиях научно-технологических изменений и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цифровизации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экономики»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«Проблемы развития инновационной инфраструктуры региона в условиях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цифровизации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экономики»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458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136525"/>
            <a:ext cx="8731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ПРЕПОДАВАТЕЛЬСКАЯ ДЕЯТЕЛЬНОСТЬ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461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НАУЧНЫЕ И ТВОРЧЕСКИЕ ДОСТИЖЕНИЯ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12" name="Picture 12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Z:\Саханевич Д.Ю\Дипломы\Саханевич_Сертификат участника в V международная научно-практическая интернет-конференция Проблемы экономического роста и устойчивого развития территорий (18–22 мая 2020 года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73" y="1628800"/>
            <a:ext cx="364892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72481"/>
              </p:ext>
            </p:extLst>
          </p:nvPr>
        </p:nvGraphicFramePr>
        <p:xfrm>
          <a:off x="379977" y="1667941"/>
          <a:ext cx="3543952" cy="2453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6" imgW="7429500" imgH="5143398" progId="Acrobat.Document.11">
                  <p:embed/>
                </p:oleObj>
              </mc:Choice>
              <mc:Fallback>
                <p:oleObj name="Acrobat Document" r:id="rId6" imgW="7429500" imgH="514339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9977" y="1667941"/>
                        <a:ext cx="3543952" cy="2453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738744"/>
              </p:ext>
            </p:extLst>
          </p:nvPr>
        </p:nvGraphicFramePr>
        <p:xfrm>
          <a:off x="3671776" y="1640525"/>
          <a:ext cx="1908336" cy="27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Acrobat Document" r:id="rId8" imgW="5667375" imgH="8019898" progId="Acrobat.Document.11">
                  <p:embed/>
                </p:oleObj>
              </mc:Choice>
              <mc:Fallback>
                <p:oleObj name="Acrobat Document" r:id="rId8" imgW="5667375" imgH="801989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71776" y="1640525"/>
                        <a:ext cx="1908336" cy="27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576815"/>
              </p:ext>
            </p:extLst>
          </p:nvPr>
        </p:nvGraphicFramePr>
        <p:xfrm>
          <a:off x="2483768" y="4005064"/>
          <a:ext cx="3865885" cy="2731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Acrobat Document" r:id="rId10" imgW="8020050" imgH="5667248" progId="Acrobat.Document.11">
                  <p:embed/>
                </p:oleObj>
              </mc:Choice>
              <mc:Fallback>
                <p:oleObj name="Acrobat Document" r:id="rId10" imgW="8020050" imgH="566724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83768" y="4005064"/>
                        <a:ext cx="3865885" cy="2731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659563" y="2420888"/>
            <a:ext cx="1873250" cy="201622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6659563" y="2576513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ФОТО</a:t>
            </a:r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64300" y="1800225"/>
            <a:ext cx="2276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/>
              <a:t>Научный руководитель</a:t>
            </a:r>
          </a:p>
        </p:txBody>
      </p:sp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676275" y="2560638"/>
            <a:ext cx="5191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ИННОВАЦИОННОЙ ИНФРАСТРУКТУРЫ РЕГИОНА В УСЛОВИЯХ ПОСТРОЕНИЯ ЦИФРОВОЙ ЭКОНОМИКИ»</a:t>
            </a:r>
            <a:endParaRPr lang="ru-RU" altLang="ru-RU" sz="20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850" y="5672138"/>
            <a:ext cx="7954963" cy="58578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 ДИССЕРТАЦИОННОГО ИССЛЕДОВАНИЯ УТВЕРЖДЕНА </a:t>
            </a: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Директором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ФГБУН ВолНЦ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РАН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№ __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_____________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20____ г. 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6392863" y="4706938"/>
            <a:ext cx="2376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Устинова Ксения Александровна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к.э.н., зав. лабораторией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275" y="1098550"/>
            <a:ext cx="781208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ДИССЕРТАЦИОННОГО ИССЛЕДОВАНИЯ:</a:t>
            </a:r>
          </a:p>
        </p:txBody>
      </p:sp>
      <p:sp>
        <p:nvSpPr>
          <p:cNvPr id="1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pic>
        <p:nvPicPr>
          <p:cNvPr id="1026" name="Picture 2" descr="http://www.volnc.ru/uploads/user_photo/f424815353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85" y="2252938"/>
            <a:ext cx="1904228" cy="232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70136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581025" y="1655140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611188" y="2013915"/>
          <a:ext cx="8064500" cy="13380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Философские проблемы науки и техники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Иностранный язык в сфере профессиональной коммуникации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425589831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Методология научного исследования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636906" y="3527819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зачетов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Вологодский научный центр российской академии наук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46294" y="3926053"/>
          <a:ext cx="8064500" cy="25272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:a16="http://schemas.microsoft.com/office/drawing/2014/main" val="1638842217"/>
                    </a:ext>
                  </a:extLst>
                </a:gridCol>
                <a:gridCol w="5267976">
                  <a:extLst>
                    <a:ext uri="{9D8B030D-6E8A-4147-A177-3AD203B41FA5}">
                      <a16:colId xmlns:a16="http://schemas.microsoft.com/office/drawing/2014/main" val="596093953"/>
                    </a:ext>
                  </a:extLst>
                </a:gridCol>
                <a:gridCol w="2106150">
                  <a:extLst>
                    <a:ext uri="{9D8B030D-6E8A-4147-A177-3AD203B41FA5}">
                      <a16:colId xmlns:a16="http://schemas.microsoft.com/office/drawing/2014/main" val="193481703"/>
                    </a:ext>
                  </a:extLst>
                </a:gridCol>
              </a:tblGrid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Этика и культура управления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855146656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Макроэкономика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644369236"/>
                  </a:ext>
                </a:extLst>
              </a:tr>
              <a:tr h="3677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Микроэкономика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952870464"/>
                  </a:ext>
                </a:extLst>
              </a:tr>
              <a:tr h="3677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Региональная экономика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4236563776"/>
                  </a:ext>
                </a:extLst>
              </a:tr>
              <a:tr h="3677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Д/в 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Управление социально-экономическим развитием региона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3582757730"/>
                  </a:ext>
                </a:extLst>
              </a:tr>
              <a:tr h="3677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Д/в 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Основы предпринимательства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2265880280"/>
                  </a:ext>
                </a:extLst>
              </a:tr>
              <a:tr h="3677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НИР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13643277"/>
                  </a:ext>
                </a:extLst>
              </a:tr>
            </a:tbl>
          </a:graphicData>
        </a:graphic>
      </p:graphicFrame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059833" y="1396614"/>
            <a:ext cx="252028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1 семестр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70136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615778" y="1412776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575469" y="1772816"/>
          <a:ext cx="8064500" cy="17937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Региональная экономика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Макроэкономика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425589831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Микроэкономика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Современные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информационные технологии в профессиональной деятельности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636905" y="3573016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зачетов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Вологодский научный центр российской академии наук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46294" y="3926053"/>
          <a:ext cx="8064500" cy="25272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:a16="http://schemas.microsoft.com/office/drawing/2014/main" val="1638842217"/>
                    </a:ext>
                  </a:extLst>
                </a:gridCol>
                <a:gridCol w="5267976">
                  <a:extLst>
                    <a:ext uri="{9D8B030D-6E8A-4147-A177-3AD203B41FA5}">
                      <a16:colId xmlns:a16="http://schemas.microsoft.com/office/drawing/2014/main" val="596093953"/>
                    </a:ext>
                  </a:extLst>
                </a:gridCol>
                <a:gridCol w="2106150">
                  <a:extLst>
                    <a:ext uri="{9D8B030D-6E8A-4147-A177-3AD203B41FA5}">
                      <a16:colId xmlns:a16="http://schemas.microsoft.com/office/drawing/2014/main" val="193481703"/>
                    </a:ext>
                  </a:extLst>
                </a:gridCol>
              </a:tblGrid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Деловые коммуникации в профессиональной деятельности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855146656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Педагогика высшей школы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644369236"/>
                  </a:ext>
                </a:extLst>
              </a:tr>
              <a:tr h="3677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Экономическая статистика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952870464"/>
                  </a:ext>
                </a:extLst>
              </a:tr>
              <a:tr h="3677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/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 Экономическая</a:t>
                      </a:r>
                      <a:r>
                        <a:rPr kumimoji="0"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демография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4236563776"/>
                  </a:ext>
                </a:extLst>
              </a:tr>
              <a:tr h="3677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/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 Управление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социально-экономическим развития региона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3582757730"/>
                  </a:ext>
                </a:extLst>
              </a:tr>
              <a:tr h="3677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НИР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зачтено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2265880280"/>
                  </a:ext>
                </a:extLst>
              </a:tr>
              <a:tr h="3677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Курсовая работа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13643277"/>
                  </a:ext>
                </a:extLst>
              </a:tr>
            </a:tbl>
          </a:graphicData>
        </a:graphic>
      </p:graphicFrame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059833" y="1360668"/>
            <a:ext cx="252028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2 семестр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70136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615778" y="1412776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575469" y="1772816"/>
          <a:ext cx="8064500" cy="13380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Эконометрика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Региональное и муниципальное управление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425589831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Экономика общественного сектора региона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636905" y="3573016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зачетов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Вологодский научный центр российской академии наук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46294" y="3926053"/>
          <a:ext cx="8064500" cy="22709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:a16="http://schemas.microsoft.com/office/drawing/2014/main" val="1638842217"/>
                    </a:ext>
                  </a:extLst>
                </a:gridCol>
                <a:gridCol w="5267976">
                  <a:extLst>
                    <a:ext uri="{9D8B030D-6E8A-4147-A177-3AD203B41FA5}">
                      <a16:colId xmlns:a16="http://schemas.microsoft.com/office/drawing/2014/main" val="596093953"/>
                    </a:ext>
                  </a:extLst>
                </a:gridCol>
                <a:gridCol w="2106150">
                  <a:extLst>
                    <a:ext uri="{9D8B030D-6E8A-4147-A177-3AD203B41FA5}">
                      <a16:colId xmlns:a16="http://schemas.microsoft.com/office/drawing/2014/main" val="193481703"/>
                    </a:ext>
                  </a:extLst>
                </a:gridCol>
              </a:tblGrid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Инновационное развитие и инвестиционная привлекательность региона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855146656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Управление проектами</a:t>
                      </a:r>
                      <a:r>
                        <a:rPr kumimoji="0"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и программами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644369236"/>
                  </a:ext>
                </a:extLst>
              </a:tr>
              <a:tr h="3677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Маркетинг территорий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1952870464"/>
                  </a:ext>
                </a:extLst>
              </a:tr>
              <a:tr h="3677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Экономика знаний (</a:t>
                      </a: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д.в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.)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4236563776"/>
                  </a:ext>
                </a:extLst>
              </a:tr>
              <a:tr h="3677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НИР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3582757730"/>
                  </a:ext>
                </a:extLst>
              </a:tr>
              <a:tr h="3677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Курсовая работа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val="2265880280"/>
                  </a:ext>
                </a:extLst>
              </a:tr>
            </a:tbl>
          </a:graphicData>
        </a:graphic>
      </p:graphicFrame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059833" y="1360668"/>
            <a:ext cx="252028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3 семестр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Box 5"/>
          <p:cNvSpPr txBox="1">
            <a:spLocks noChangeArrowheads="1"/>
          </p:cNvSpPr>
          <p:nvPr/>
        </p:nvSpPr>
        <p:spPr bwMode="auto">
          <a:xfrm>
            <a:off x="518076" y="1694755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практики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/>
          </p:nvPr>
        </p:nvGraphicFramePr>
        <p:xfrm>
          <a:off x="575469" y="2204864"/>
          <a:ext cx="8064500" cy="9953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практики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Преддипломная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Вологодский научный центр российской академии наук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692275" y="620688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43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4050" y="1146175"/>
            <a:ext cx="7734300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Web of Science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Scopus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964476"/>
              </p:ext>
            </p:extLst>
          </p:nvPr>
        </p:nvGraphicFramePr>
        <p:xfrm>
          <a:off x="539750" y="1916113"/>
          <a:ext cx="8208962" cy="23764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3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4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4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extLst>
                  <a:ext uri="{0D108BD9-81ED-4DB2-BD59-A6C34878D82A}">
                    <a16:rowId xmlns:a16="http://schemas.microsoft.com/office/drawing/2014/main" val="3618749344"/>
                  </a:ext>
                </a:extLst>
              </a:tr>
            </a:tbl>
          </a:graphicData>
        </a:graphic>
      </p:graphicFrame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46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4050" y="1146175"/>
            <a:ext cx="7734300" cy="58420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ИЗДАНИЯ, ВХОДЯЩИХ В ПЕРЕЧЕНЬ ВАК, МОНОГРАФИИ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275688"/>
              </p:ext>
            </p:extLst>
          </p:nvPr>
        </p:nvGraphicFramePr>
        <p:xfrm>
          <a:off x="539750" y="1916113"/>
          <a:ext cx="8208962" cy="361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8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88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0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Исследование результатов функционирования инновационной инфраструктуры: отечественный и зарубежный опыт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Саханевич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Д.Ю. Исследование результатов функционирования инновационной инфраструктуры: отечественный и зарубежный опыт // Известия Дальневосточного федерального университета. Экономика и управление. 2020. № 1 (93). С. 5-21.</a:t>
                      </a:r>
                      <a:endParaRPr kumimoji="0" lang="ru-RU" sz="1400" b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0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Методические аспекты оценки функционирования инновационной инфраструктуры в развитии территорий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Саханевич, Д.Ю. Методические аспекты оценки функционирования инновационной инфраструктуры в развитии территорий / Д.Ю. Саханевич // Социальное пространство. - 2020. №3. DOI 10.15838/sa.2020.3.25.5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:a16="http://schemas.microsoft.com/office/drawing/2014/main" val="1037695124"/>
                  </a:ext>
                </a:extLst>
              </a:tr>
            </a:tbl>
          </a:graphicData>
        </a:graphic>
      </p:graphicFrame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484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930622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498391"/>
              </p:ext>
            </p:extLst>
          </p:nvPr>
        </p:nvGraphicFramePr>
        <p:xfrm>
          <a:off x="396082" y="1484784"/>
          <a:ext cx="8208962" cy="35967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1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Роль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цифровизации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развитии социально-экономических систем </a:t>
                      </a: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Саханевич Д.Ю. Роль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цифровизации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развитии социально-экономических систем // Ученые записки Тамбовского отделения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РоСМУ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2020. № 20. С. 63-73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вопросу о проблемах управления функционированием инновационной инфраструктуры регионов в контексте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цифровизации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экономики на примере Вологодской области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Саханевич Д.Ю. К вопросу о проблемах управления функционированием инновационной инфраструктуры регионов в контексте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цифровизации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экономики на примере Вологодской области. Вестник Казахского национального женского педагогического университета. 2021;(1):92-105. https://doi.org/10.52512/2306-5079-2021-85-1-92-105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cap="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Вологодский научный центр российской академии наук</a:t>
            </a:r>
            <a:endParaRPr lang="en-US" sz="1100" b="1" cap="all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" y="116632"/>
            <a:ext cx="764258" cy="7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rgbClr val="1F497D"/>
      </a:dk1>
      <a:lt1>
        <a:srgbClr val="1F497D"/>
      </a:lt1>
      <a:dk2>
        <a:srgbClr val="E8EFF9"/>
      </a:dk2>
      <a:lt2>
        <a:srgbClr val="D8D8D8"/>
      </a:lt2>
      <a:accent1>
        <a:srgbClr val="1F497D"/>
      </a:accent1>
      <a:accent2>
        <a:srgbClr val="FFF2CB"/>
      </a:accent2>
      <a:accent3>
        <a:srgbClr val="17365D"/>
      </a:accent3>
      <a:accent4>
        <a:srgbClr val="8DB3E2"/>
      </a:accent4>
      <a:accent5>
        <a:srgbClr val="C6D9F0"/>
      </a:accent5>
      <a:accent6>
        <a:srgbClr val="FBD5B5"/>
      </a:accent6>
      <a:hlink>
        <a:srgbClr val="0000FF"/>
      </a:hlink>
      <a:folHlink>
        <a:srgbClr val="6565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10640</TotalTime>
  <Words>1132</Words>
  <Application>Microsoft Office PowerPoint</Application>
  <PresentationFormat>Экран (4:3)</PresentationFormat>
  <Paragraphs>285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Обычная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SavinIV</dc:creator>
  <cp:lastModifiedBy>Дарья Д. Саханевич</cp:lastModifiedBy>
  <cp:revision>187</cp:revision>
  <cp:lastPrinted>2017-04-27T05:29:32Z</cp:lastPrinted>
  <dcterms:created xsi:type="dcterms:W3CDTF">2013-09-13T10:47:31Z</dcterms:created>
  <dcterms:modified xsi:type="dcterms:W3CDTF">2021-04-13T06:49:00Z</dcterms:modified>
</cp:coreProperties>
</file>