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sldIdLst>
    <p:sldId id="266" r:id="rId2"/>
    <p:sldId id="281" r:id="rId3"/>
    <p:sldId id="294" r:id="rId4"/>
    <p:sldId id="295" r:id="rId5"/>
    <p:sldId id="293" r:id="rId6"/>
    <p:sldId id="296" r:id="rId7"/>
    <p:sldId id="297" r:id="rId8"/>
  </p:sldIdLst>
  <p:sldSz cx="9144000" cy="6858000" type="screen4x3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99"/>
    <a:srgbClr val="FFFFFF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43" autoAdjust="0"/>
  </p:normalViewPr>
  <p:slideViewPr>
    <p:cSldViewPr>
      <p:cViewPr varScale="1">
        <p:scale>
          <a:sx n="105" d="100"/>
          <a:sy n="105" d="100"/>
        </p:scale>
        <p:origin x="11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A5B095-70D6-4B40-BE95-193BDDE4B4FF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08A729-119D-45D1-BE09-AB0B13931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0213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E2F267-5EDE-4132-B12C-CE6FC23E263A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06CE992-0CCB-4BF6-BAB6-033AAA06F7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49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8AEE-44FF-471C-BD6D-E54AF4FBE168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1FFCB-4845-4E91-B190-4B0308471D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581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3826-F145-4CF5-A044-B3F6D5BEC9FA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1756B-77C1-4A43-A391-521CAEF181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62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D6CFD-041E-498C-BAE5-04A97EADE292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FC3AB-1CF6-4E82-A603-4FFAC4C093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27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7E3DA-3EA2-4F3F-A243-3EC54FE1F188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D632DD21-964B-4B56-9506-3C14CDA3CF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6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4EB167F-0797-4E10-8F8D-514978C69BFB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DD81-8B90-42DF-8F7C-5D87E340BA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8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7604909-5D8F-45A8-9D4B-4A6E57C38103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D415-9AD3-4E81-AE77-453CEF4AEC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1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05C1-53F2-4083-8F2B-B0BC3C211AF5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255D0-F06E-4935-ADC7-C45BB1F1A2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066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0757B-465B-48D7-832C-06D7DCD02256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B5D953F-6146-4239-8F02-EAE71796D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32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8E1AF-757B-4C2C-B792-E2D0D2AE5F26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2185-1CC2-4AAB-A96B-795AEE0EA4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82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562046-4AA2-4AB2-9BFB-BCDEAEDB6C24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CF9D70AF-F8C8-4C2A-A6CF-3F38A1533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3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48DD2"/>
            </a:gs>
            <a:gs pos="48000">
              <a:srgbClr val="C8DAF0"/>
            </a:gs>
            <a:gs pos="100000">
              <a:srgbClr val="DDE8F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0E83B3-97E2-4A4F-9D52-BE3B57F770CC}" type="datetimeFigureOut">
              <a:rPr lang="ru-RU"/>
              <a:pPr>
                <a:defRPr/>
              </a:pPr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670FA8D6-36AD-4592-8007-55A233757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17365D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DB3E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72"/>
          <p:cNvSpPr txBox="1">
            <a:spLocks/>
          </p:cNvSpPr>
          <p:nvPr/>
        </p:nvSpPr>
        <p:spPr bwMode="auto">
          <a:xfrm>
            <a:off x="3773488" y="3789363"/>
            <a:ext cx="4246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19526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defTabSz="195263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defTabSz="195263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defTabSz="195263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defTabSz="195263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95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95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95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95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341" name="Line 8"/>
          <p:cNvSpPr>
            <a:spLocks noChangeShapeType="1"/>
          </p:cNvSpPr>
          <p:nvPr/>
        </p:nvSpPr>
        <p:spPr bwMode="auto">
          <a:xfrm flipV="1">
            <a:off x="1692275" y="620713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343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833867" y="3284984"/>
            <a:ext cx="6170433" cy="3168352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магистранта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  </a:t>
            </a:r>
            <a:r>
              <a:rPr lang="ru-RU" altLang="ru-RU" b="1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Чучнев</a:t>
            </a:r>
            <a:r>
              <a:rPr lang="ru-RU" altLang="ru-RU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Тимурович</a:t>
            </a:r>
            <a:endParaRPr lang="ru-RU" altLang="ru-R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altLang="ru-RU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01.09.2021 г.  -  31 августа 2023 г.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</a:t>
            </a:r>
            <a:r>
              <a:rPr lang="ru-RU" altLang="ru-RU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</a:t>
            </a:r>
            <a:r>
              <a:rPr lang="ru-RU" altLang="ru-RU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38.04.01 Экономика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</a:t>
            </a:r>
            <a:r>
              <a:rPr lang="ru-RU" altLang="ru-RU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экономика и развитие территорий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88913"/>
            <a:ext cx="764258" cy="7807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980A21-0AB9-43AA-AD34-C9416F94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r="34250" b="30000"/>
          <a:stretch/>
        </p:blipFill>
        <p:spPr>
          <a:xfrm>
            <a:off x="478074" y="1124744"/>
            <a:ext cx="2249686" cy="2898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548DD2"/>
            </a:gs>
            <a:gs pos="48000">
              <a:srgbClr val="C8DAF0"/>
            </a:gs>
            <a:gs pos="100000">
              <a:srgbClr val="DDE8F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8"/>
          <p:cNvSpPr>
            <a:spLocks noChangeShapeType="1"/>
          </p:cNvSpPr>
          <p:nvPr/>
        </p:nvSpPr>
        <p:spPr bwMode="auto">
          <a:xfrm flipV="1">
            <a:off x="1692275" y="549275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366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28569" y="1623741"/>
            <a:ext cx="2276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4" rIns="92066" bIns="46034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dirty="0"/>
              <a:t>Научный руководитель</a:t>
            </a:r>
          </a:p>
        </p:txBody>
      </p:sp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84155" y="2483478"/>
            <a:ext cx="65162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/>
              <a:t>Оценка и разработка предложений по повышению инвестиционной привлекательности региона (на примере Вологодской области)</a:t>
            </a:r>
            <a:r>
              <a:rPr lang="ru-RU" altLang="ru-RU" sz="1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371" name="TextBox 12"/>
          <p:cNvSpPr txBox="1">
            <a:spLocks noChangeArrowheads="1"/>
          </p:cNvSpPr>
          <p:nvPr/>
        </p:nvSpPr>
        <p:spPr bwMode="auto">
          <a:xfrm>
            <a:off x="6134546" y="4376019"/>
            <a:ext cx="26645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Ворошилов Николай Владимирович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старший научный сотрудник ФГБУН </a:t>
            </a:r>
            <a:r>
              <a:rPr lang="ru-RU" altLang="ru-RU" sz="1400" dirty="0" err="1">
                <a:latin typeface="Arial" panose="020B0604020202020204" pitchFamily="34" charset="0"/>
              </a:rPr>
              <a:t>ВолНЦ</a:t>
            </a:r>
            <a:r>
              <a:rPr lang="ru-RU" altLang="ru-RU" sz="1400" dirty="0">
                <a:latin typeface="Arial" panose="020B0604020202020204" pitchFamily="34" charset="0"/>
              </a:rPr>
              <a:t> РАН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к.э.н.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275" y="1098550"/>
            <a:ext cx="781208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</a:p>
        </p:txBody>
      </p:sp>
      <p:sp>
        <p:nvSpPr>
          <p:cNvPr id="14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16632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7AF38-2675-4483-91A2-54D9A2428B7A}"/>
              </a:ext>
            </a:extLst>
          </p:cNvPr>
          <p:cNvSpPr txBox="1"/>
          <p:nvPr/>
        </p:nvSpPr>
        <p:spPr>
          <a:xfrm>
            <a:off x="650081" y="5729444"/>
            <a:ext cx="7954963" cy="585787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ТЕМА ДИССЕРТАЦИОННОГО ИССЛЕДОВАНИЯ УТВЕРЖДЕНА </a:t>
            </a:r>
            <a:r>
              <a:rPr lang="ru-RU" sz="1600" cap="all" dirty="0">
                <a:latin typeface="Times New Roman" pitchFamily="18" charset="0"/>
                <a:cs typeface="Times New Roman" pitchFamily="18" charset="0"/>
              </a:rPr>
              <a:t>Директором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ФГБУН ВолНЦ РАН   ПРИКАЗ №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20 февраля 2023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28F649-D082-4FFE-9EDB-41AD36A37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58" y="1985962"/>
            <a:ext cx="1929494" cy="23608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750" y="1074638"/>
            <a:ext cx="813593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b="1" cap="all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1600" b="1" cap="all" dirty="0">
                <a:latin typeface="Times New Roman" pitchFamily="18" charset="0"/>
                <a:cs typeface="Times New Roman" pitchFamily="18" charset="0"/>
              </a:rPr>
              <a:t>ВЫПОЛНЕНИЕ УЧЕБНОГО ПЛАНА</a:t>
            </a:r>
            <a:endParaRPr lang="ru-RU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581025" y="1484313"/>
            <a:ext cx="8094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Сдача экзаменов </a:t>
            </a:r>
          </a:p>
        </p:txBody>
      </p:sp>
      <p:sp>
        <p:nvSpPr>
          <p:cNvPr id="10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692275" y="620688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52756"/>
              </p:ext>
            </p:extLst>
          </p:nvPr>
        </p:nvGraphicFramePr>
        <p:xfrm>
          <a:off x="540544" y="2132856"/>
          <a:ext cx="8064500" cy="38518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0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7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50">
                  <a:extLst>
                    <a:ext uri="{9D8B030D-6E8A-4147-A177-3AD203B41FA5}">
                      <a16:colId xmlns:a16="http://schemas.microsoft.com/office/drawing/2014/main" val="664717056"/>
                    </a:ext>
                  </a:extLst>
                </a:gridCol>
              </a:tblGrid>
              <a:tr h="3262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дисциплины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 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Философские проблемы науки и техники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Иностранный язык в сфере профессиональной коммуникации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Отлично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Методология научного исследования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3680861356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1275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Современные информационные технологии в экономике и управлении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Отлично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3860651425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Микроэкономика (продвинутый уровень)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3966706022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Макроэкономика (продвинутый уровень)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Удовлетворительно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2230636327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Эконометрика (продвинутый уровень)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1387630675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Региональная экономика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Отлично</a:t>
                      </a: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2992329150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a:t>Региональное и муниципальное управление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Хорошо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1998209777"/>
                  </a:ext>
                </a:extLst>
              </a:tr>
              <a:tr h="344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91446" marR="91446" marT="45761" marB="45761" anchor="ctr"/>
                </a:tc>
                <a:tc>
                  <a:txBody>
                    <a:bodyPr/>
                    <a:lstStyle/>
                    <a:p>
                      <a:pPr marL="4572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a:t>Экономика общественного сектора региона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Отлично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61" marB="45761" anchor="ctr"/>
                </a:tc>
                <a:extLst>
                  <a:ext uri="{0D108BD9-81ED-4DB2-BD59-A6C34878D82A}">
                    <a16:rowId xmlns:a16="http://schemas.microsoft.com/office/drawing/2014/main" val="819519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87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750" y="1074638"/>
            <a:ext cx="813593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b="1" cap="all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1600" b="1" cap="all" dirty="0">
                <a:latin typeface="Times New Roman" pitchFamily="18" charset="0"/>
                <a:cs typeface="Times New Roman" pitchFamily="18" charset="0"/>
              </a:rPr>
              <a:t>ВЫПОЛНЕНИЕ УЧЕБНОГО ПЛАНА</a:t>
            </a:r>
            <a:endParaRPr lang="ru-RU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TextBox 5"/>
          <p:cNvSpPr txBox="1">
            <a:spLocks noChangeArrowheads="1"/>
          </p:cNvSpPr>
          <p:nvPr/>
        </p:nvSpPr>
        <p:spPr bwMode="auto">
          <a:xfrm>
            <a:off x="438150" y="1551960"/>
            <a:ext cx="8094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Сдача зачетов</a:t>
            </a:r>
          </a:p>
        </p:txBody>
      </p:sp>
      <p:sp>
        <p:nvSpPr>
          <p:cNvPr id="10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692275" y="620688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699025"/>
              </p:ext>
            </p:extLst>
          </p:nvPr>
        </p:nvGraphicFramePr>
        <p:xfrm>
          <a:off x="539750" y="1922571"/>
          <a:ext cx="8135938" cy="44499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6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052">
                  <a:extLst>
                    <a:ext uri="{9D8B030D-6E8A-4147-A177-3AD203B41FA5}">
                      <a16:colId xmlns:a16="http://schemas.microsoft.com/office/drawing/2014/main" val="664717056"/>
                    </a:ext>
                  </a:extLst>
                </a:gridCol>
              </a:tblGrid>
              <a:tr h="2627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 п/п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дисциплины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 </a:t>
                      </a: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Этика и культура управления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Зачтено</a:t>
                      </a: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603962865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Деловые коммуникации в профессиональной деятельности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485196329"/>
                  </a:ext>
                </a:extLst>
              </a:tr>
              <a:tr h="3583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Инновационное развитие и инвестиционная привлекательность региона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11640045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Общая педагогика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060060250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Управление проектами и программами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540977571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Экономическая статистика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816238790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Маркетинг территорий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1842365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Дисциплины по выбору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615943258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  <a:tabLst>
                          <a:tab pos="166370" algn="l"/>
                        </a:tabLs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Управление социально-экономическим развитием региона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012802139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Экономическая демография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2325887732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Экономика знаний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69920411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Социология управления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cs typeface="+mn-cs"/>
                      </a:endParaRP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3600750476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41275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Практикум по оценке бизнес-проектов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cs typeface="+mn-cs"/>
                      </a:endParaRP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54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750" y="1074638"/>
            <a:ext cx="813593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b="1" cap="all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1600" b="1" cap="all" dirty="0">
                <a:latin typeface="Times New Roman" pitchFamily="18" charset="0"/>
                <a:cs typeface="Times New Roman" pitchFamily="18" charset="0"/>
              </a:rPr>
              <a:t>ВЫПОЛНЕНИЕ УЧЕБНОГО ПЛАНА</a:t>
            </a:r>
            <a:endParaRPr lang="ru-RU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TextBox 5"/>
          <p:cNvSpPr txBox="1">
            <a:spLocks noChangeArrowheads="1"/>
          </p:cNvSpPr>
          <p:nvPr/>
        </p:nvSpPr>
        <p:spPr bwMode="auto">
          <a:xfrm>
            <a:off x="581025" y="1628800"/>
            <a:ext cx="8094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Прохождение практики</a:t>
            </a:r>
          </a:p>
        </p:txBody>
      </p:sp>
      <p:sp>
        <p:nvSpPr>
          <p:cNvPr id="10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692275" y="620688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407907"/>
              </p:ext>
            </p:extLst>
          </p:nvPr>
        </p:nvGraphicFramePr>
        <p:xfrm>
          <a:off x="535941" y="2132856"/>
          <a:ext cx="8064500" cy="17014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8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560">
                  <a:extLst>
                    <a:ext uri="{9D8B030D-6E8A-4147-A177-3AD203B41FA5}">
                      <a16:colId xmlns:a16="http://schemas.microsoft.com/office/drawing/2014/main" val="664717056"/>
                    </a:ext>
                  </a:extLst>
                </a:gridCol>
              </a:tblGrid>
              <a:tr h="3128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 п/п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Вид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практики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 </a:t>
                      </a: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Учебная практика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Педагогическая практика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Преддипломная практика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99458326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НИР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Зачтено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406327068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750" y="1074638"/>
            <a:ext cx="813593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b="1" cap="all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1600" b="1" cap="all" dirty="0">
                <a:latin typeface="Times New Roman" pitchFamily="18" charset="0"/>
                <a:cs typeface="Times New Roman" pitchFamily="18" charset="0"/>
              </a:rPr>
              <a:t>ВЫПОЛНЕНИЕ УЧЕБНОГО ПЛАНА</a:t>
            </a:r>
            <a:endParaRPr lang="ru-RU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TextBox 5"/>
          <p:cNvSpPr txBox="1">
            <a:spLocks noChangeArrowheads="1"/>
          </p:cNvSpPr>
          <p:nvPr/>
        </p:nvSpPr>
        <p:spPr bwMode="auto">
          <a:xfrm>
            <a:off x="500987" y="1603747"/>
            <a:ext cx="8094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17365D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DB3E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2.4. Курсовые работы</a:t>
            </a:r>
          </a:p>
        </p:txBody>
      </p:sp>
      <p:sp>
        <p:nvSpPr>
          <p:cNvPr id="10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692275" y="620688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85204"/>
              </p:ext>
            </p:extLst>
          </p:nvPr>
        </p:nvGraphicFramePr>
        <p:xfrm>
          <a:off x="285718" y="2132856"/>
          <a:ext cx="8572564" cy="17068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7737">
                  <a:extLst>
                    <a:ext uri="{9D8B030D-6E8A-4147-A177-3AD203B41FA5}">
                      <a16:colId xmlns:a16="http://schemas.microsoft.com/office/drawing/2014/main" val="23569572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664717056"/>
                    </a:ext>
                  </a:extLst>
                </a:gridCol>
              </a:tblGrid>
              <a:tr h="3128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 п/п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Дисциплина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Тема курсовой работы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 </a:t>
                      </a: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Региональная экономика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«Инвестиционная привлекательность Вологодской области: оценка и пути улучшения»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Отлично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Экономика общественного сектора региона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«Состояние и развитие страхового рынка в экономике РФ»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Удовлетворительно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03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750" y="1074638"/>
            <a:ext cx="8135938" cy="338138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b="1" cap="all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1600" b="1" cap="all" dirty="0">
                <a:latin typeface="Times New Roman" pitchFamily="18" charset="0"/>
                <a:cs typeface="Times New Roman" pitchFamily="18" charset="0"/>
              </a:rPr>
              <a:t>Государственная итоговая аттестация</a:t>
            </a:r>
            <a:endParaRPr lang="ru-RU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65088"/>
            <a:ext cx="798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90498"/>
              </p:ext>
            </p:extLst>
          </p:nvPr>
        </p:nvGraphicFramePr>
        <p:xfrm>
          <a:off x="535941" y="1780215"/>
          <a:ext cx="7996873" cy="9466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3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4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8620">
                  <a:extLst>
                    <a:ext uri="{9D8B030D-6E8A-4147-A177-3AD203B41FA5}">
                      <a16:colId xmlns:a16="http://schemas.microsoft.com/office/drawing/2014/main" val="664717056"/>
                    </a:ext>
                  </a:extLst>
                </a:gridCol>
              </a:tblGrid>
              <a:tr h="2806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 п/п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Форма ГИА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 </a:t>
                      </a:r>
                    </a:p>
                  </a:txBody>
                  <a:tcPr marL="91446" marR="91446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экзамен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6" marR="91446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Защита ВКР</a:t>
                      </a:r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Отлично</a:t>
                      </a:r>
                    </a:p>
                  </a:txBody>
                  <a:tcPr marL="91446" marR="91446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10"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188913"/>
            <a:ext cx="74898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 anchor="b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ФЕДЕРАЛЬНОЕ </a:t>
            </a:r>
            <a:r>
              <a:rPr lang="ru-RU" sz="11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</a:t>
            </a:r>
            <a:r>
              <a:rPr lang="ru-RU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БЮДЖЕТНОЕ УЧРЕЖДЕНИЕ НАУКИ </a:t>
            </a:r>
          </a:p>
          <a:p>
            <a:pPr algn="ctr" eaLnBrk="1" hangingPunct="1">
              <a:defRPr/>
            </a:pPr>
            <a:r>
              <a:rPr lang="ru-RU" sz="1100" b="1" cap="all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«Вологодский научный центр российской академии наук»</a:t>
            </a:r>
            <a:endParaRPr lang="en-US" sz="1100" b="1" cap="all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" y="116632"/>
            <a:ext cx="764258" cy="780755"/>
          </a:xfrm>
          <a:prstGeom prst="rect">
            <a:avLst/>
          </a:prstGeom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692275" y="620688"/>
            <a:ext cx="6335713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080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5">
      <a:dk1>
        <a:srgbClr val="1F497D"/>
      </a:dk1>
      <a:lt1>
        <a:srgbClr val="1F497D"/>
      </a:lt1>
      <a:dk2>
        <a:srgbClr val="E8EFF9"/>
      </a:dk2>
      <a:lt2>
        <a:srgbClr val="D8D8D8"/>
      </a:lt2>
      <a:accent1>
        <a:srgbClr val="1F497D"/>
      </a:accent1>
      <a:accent2>
        <a:srgbClr val="FFF2CB"/>
      </a:accent2>
      <a:accent3>
        <a:srgbClr val="17365D"/>
      </a:accent3>
      <a:accent4>
        <a:srgbClr val="8DB3E2"/>
      </a:accent4>
      <a:accent5>
        <a:srgbClr val="C6D9F0"/>
      </a:accent5>
      <a:accent6>
        <a:srgbClr val="FBD5B5"/>
      </a:accent6>
      <a:hlink>
        <a:srgbClr val="0000FF"/>
      </a:hlink>
      <a:folHlink>
        <a:srgbClr val="6565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10609</TotalTime>
  <Words>474</Words>
  <Application>Microsoft Office PowerPoint</Application>
  <PresentationFormat>Экран (4:3)</PresentationFormat>
  <Paragraphs>145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Calibri</vt:lpstr>
      <vt:lpstr>Cambria</vt:lpstr>
      <vt:lpstr>Franklin Gothic Book</vt:lpstr>
      <vt:lpstr>Franklin Gothic Medium</vt:lpstr>
      <vt:lpstr>Times New Roman</vt:lpstr>
      <vt:lpstr>Wingdings</vt:lpstr>
      <vt:lpstr>Wingdings 2</vt:lpstr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SavinIV</dc:creator>
  <cp:lastModifiedBy>Анна Сергеевна Кельсина</cp:lastModifiedBy>
  <cp:revision>196</cp:revision>
  <cp:lastPrinted>2017-04-27T05:29:32Z</cp:lastPrinted>
  <dcterms:created xsi:type="dcterms:W3CDTF">2013-09-13T10:47:31Z</dcterms:created>
  <dcterms:modified xsi:type="dcterms:W3CDTF">2023-10-17T08:59:15Z</dcterms:modified>
</cp:coreProperties>
</file>