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66" r:id="rId2"/>
    <p:sldId id="281" r:id="rId3"/>
    <p:sldId id="296" r:id="rId4"/>
    <p:sldId id="294" r:id="rId5"/>
    <p:sldId id="293" r:id="rId6"/>
    <p:sldId id="295" r:id="rId7"/>
    <p:sldId id="297" r:id="rId8"/>
    <p:sldId id="289" r:id="rId9"/>
    <p:sldId id="290" r:id="rId10"/>
    <p:sldId id="288" r:id="rId11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FFFFFF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3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A5B095-70D6-4B40-BE95-193BDDE4B4FF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08A729-119D-45D1-BE09-AB0B139312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0213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E2F267-5EDE-4132-B12C-CE6FC23E263A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06CE992-0CCB-4BF6-BAB6-033AAA06F7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49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8AEE-44FF-471C-BD6D-E54AF4FBE168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1FFCB-4845-4E91-B190-4B0308471D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581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03826-F145-4CF5-A044-B3F6D5BEC9FA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1756B-77C1-4A43-A391-521CAEF181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262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D6CFD-041E-498C-BAE5-04A97EADE292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C3AB-1CF6-4E82-A603-4FFAC4C093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27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7E3DA-3EA2-4F3F-A243-3EC54FE1F188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D632DD21-964B-4B56-9506-3C14CDA3CF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6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EB167F-0797-4E10-8F8D-514978C69BFB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5DD81-8B90-42DF-8F7C-5D87E340BA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8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604909-5D8F-45A8-9D4B-4A6E57C38103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BD415-9AD3-4E81-AE77-453CEF4AEC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1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D05C1-53F2-4083-8F2B-B0BC3C211AF5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55D0-F06E-4935-ADC7-C45BB1F1A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66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0757B-465B-48D7-832C-06D7DCD02256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5D953F-6146-4239-8F02-EAE71796DD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632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8E1AF-757B-4C2C-B792-E2D0D2AE5F26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62185-1CC2-4AAB-A96B-795AEE0EA4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082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562046-4AA2-4AB2-9BFB-BCDEAEDB6C24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F9D70AF-F8C8-4C2A-A6CF-3F38A1533A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3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0E83B3-97E2-4A4F-9D52-BE3B57F770CC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670FA8D6-36AD-4592-8007-55A2337573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7365D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DB3E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emf"/><Relationship Id="rId18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11" Type="http://schemas.openxmlformats.org/officeDocument/2006/relationships/image" Target="../media/image14.jpe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1.emf"/><Relationship Id="rId10" Type="http://schemas.openxmlformats.org/officeDocument/2006/relationships/image" Target="../media/image9.emf"/><Relationship Id="rId19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72"/>
          <p:cNvSpPr txBox="1">
            <a:spLocks/>
          </p:cNvSpPr>
          <p:nvPr/>
        </p:nvSpPr>
        <p:spPr bwMode="auto">
          <a:xfrm>
            <a:off x="3773488" y="3789363"/>
            <a:ext cx="42465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195263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defTabSz="195263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defTabSz="195263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defTabSz="195263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defTabSz="195263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b="1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343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33867" y="3284984"/>
            <a:ext cx="6170433" cy="3168352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магистранта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Палкина Дарья Сергеевна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– 2023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заочно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38.04.01 Экономика </a:t>
            </a: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подготовки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экономика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территорий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88913"/>
            <a:ext cx="764258" cy="780755"/>
          </a:xfrm>
          <a:prstGeom prst="rect">
            <a:avLst/>
          </a:prstGeom>
        </p:spPr>
      </p:pic>
      <p:pic>
        <p:nvPicPr>
          <p:cNvPr id="11" name="Picture 2" descr="https://sun9-54.userapi.com/impg/yT6P5myQpLgZGeMRhodni_g2k-Fk8gc2y2H2Ww/LAAVRvotkXw.jpg?size=810x1080&amp;quality=96&amp;sign=289eda7ba8a196fecef606fc99865ce6&amp;type=album">
            <a:extLst>
              <a:ext uri="{FF2B5EF4-FFF2-40B4-BE49-F238E27FC236}">
                <a16:creationId xmlns:a16="http://schemas.microsoft.com/office/drawing/2014/main" id="{77E915AB-F923-4CE4-B5E3-9834B5B7C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3481"/>
            <a:ext cx="2422867" cy="3230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43AAEAEA-D93B-4CA5-B941-9F98607AB8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000902"/>
              </p:ext>
            </p:extLst>
          </p:nvPr>
        </p:nvGraphicFramePr>
        <p:xfrm>
          <a:off x="6892066" y="1681467"/>
          <a:ext cx="2112234" cy="298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5667363" imgH="8020022" progId="Acrobat.Document.11">
                  <p:embed/>
                </p:oleObj>
              </mc:Choice>
              <mc:Fallback>
                <p:oleObj name="Acrobat Document" r:id="rId3" imgW="5667363" imgH="802002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92066" y="1681467"/>
                        <a:ext cx="2112234" cy="2989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0580627B-D8C7-4D40-8758-6185C56585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646459"/>
              </p:ext>
            </p:extLst>
          </p:nvPr>
        </p:nvGraphicFramePr>
        <p:xfrm>
          <a:off x="1899746" y="1812169"/>
          <a:ext cx="3335791" cy="2357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5" imgW="8019882" imgH="5667062" progId="Acrobat.Document.11">
                  <p:embed/>
                </p:oleObj>
              </mc:Choice>
              <mc:Fallback>
                <p:oleObj name="Acrobat Document" r:id="rId5" imgW="8019882" imgH="566706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9746" y="1812169"/>
                        <a:ext cx="3335791" cy="2357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9750" y="11461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НАУЧНЫЕ И ТВОРЧЕСКИЕ ДОСТИЖЕНИЯ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5612" name="Picture 12" descr="Untitled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C355CF-73D9-4331-9CDC-BB4FEED283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3" y="222688"/>
            <a:ext cx="764258" cy="780755"/>
          </a:xfrm>
          <a:prstGeom prst="rect">
            <a:avLst/>
          </a:prstGeom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08A513BB-4407-4D64-BE93-814D093E32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048015"/>
              </p:ext>
            </p:extLst>
          </p:nvPr>
        </p:nvGraphicFramePr>
        <p:xfrm>
          <a:off x="96837" y="1647825"/>
          <a:ext cx="1954883" cy="2766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9" imgW="5667363" imgH="8020022" progId="Acrobat.Document.11">
                  <p:embed/>
                </p:oleObj>
              </mc:Choice>
              <mc:Fallback>
                <p:oleObj name="Acrobat Document" r:id="rId9" imgW="5667363" imgH="802002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837" y="1647825"/>
                        <a:ext cx="1954883" cy="2766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86EE94-7CAA-40A8-810C-588B634D0A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20" y="1735438"/>
            <a:ext cx="1954883" cy="2764425"/>
          </a:xfrm>
          <a:prstGeom prst="rect">
            <a:avLst/>
          </a:prstGeom>
        </p:spPr>
      </p:pic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987B8216-7EC9-4D2B-857E-2A88475573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454499"/>
              </p:ext>
            </p:extLst>
          </p:nvPr>
        </p:nvGraphicFramePr>
        <p:xfrm>
          <a:off x="281657" y="4135090"/>
          <a:ext cx="3540125" cy="2501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12" imgW="8019882" imgH="5667062" progId="Acrobat.Document.11">
                  <p:embed/>
                </p:oleObj>
              </mc:Choice>
              <mc:Fallback>
                <p:oleObj name="Acrobat Document" r:id="rId12" imgW="8019882" imgH="566706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1657" y="4135090"/>
                        <a:ext cx="3540125" cy="2501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DB35179C-4B98-404C-A0F5-A73075E66E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011640"/>
              </p:ext>
            </p:extLst>
          </p:nvPr>
        </p:nvGraphicFramePr>
        <p:xfrm>
          <a:off x="2843765" y="3971578"/>
          <a:ext cx="2412727" cy="16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14" imgW="7429452" imgH="5143500" progId="Acrobat.Document.11">
                  <p:embed/>
                </p:oleObj>
              </mc:Choice>
              <mc:Fallback>
                <p:oleObj name="Acrobat Document" r:id="rId14" imgW="7429452" imgH="51435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43765" y="3971578"/>
                        <a:ext cx="2412727" cy="167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45F624B9-7BC3-4DC8-9B7C-A4996ED745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57115"/>
              </p:ext>
            </p:extLst>
          </p:nvPr>
        </p:nvGraphicFramePr>
        <p:xfrm>
          <a:off x="4359134" y="4414270"/>
          <a:ext cx="3094080" cy="2186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16" imgW="8019882" imgH="5667062" progId="Acrobat.Document.11">
                  <p:embed/>
                </p:oleObj>
              </mc:Choice>
              <mc:Fallback>
                <p:oleObj name="Acrobat Document" r:id="rId16" imgW="8019882" imgH="566706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59134" y="4414270"/>
                        <a:ext cx="3094080" cy="2186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E6778244-D9EE-47CB-8051-CB5605F182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556647"/>
              </p:ext>
            </p:extLst>
          </p:nvPr>
        </p:nvGraphicFramePr>
        <p:xfrm>
          <a:off x="7150143" y="4326120"/>
          <a:ext cx="1680845" cy="2378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18" imgW="5667363" imgH="8020022" progId="Acrobat.Document.11">
                  <p:embed/>
                </p:oleObj>
              </mc:Choice>
              <mc:Fallback>
                <p:oleObj name="Acrobat Document" r:id="rId18" imgW="5667363" imgH="802002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150143" y="4326120"/>
                        <a:ext cx="1680845" cy="2378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6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64300" y="1800225"/>
            <a:ext cx="2276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4" rIns="92066" bIns="4603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/>
              <a:t>Научный руководитель</a:t>
            </a:r>
          </a:p>
        </p:txBody>
      </p:sp>
      <p:sp>
        <p:nvSpPr>
          <p:cNvPr id="15369" name="TextBox 6"/>
          <p:cNvSpPr txBox="1">
            <a:spLocks noChangeArrowheads="1"/>
          </p:cNvSpPr>
          <p:nvPr/>
        </p:nvSpPr>
        <p:spPr bwMode="auto">
          <a:xfrm>
            <a:off x="900113" y="2560638"/>
            <a:ext cx="49672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«Факторы и инструменты реализации экологического налогообложения в регионах Российской Федерации»</a:t>
            </a: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6392863" y="4706938"/>
            <a:ext cx="23764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 err="1">
                <a:latin typeface="Arial" panose="020B0604020202020204" pitchFamily="34" charset="0"/>
              </a:rPr>
              <a:t>Печенская</a:t>
            </a:r>
            <a:r>
              <a:rPr lang="ru-RU" altLang="ru-RU" sz="1400" dirty="0">
                <a:latin typeface="Arial" panose="020B0604020202020204" pitchFamily="34" charset="0"/>
              </a:rPr>
              <a:t>-Полищук Мария Александровна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зав. центра, к.э.н., доцент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6275" y="1098550"/>
            <a:ext cx="7812088" cy="338554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работа (ВКР)</a:t>
            </a:r>
          </a:p>
        </p:txBody>
      </p:sp>
      <p:sp>
        <p:nvSpPr>
          <p:cNvPr id="14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pic>
        <p:nvPicPr>
          <p:cNvPr id="12" name="Picture 2" descr="http://www.vscc.ac.ru/uploads/user_photo/8790418c1b-pecenskaa.jpg">
            <a:extLst>
              <a:ext uri="{FF2B5EF4-FFF2-40B4-BE49-F238E27FC236}">
                <a16:creationId xmlns:a16="http://schemas.microsoft.com/office/drawing/2014/main" id="{F852E1AD-F90D-4419-8B94-44324BC4B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2133600"/>
            <a:ext cx="1873250" cy="2541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57AF38-2675-4483-91A2-54D9A2428B7A}"/>
              </a:ext>
            </a:extLst>
          </p:cNvPr>
          <p:cNvSpPr txBox="1"/>
          <p:nvPr/>
        </p:nvSpPr>
        <p:spPr>
          <a:xfrm>
            <a:off x="577850" y="5672138"/>
            <a:ext cx="7954963" cy="585787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ТЕМА ДИССЕРТАЦИОННОГО ИССЛЕДОВАНИЯ УТВЕРЖДЕНА </a:t>
            </a:r>
            <a:r>
              <a:rPr lang="ru-RU" sz="1600" cap="all" dirty="0">
                <a:latin typeface="Times New Roman" pitchFamily="18" charset="0"/>
                <a:cs typeface="Times New Roman" pitchFamily="18" charset="0"/>
              </a:rPr>
              <a:t>Директором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ФГБУН ВолНЦ РАН   ПРИКАЗ №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20 февраля 2023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7463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581025" y="1484313"/>
            <a:ext cx="8094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Сдача экзаменов 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431586"/>
              </p:ext>
            </p:extLst>
          </p:nvPr>
        </p:nvGraphicFramePr>
        <p:xfrm>
          <a:off x="611188" y="1843088"/>
          <a:ext cx="8064500" cy="38307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150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30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дисциплины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Философские проблемы науки и техники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Иностранный язык в сфере профессиональной коммуникации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Методология научного исследования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3680861356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127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Современные информационные технологии в экономике и управлении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3860651425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Микроэкономика (продвинутый уровень)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3966706022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Макроэкономика (продвинутый уровень)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2230636327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Эконометрика (продвинутый уровень)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1387630675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Региональная экономика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299232915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a:t>Региональное и муниципальное управление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1998209777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a:t>Экономика общественного сектора региона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819519224"/>
                  </a:ext>
                </a:extLst>
              </a:tr>
            </a:tbl>
          </a:graphicData>
        </a:graphic>
      </p:graphicFrame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0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19931" y="96966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9" name="TextBox 5"/>
          <p:cNvSpPr txBox="1">
            <a:spLocks noChangeArrowheads="1"/>
          </p:cNvSpPr>
          <p:nvPr/>
        </p:nvSpPr>
        <p:spPr bwMode="auto">
          <a:xfrm>
            <a:off x="683568" y="1318231"/>
            <a:ext cx="8094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Сдача зачетов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750850"/>
              </p:ext>
            </p:extLst>
          </p:nvPr>
        </p:nvGraphicFramePr>
        <p:xfrm>
          <a:off x="575469" y="1628801"/>
          <a:ext cx="8064500" cy="47547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8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2627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дисциплины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Этика и культура управления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603962865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Деловые коммуникации в профессиональной деятельности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3485196329"/>
                  </a:ext>
                </a:extLst>
              </a:tr>
              <a:tr h="3583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Инновационное развитие и инвестиционная привлекательность региона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11640045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Общая педагогика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3060060250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Управление проектами и программами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3540977571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Экономическая статистика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816238790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Маркетинг территорий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1842365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Дисциплины по выбору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3615943258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  <a:tabLst>
                          <a:tab pos="166370" algn="l"/>
                        </a:tabLs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Государственные и муниципальные финансы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3012802139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  <a:tabLst>
                          <a:tab pos="166370" algn="l"/>
                        </a:tabLs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Управление социально-экономическим развитием региона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2325887732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Экономическая демография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69920411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Экономика знаний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3600750476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Социология управления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cs typeface="+mn-cs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48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Практикум по оценке бизнес-проектов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cs typeface="+mn-cs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87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7463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9" name="TextBox 5"/>
          <p:cNvSpPr txBox="1">
            <a:spLocks noChangeArrowheads="1"/>
          </p:cNvSpPr>
          <p:nvPr/>
        </p:nvSpPr>
        <p:spPr bwMode="auto">
          <a:xfrm>
            <a:off x="581025" y="1628800"/>
            <a:ext cx="809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Прохождение практики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39288"/>
              </p:ext>
            </p:extLst>
          </p:nvPr>
        </p:nvGraphicFramePr>
        <p:xfrm>
          <a:off x="535941" y="2132856"/>
          <a:ext cx="8064500" cy="17014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8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3128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практики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Учебная практика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Педагогическая практика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Преддипломная практика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9945832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НИР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4063270687"/>
                  </a:ext>
                </a:extLst>
              </a:tr>
            </a:tbl>
          </a:graphicData>
        </a:graphic>
      </p:graphicFrame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7463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9" name="TextBox 5"/>
          <p:cNvSpPr txBox="1">
            <a:spLocks noChangeArrowheads="1"/>
          </p:cNvSpPr>
          <p:nvPr/>
        </p:nvSpPr>
        <p:spPr bwMode="auto">
          <a:xfrm>
            <a:off x="581025" y="1628800"/>
            <a:ext cx="809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Курсовые работы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790282"/>
              </p:ext>
            </p:extLst>
          </p:nvPr>
        </p:nvGraphicFramePr>
        <p:xfrm>
          <a:off x="535941" y="2132856"/>
          <a:ext cx="8064500" cy="21030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3631">
                  <a:extLst>
                    <a:ext uri="{9D8B030D-6E8A-4147-A177-3AD203B41FA5}">
                      <a16:colId xmlns:a16="http://schemas.microsoft.com/office/drawing/2014/main" val="235695723"/>
                    </a:ext>
                  </a:extLst>
                </a:gridCol>
                <a:gridCol w="1256978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3128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Дисциплина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Тема курсовой работы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Региональная экономика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«Влияние налогообложения крупного бизнеса на социально-экономическое развитие региона (на примере отрасли цветной металлургии)»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Экономика общественного сектора региона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«Экологический надзор как инструмент ограничения негативных внешних эффектов в региональной экономике»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7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7463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Государственная итоговая аттестация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456979"/>
              </p:ext>
            </p:extLst>
          </p:nvPr>
        </p:nvGraphicFramePr>
        <p:xfrm>
          <a:off x="535941" y="1780215"/>
          <a:ext cx="7996873" cy="9466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4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620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2806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Форма ГИА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Государственный экзамен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6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Защита ВКР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7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946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4050" y="1146175"/>
            <a:ext cx="7734300" cy="338554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4. ПУБЛИКАЦИИ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927358"/>
              </p:ext>
            </p:extLst>
          </p:nvPr>
        </p:nvGraphicFramePr>
        <p:xfrm>
          <a:off x="575468" y="1733517"/>
          <a:ext cx="7993063" cy="48195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5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7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28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Палкина, Д. С. Принципы экологического налогообложения и их реализация в регионах России / Д. С. Палкина // Проблемы развития территории. – 2023. – Т. 27, № 3. – С. 47-60. – DOI 10.15838/ptd.2023.3.125.4. – EDN IIJVGG. (ВАК)</a:t>
                      </a: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Палкина, Д. С. Обрабатывающие производства и здоровье населения в регионах базирования: к поиску взаимосвязи / Д. С. Палкина // Вопросы территориального развития. – 2022. – Т. 10, № 2. – DOI 10.15838/tdi.2022.2.62.6. – EDN IZHFGL. (РИНЦ)</a:t>
                      </a: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Палкина, Д. С. Развитие корпораций цветной металлургии в России / Д. С. Палкина // Ученые записки Крымского федерального университета имени В.И. Вернадского. Экономика и управление. – 2023. – Т. 9, № 1. – С. 86-100. – EDN MISNYJ. (ВАК)</a:t>
                      </a: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val="813366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Палкина, Д. С. Теоретико-методические основы взаимодействия крупного бизнеса и государства в сфере налогообложения / Д. С. Палкина // Экономика. Социология. Право. – 2022. – № 4(28). – С. 38-47. – DOI 10.22281/2542-1697-2022-01-04-38-47. – EDN DPKEXS. (РИНЦ)</a:t>
                      </a: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val="3568124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Палкина, Д. С. Ключевые показатели оценки потенциала крупных предприятий цветной металлургии в России / Д. С. Палкина // Проблемы развития территории. – 2022. – Т. 26, № 4. – С. 27-46. – DOI 10.15838/ptd.2022.4.120.3. – EDN RUDXBS. (ВАК)</a:t>
                      </a: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val="1479117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Палкина, Д. С. Экологическая обстановка в регионах базирования российских корпораций цветной металлургии / Д. С. Палкина // Экономика и экология территориальных образований. – 2022. – Т. 6, № 1. – С. 43-54. – DOI 10.23947/2413-1474-2021-6-1-43-54. – EDN GWHTTI. (РИНЦ)</a:t>
                      </a: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val="1612715566"/>
                  </a:ext>
                </a:extLst>
              </a:tr>
            </a:tbl>
          </a:graphicData>
        </a:graphic>
      </p:graphicFrame>
      <p:sp>
        <p:nvSpPr>
          <p:cNvPr id="1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50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507756"/>
              </p:ext>
            </p:extLst>
          </p:nvPr>
        </p:nvGraphicFramePr>
        <p:xfrm>
          <a:off x="431799" y="1752034"/>
          <a:ext cx="8353426" cy="44805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0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281">
                  <a:extLst>
                    <a:ext uri="{9D8B030D-6E8A-4147-A177-3AD203B41FA5}">
                      <a16:colId xmlns:a16="http://schemas.microsoft.com/office/drawing/2014/main" val="2037201874"/>
                    </a:ext>
                  </a:extLst>
                </a:gridCol>
              </a:tblGrid>
              <a:tr h="5181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6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ХV Международной научно-практической конференции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молодых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налоговедов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«АКТУАЛЬНЫЕ ПРОБЛЕМЫ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НАЛОГОВОЙ ПОЛИТИКИ»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Роль экологического налогообложения в обеспечении устойчивости социально-экономического развития страны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VIII Международная научно-практическая интернет-конференция «Проблемы экономического роста и устойчивого развития территорий»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Определение экологического налогообложения как отельной категории 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 участника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II Международная научно-практическая конференция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«Молодые ученые – экономике региона» 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Влияние крупных компаний на регионы присутствия (на примере Красноярского края)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 участника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336204591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Вологодский региональный форум с международным участием «Право и экономика: стратегии регионального развития»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Экологическая обстановка на территориях базирования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металлургических корпораций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 участника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4285532615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III всероссийская конференция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 международным участием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«Пространственный анализ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социально-экономических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систем: история и современность»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Проблемные точки реализации экологического налогообложения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 России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 участника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3232923025"/>
                  </a:ext>
                </a:extLst>
              </a:tr>
            </a:tbl>
          </a:graphicData>
        </a:graphic>
      </p:graphicFrame>
      <p:sp>
        <p:nvSpPr>
          <p:cNvPr id="1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5">
      <a:dk1>
        <a:srgbClr val="1F497D"/>
      </a:dk1>
      <a:lt1>
        <a:srgbClr val="1F497D"/>
      </a:lt1>
      <a:dk2>
        <a:srgbClr val="E8EFF9"/>
      </a:dk2>
      <a:lt2>
        <a:srgbClr val="D8D8D8"/>
      </a:lt2>
      <a:accent1>
        <a:srgbClr val="1F497D"/>
      </a:accent1>
      <a:accent2>
        <a:srgbClr val="FFF2CB"/>
      </a:accent2>
      <a:accent3>
        <a:srgbClr val="17365D"/>
      </a:accent3>
      <a:accent4>
        <a:srgbClr val="8DB3E2"/>
      </a:accent4>
      <a:accent5>
        <a:srgbClr val="C6D9F0"/>
      </a:accent5>
      <a:accent6>
        <a:srgbClr val="FBD5B5"/>
      </a:accent6>
      <a:hlink>
        <a:srgbClr val="0000FF"/>
      </a:hlink>
      <a:folHlink>
        <a:srgbClr val="6565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10544</TotalTime>
  <Words>1040</Words>
  <Application>Microsoft Office PowerPoint</Application>
  <PresentationFormat>Экран (4:3)</PresentationFormat>
  <Paragraphs>212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Cambria</vt:lpstr>
      <vt:lpstr>Franklin Gothic Book</vt:lpstr>
      <vt:lpstr>Franklin Gothic Medium</vt:lpstr>
      <vt:lpstr>Times New Roman</vt:lpstr>
      <vt:lpstr>Wingdings</vt:lpstr>
      <vt:lpstr>Wingdings 2</vt:lpstr>
      <vt:lpstr>Обычная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SavinIV</dc:creator>
  <cp:lastModifiedBy>Анна Сергеевна Кельсина</cp:lastModifiedBy>
  <cp:revision>179</cp:revision>
  <cp:lastPrinted>2017-04-27T05:29:32Z</cp:lastPrinted>
  <dcterms:created xsi:type="dcterms:W3CDTF">2013-09-13T10:47:31Z</dcterms:created>
  <dcterms:modified xsi:type="dcterms:W3CDTF">2023-10-27T11:41:13Z</dcterms:modified>
</cp:coreProperties>
</file>