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66" r:id="rId2"/>
    <p:sldId id="281" r:id="rId3"/>
    <p:sldId id="296" r:id="rId4"/>
    <p:sldId id="294" r:id="rId5"/>
    <p:sldId id="293" r:id="rId6"/>
    <p:sldId id="295" r:id="rId7"/>
    <p:sldId id="297" r:id="rId8"/>
    <p:sldId id="289" r:id="rId9"/>
    <p:sldId id="290" r:id="rId10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3" autoAdjust="0"/>
  </p:normalViewPr>
  <p:slideViewPr>
    <p:cSldViewPr>
      <p:cViewPr varScale="1">
        <p:scale>
          <a:sx n="108" d="100"/>
          <a:sy n="108" d="100"/>
        </p:scale>
        <p:origin x="101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1A5B095-70D6-4B40-BE95-193BDDE4B4FF}" type="datetimeFigureOut">
              <a:rPr lang="ru-RU"/>
              <a:pPr>
                <a:defRPr/>
              </a:pPr>
              <a:t>30.10.2023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808A729-119D-45D1-BE09-AB0B139312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02134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9E2F267-5EDE-4132-B12C-CE6FC23E263A}" type="datetimeFigureOut">
              <a:rPr lang="ru-RU"/>
              <a:pPr>
                <a:defRPr/>
              </a:pPr>
              <a:t>30.10.2023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06CE992-0CCB-4BF6-BAB6-033AAA06F7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7491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C8AEE-44FF-471C-BD6D-E54AF4FBE168}" type="datetimeFigureOut">
              <a:rPr lang="ru-RU"/>
              <a:pPr>
                <a:defRPr/>
              </a:pPr>
              <a:t>30.10.2023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1FFCB-4845-4E91-B190-4B0308471D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5816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03826-F145-4CF5-A044-B3F6D5BEC9FA}" type="datetimeFigureOut">
              <a:rPr lang="ru-RU"/>
              <a:pPr>
                <a:defRPr/>
              </a:pPr>
              <a:t>30.10.2023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1756B-77C1-4A43-A391-521CAEF1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2262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D6CFD-041E-498C-BAE5-04A97EADE292}" type="datetimeFigureOut">
              <a:rPr lang="ru-RU"/>
              <a:pPr>
                <a:defRPr/>
              </a:pPr>
              <a:t>30.10.2023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FC3AB-1CF6-4E82-A603-4FFAC4C093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0276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7E3DA-3EA2-4F3F-A243-3EC54FE1F188}" type="datetimeFigureOut">
              <a:rPr lang="ru-RU"/>
              <a:pPr>
                <a:defRPr/>
              </a:pPr>
              <a:t>30.10.2023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D632DD21-964B-4B56-9506-3C14CDA3CF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96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4EB167F-0797-4E10-8F8D-514978C69BFB}" type="datetimeFigureOut">
              <a:rPr lang="ru-RU"/>
              <a:pPr>
                <a:defRPr/>
              </a:pPr>
              <a:t>30.10.2023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5DD81-8B90-42DF-8F7C-5D87E340BA3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387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7604909-5D8F-45A8-9D4B-4A6E57C38103}" type="datetimeFigureOut">
              <a:rPr lang="ru-RU"/>
              <a:pPr>
                <a:defRPr/>
              </a:pPr>
              <a:t>30.10.2023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BD415-9AD3-4E81-AE77-453CEF4AEC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918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D05C1-53F2-4083-8F2B-B0BC3C211AF5}" type="datetimeFigureOut">
              <a:rPr lang="ru-RU"/>
              <a:pPr>
                <a:defRPr/>
              </a:pPr>
              <a:t>30.10.2023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255D0-F06E-4935-ADC7-C45BB1F1A2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066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0757B-465B-48D7-832C-06D7DCD02256}" type="datetimeFigureOut">
              <a:rPr lang="ru-RU"/>
              <a:pPr>
                <a:defRPr/>
              </a:pPr>
              <a:t>30.10.2023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B5D953F-6146-4239-8F02-EAE71796DD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6328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8E1AF-757B-4C2C-B792-E2D0D2AE5F26}" type="datetimeFigureOut">
              <a:rPr lang="ru-RU"/>
              <a:pPr>
                <a:defRPr/>
              </a:pPr>
              <a:t>30.10.2023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62185-1CC2-4AAB-A96B-795AEE0EA4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082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0562046-4AA2-4AB2-9BFB-BCDEAEDB6C24}" type="datetimeFigureOut">
              <a:rPr lang="ru-RU"/>
              <a:pPr>
                <a:defRPr/>
              </a:pPr>
              <a:t>30.10.2023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CF9D70AF-F8C8-4C2A-A6CF-3F38A1533A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23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0E83B3-97E2-4A4F-9D52-BE3B57F770CC}" type="datetimeFigureOut">
              <a:rPr lang="ru-RU"/>
              <a:pPr>
                <a:defRPr/>
              </a:pPr>
              <a:t>30.10.2023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670FA8D6-36AD-4592-8007-55A2337573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55" r:id="rId1"/>
    <p:sldLayoutId id="2147484256" r:id="rId2"/>
    <p:sldLayoutId id="2147484257" r:id="rId3"/>
    <p:sldLayoutId id="2147484258" r:id="rId4"/>
    <p:sldLayoutId id="2147484259" r:id="rId5"/>
    <p:sldLayoutId id="2147484260" r:id="rId6"/>
    <p:sldLayoutId id="2147484261" r:id="rId7"/>
    <p:sldLayoutId id="2147484262" r:id="rId8"/>
    <p:sldLayoutId id="2147484263" r:id="rId9"/>
    <p:sldLayoutId id="2147484264" r:id="rId10"/>
    <p:sldLayoutId id="21474842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8841" y="1353490"/>
            <a:ext cx="2411413" cy="2087399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340" name="TextBox 10"/>
          <p:cNvSpPr txBox="1">
            <a:spLocks noChangeArrowheads="1"/>
          </p:cNvSpPr>
          <p:nvPr/>
        </p:nvSpPr>
        <p:spPr bwMode="auto">
          <a:xfrm rot="-1939735">
            <a:off x="454025" y="2355850"/>
            <a:ext cx="182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 dirty="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магистранта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 </a:t>
            </a:r>
            <a:r>
              <a:rPr lang="ru-RU" altLang="ru-RU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Кириллова Анастасия Дмитриевна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обучения </a:t>
            </a:r>
            <a:r>
              <a:rPr lang="ru-RU" altLang="ru-RU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года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 </a:t>
            </a:r>
            <a:r>
              <a:rPr lang="ru-RU" altLang="ru-RU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заочно 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(очно/заочно)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подготовки </a:t>
            </a:r>
            <a:r>
              <a:rPr lang="ru-RU" altLang="ru-RU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38.04.01 Экономика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подготовки </a:t>
            </a:r>
            <a:r>
              <a:rPr lang="ru-RU" altLang="ru-RU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экономика и развитие территорий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88913"/>
            <a:ext cx="764258" cy="78075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E145670-927D-4DDE-AC68-6FCA7A26365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" y="1117697"/>
            <a:ext cx="2735141" cy="251623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691312" y="2304623"/>
            <a:ext cx="1779587" cy="2258169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900113" y="2560638"/>
            <a:ext cx="496728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«Проблемы и перспективы развития молодежного рынка труда в условиях цифровизации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 примере Вологодской области)»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6392863" y="4706938"/>
            <a:ext cx="23764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latin typeface="Arial" panose="020B0604020202020204" pitchFamily="34" charset="0"/>
              </a:rPr>
              <a:t>к.э.н., </a:t>
            </a:r>
            <a:r>
              <a:rPr lang="ru-RU" altLang="ru-RU" sz="1400" dirty="0" err="1">
                <a:latin typeface="Arial" panose="020B0604020202020204" pitchFamily="34" charset="0"/>
              </a:rPr>
              <a:t>с.н.с</a:t>
            </a:r>
            <a:r>
              <a:rPr lang="ru-RU" altLang="ru-RU" sz="1400" dirty="0">
                <a:latin typeface="Arial" panose="020B0604020202020204" pitchFamily="34" charset="0"/>
              </a:rPr>
              <a:t>.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latin typeface="Arial" panose="020B0604020202020204" pitchFamily="34" charset="0"/>
              </a:rPr>
              <a:t>Попов Андрей Васильевич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Выпускная квалификационная работа (ВКР)</a:t>
            </a:r>
          </a:p>
        </p:txBody>
      </p:sp>
      <p:sp>
        <p:nvSpPr>
          <p:cNvPr id="14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5655B06-75D0-4C04-BB53-327607C1CE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615" y="2277746"/>
            <a:ext cx="2040695" cy="241173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03B741B-6BAC-4718-9C07-D783E0D34D1F}"/>
              </a:ext>
            </a:extLst>
          </p:cNvPr>
          <p:cNvSpPr txBox="1"/>
          <p:nvPr/>
        </p:nvSpPr>
        <p:spPr>
          <a:xfrm>
            <a:off x="577850" y="5672138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</a:t>
            </a:r>
            <a:r>
              <a:rPr lang="ru-RU" sz="1600" cap="all" dirty="0">
                <a:latin typeface="Times New Roman" pitchFamily="18" charset="0"/>
                <a:cs typeface="Times New Roman" pitchFamily="18" charset="0"/>
              </a:rPr>
              <a:t>Директором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ФГБУН ВолНЦ РАН   ПРИКАЗ № </a:t>
            </a:r>
            <a:r>
              <a:rPr lang="ru-RU" sz="1600" u="sng" dirty="0">
                <a:latin typeface="Times New Roman" pitchFamily="18" charset="0"/>
                <a:cs typeface="Times New Roman" pitchFamily="18" charset="0"/>
              </a:rPr>
              <a:t>41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1600" u="sng" dirty="0">
                <a:latin typeface="Times New Roman" pitchFamily="18" charset="0"/>
                <a:cs typeface="Times New Roman" pitchFamily="18" charset="0"/>
              </a:rPr>
              <a:t>20 февраля 2023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xtBox 5"/>
          <p:cNvSpPr txBox="1">
            <a:spLocks noChangeArrowheads="1"/>
          </p:cNvSpPr>
          <p:nvPr/>
        </p:nvSpPr>
        <p:spPr bwMode="auto">
          <a:xfrm>
            <a:off x="581025" y="1484313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экзаменов 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072993"/>
              </p:ext>
            </p:extLst>
          </p:nvPr>
        </p:nvGraphicFramePr>
        <p:xfrm>
          <a:off x="611188" y="1843088"/>
          <a:ext cx="8064500" cy="383072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Философские проблемы науки и техники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Иностранный язык в сфере профессиональной коммуникации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Методология научного исследования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3680861356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41275"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Современные информационные технологии в экономике и управлении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3860651425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Микроэкономика (продвинутый уровень)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396670602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Макроэкономика (продвинутый уровень)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2230636327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Эконометрика (продвинутый уровень)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387630675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Региональная экономика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299232915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4572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+mn-cs"/>
                        </a:rPr>
                        <a:t>Региональное и муниципальное управление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998209777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4572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+mn-cs"/>
                        </a:rPr>
                        <a:t>Экономика общественного сектора региона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819519224"/>
                  </a:ext>
                </a:extLst>
              </a:tr>
            </a:tbl>
          </a:graphicData>
        </a:graphic>
      </p:graphicFrame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009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719931" y="96966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9" name="TextBox 5"/>
          <p:cNvSpPr txBox="1">
            <a:spLocks noChangeArrowheads="1"/>
          </p:cNvSpPr>
          <p:nvPr/>
        </p:nvSpPr>
        <p:spPr bwMode="auto">
          <a:xfrm>
            <a:off x="683568" y="1318231"/>
            <a:ext cx="80946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Сдача зачетов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674927"/>
              </p:ext>
            </p:extLst>
          </p:nvPr>
        </p:nvGraphicFramePr>
        <p:xfrm>
          <a:off x="575469" y="1628801"/>
          <a:ext cx="8064500" cy="47547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val="664717056"/>
                    </a:ext>
                  </a:extLst>
                </a:gridCol>
              </a:tblGrid>
              <a:tr h="26275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Этика и культура управления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603962865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Деловые коммуникации в профессиональной деятельности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3485196329"/>
                  </a:ext>
                </a:extLst>
              </a:tr>
              <a:tr h="35834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Инновационное развитие и инвестиционная привлекательность региона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11640045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Общая педагогика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3060060250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Управление проектами и программами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3540977571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Экономическая статистика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816238790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Маркетинг территорий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1842365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Дисциплины по выбору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3615943258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  <a:tabLst>
                          <a:tab pos="166370" algn="l"/>
                        </a:tabLs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Государственные и муниципальные финансы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3012802139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  <a:tabLst>
                          <a:tab pos="166370" algn="l"/>
                        </a:tabLs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Управление социально-экономическим развитием региона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2325887732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Экономическая демография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069920411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Экономика знаний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3600750476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Социология управления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Cambria" panose="02040503050406030204" pitchFamily="18" charset="0"/>
                        <a:cs typeface="+mn-cs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487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Практикум по оценке бизнес-проектов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Cambria" panose="02040503050406030204" pitchFamily="18" charset="0"/>
                        <a:cs typeface="+mn-cs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876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9" name="TextBox 5"/>
          <p:cNvSpPr txBox="1">
            <a:spLocks noChangeArrowheads="1"/>
          </p:cNvSpPr>
          <p:nvPr/>
        </p:nvSpPr>
        <p:spPr bwMode="auto">
          <a:xfrm>
            <a:off x="581025" y="1628800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2.3. Прохождение практики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390140"/>
              </p:ext>
            </p:extLst>
          </p:nvPr>
        </p:nvGraphicFramePr>
        <p:xfrm>
          <a:off x="535941" y="2132856"/>
          <a:ext cx="8064500" cy="170148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Учебная практика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Преддипломная практика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99458326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НИР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4063270687"/>
                  </a:ext>
                </a:extLst>
              </a:tr>
            </a:tbl>
          </a:graphicData>
        </a:graphic>
      </p:graphicFrame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9" name="TextBox 5"/>
          <p:cNvSpPr txBox="1">
            <a:spLocks noChangeArrowheads="1"/>
          </p:cNvSpPr>
          <p:nvPr/>
        </p:nvSpPr>
        <p:spPr bwMode="auto">
          <a:xfrm>
            <a:off x="581025" y="1628800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2.3. Курсовые работы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901892"/>
              </p:ext>
            </p:extLst>
          </p:nvPr>
        </p:nvGraphicFramePr>
        <p:xfrm>
          <a:off x="535941" y="2132856"/>
          <a:ext cx="8064500" cy="170099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83631">
                  <a:extLst>
                    <a:ext uri="{9D8B030D-6E8A-4147-A177-3AD203B41FA5}">
                      <a16:colId xmlns:a16="http://schemas.microsoft.com/office/drawing/2014/main" val="235695723"/>
                    </a:ext>
                  </a:extLst>
                </a:gridCol>
                <a:gridCol w="1256978">
                  <a:extLst>
                    <a:ext uri="{9D8B030D-6E8A-4147-A177-3AD203B41FA5}">
                      <a16:colId xmlns:a16="http://schemas.microsoft.com/office/drawing/2014/main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Дисциплина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Тема курсовой работы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Региональная экономика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Особенности регионального рынка труда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Экономика общественного сектора региона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Государственное регулирование занятости и трудоустройства молодежи на региональном рынке труда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175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Государственная итоговая аттестация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420385"/>
              </p:ext>
            </p:extLst>
          </p:nvPr>
        </p:nvGraphicFramePr>
        <p:xfrm>
          <a:off x="535941" y="1780215"/>
          <a:ext cx="7996873" cy="94663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73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4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8620">
                  <a:extLst>
                    <a:ext uri="{9D8B030D-6E8A-4147-A177-3AD203B41FA5}">
                      <a16:colId xmlns:a16="http://schemas.microsoft.com/office/drawing/2014/main" val="664717056"/>
                    </a:ext>
                  </a:extLst>
                </a:gridCol>
              </a:tblGrid>
              <a:tr h="28063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Форма ГИА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04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Государственный экзамен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удовлетворительно</a:t>
                      </a: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65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Защита ВКР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279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4. ПУБЛИКАЦИИ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962962"/>
              </p:ext>
            </p:extLst>
          </p:nvPr>
        </p:nvGraphicFramePr>
        <p:xfrm>
          <a:off x="539750" y="1916113"/>
          <a:ext cx="7993063" cy="266501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17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9281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470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Кириллова А.Д., Попов А.В. Перспективы развития сферы труда и занятости в условиях цифровизации экономики // Вестник университета. 2022. № 10. С. 134-140.</a:t>
                      </a: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040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Кириллова А.Д., Попов А.В. Проблемы и перспективы развития молодежной занятости в условиях цифровизации российской экономики // Вестник НГУЭУ. 2023. № 1. С. 47-59.</a:t>
                      </a: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062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val="3568124874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452016"/>
              </p:ext>
            </p:extLst>
          </p:nvPr>
        </p:nvGraphicFramePr>
        <p:xfrm>
          <a:off x="539750" y="1844824"/>
          <a:ext cx="8353426" cy="349110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3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27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2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281">
                  <a:extLst>
                    <a:ext uri="{9D8B030D-6E8A-4147-A177-3AD203B41FA5}">
                      <a16:colId xmlns:a16="http://schemas.microsoft.com/office/drawing/2014/main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VIII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международная научно-практическая интернет-конференция «Глобальные вызовы и региональное развитие в зеркале социологических изменений»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Занятость российской молодежи в ракурсе цифровых трансформаций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Онлайн 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Публикация тезисов</a:t>
                      </a: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val="1336204591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10558</TotalTime>
  <Words>641</Words>
  <Application>Microsoft Office PowerPoint</Application>
  <PresentationFormat>Экран (4:3)</PresentationFormat>
  <Paragraphs>178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Arial</vt:lpstr>
      <vt:lpstr>Calibri</vt:lpstr>
      <vt:lpstr>Cambria</vt:lpstr>
      <vt:lpstr>Franklin Gothic Book</vt:lpstr>
      <vt:lpstr>Franklin Gothic Medium</vt:lpstr>
      <vt:lpstr>Times New Roman</vt:lpstr>
      <vt:lpstr>Wingdings</vt:lpstr>
      <vt:lpstr>Wingdings 2</vt:lpstr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Анна Сергеевна Кельсина</cp:lastModifiedBy>
  <cp:revision>183</cp:revision>
  <cp:lastPrinted>2017-04-27T05:29:32Z</cp:lastPrinted>
  <dcterms:created xsi:type="dcterms:W3CDTF">2013-09-13T10:47:31Z</dcterms:created>
  <dcterms:modified xsi:type="dcterms:W3CDTF">2023-10-30T07:55:19Z</dcterms:modified>
</cp:coreProperties>
</file>